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33" r:id="rId4"/>
    <p:sldId id="342" r:id="rId5"/>
    <p:sldId id="341" r:id="rId6"/>
    <p:sldId id="343" r:id="rId7"/>
    <p:sldId id="344" r:id="rId8"/>
    <p:sldId id="334" r:id="rId9"/>
    <p:sldId id="345" r:id="rId10"/>
    <p:sldId id="335" r:id="rId11"/>
    <p:sldId id="336" r:id="rId12"/>
    <p:sldId id="337" r:id="rId13"/>
    <p:sldId id="338" r:id="rId14"/>
    <p:sldId id="339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57" r:id="rId25"/>
    <p:sldId id="332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8" r:id="rId35"/>
    <p:sldId id="356" r:id="rId36"/>
    <p:sldId id="264" r:id="rId37"/>
    <p:sldId id="270" r:id="rId38"/>
    <p:sldId id="276" r:id="rId39"/>
    <p:sldId id="313" r:id="rId40"/>
    <p:sldId id="311" r:id="rId41"/>
    <p:sldId id="273" r:id="rId42"/>
    <p:sldId id="368" r:id="rId43"/>
    <p:sldId id="274" r:id="rId44"/>
    <p:sldId id="281" r:id="rId45"/>
    <p:sldId id="312" r:id="rId46"/>
    <p:sldId id="301" r:id="rId47"/>
    <p:sldId id="282" r:id="rId48"/>
    <p:sldId id="283" r:id="rId49"/>
    <p:sldId id="284" r:id="rId50"/>
    <p:sldId id="285" r:id="rId51"/>
    <p:sldId id="369" r:id="rId52"/>
    <p:sldId id="346" r:id="rId53"/>
    <p:sldId id="288" r:id="rId54"/>
    <p:sldId id="289" r:id="rId55"/>
    <p:sldId id="290" r:id="rId56"/>
    <p:sldId id="291" r:id="rId57"/>
    <p:sldId id="347" r:id="rId58"/>
    <p:sldId id="305" r:id="rId59"/>
    <p:sldId id="331" r:id="rId6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AB03A"/>
    <a:srgbClr val="257125"/>
    <a:srgbClr val="000000"/>
    <a:srgbClr val="FFFF66"/>
    <a:srgbClr val="FFFF99"/>
    <a:srgbClr val="000B76"/>
    <a:srgbClr val="004CC8"/>
    <a:srgbClr val="0765A5"/>
    <a:srgbClr val="003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63" autoAdjust="0"/>
    <p:restoredTop sz="95657" autoAdjust="0"/>
  </p:normalViewPr>
  <p:slideViewPr>
    <p:cSldViewPr>
      <p:cViewPr varScale="1">
        <p:scale>
          <a:sx n="144" d="100"/>
          <a:sy n="144" d="100"/>
        </p:scale>
        <p:origin x="-600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F011C0E-647B-4B0D-A7C9-9086B97B05D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027DF33-A32A-48E6-84DE-73770CBAF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"/>
            <a:ext cx="79248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C0E-647B-4B0D-A7C9-9086B97B05D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13172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C0E-647B-4B0D-A7C9-9086B97B05D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71524"/>
          </a:xfrm>
          <a:prstGeom prst="rect">
            <a:avLst/>
          </a:prstGeom>
          <a:solidFill>
            <a:srgbClr val="3AB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3464" y="771524"/>
            <a:ext cx="9144000" cy="4371975"/>
          </a:xfrm>
          <a:prstGeom prst="rect">
            <a:avLst/>
          </a:prstGeom>
          <a:solidFill>
            <a:srgbClr val="25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464" y="-19050"/>
            <a:ext cx="9144000" cy="7143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F011C0E-647B-4B0D-A7C9-9086B97B05D9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C027DF33-A32A-48E6-84DE-73770CBAF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000" kern="1200" cap="none" spc="50" baseline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mazingjobskills.com/wp-content/uploads/2017/07/Framework-templates-for-Amazing-Interview-Answers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amazingjobskills.com/wp-content/uploads/2017/07/Framework-templates-for-Amazing-Interview-Answers.pdf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amazingjobskills.com/wp-content/uploads/2017/07/Framework-templates-for-Amazing-Interview-Answers.pdf" TargetMode="Externa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481"/>
          <a:stretch/>
        </p:blipFill>
        <p:spPr>
          <a:xfrm>
            <a:off x="0" y="706967"/>
            <a:ext cx="9144000" cy="44365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6400800" cy="7429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400" b="1" dirty="0" smtClean="0"/>
              <a:t>Mastering the Job Search</a:t>
            </a:r>
            <a:endParaRPr lang="en-US" sz="4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34200" y="76199"/>
            <a:ext cx="2153093" cy="6307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200" b="1" dirty="0" smtClean="0"/>
              <a:t>Rich Blazevich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628"/>
          <a:stretch/>
        </p:blipFill>
        <p:spPr>
          <a:xfrm>
            <a:off x="0" y="706966"/>
            <a:ext cx="9171679" cy="4436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3" b="50000"/>
          <a:stretch/>
        </p:blipFill>
        <p:spPr>
          <a:xfrm>
            <a:off x="0" y="666750"/>
            <a:ext cx="9171679" cy="447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Resume: Section 1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47750"/>
            <a:ext cx="80200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4091" y="2724150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Name</a:t>
            </a: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dirty="0" smtClean="0">
                <a:latin typeface="Calibri" panose="020F0502020204030204" pitchFamily="34" charset="0"/>
              </a:rPr>
              <a:t>Address</a:t>
            </a: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dirty="0" smtClean="0">
                <a:latin typeface="Calibri" panose="020F0502020204030204" pitchFamily="34" charset="0"/>
              </a:rPr>
              <a:t>E-mail &amp; Phone Number</a:t>
            </a: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dirty="0" smtClean="0">
                <a:latin typeface="Calibri" panose="020F0502020204030204" pitchFamily="34" charset="0"/>
              </a:rPr>
              <a:t>Website or LinkedIn Site (optional)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0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Resume: Section 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971550"/>
            <a:ext cx="81819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999" y="2876550"/>
            <a:ext cx="832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COLLEGE NAME	</a:t>
            </a:r>
            <a:r>
              <a:rPr lang="en-US" sz="3200" dirty="0" smtClean="0">
                <a:latin typeface="Calibri" panose="020F0502020204030204" pitchFamily="34" charset="0"/>
              </a:rPr>
              <a:t>City, State</a:t>
            </a:r>
          </a:p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Degree	</a:t>
            </a:r>
            <a:r>
              <a:rPr lang="en-US" sz="3200" dirty="0" smtClean="0">
                <a:latin typeface="Calibri" panose="020F0502020204030204" pitchFamily="34" charset="0"/>
              </a:rPr>
              <a:t>Graduation Date</a:t>
            </a:r>
          </a:p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dirty="0" smtClean="0">
                <a:latin typeface="Calibri" panose="020F0502020204030204" pitchFamily="34" charset="0"/>
              </a:rPr>
              <a:t>Activities, Honors, Awards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Resume: Section 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t="2231" r="-154" b="39385"/>
          <a:stretch/>
        </p:blipFill>
        <p:spPr bwMode="auto">
          <a:xfrm>
            <a:off x="481012" y="819150"/>
            <a:ext cx="8181975" cy="192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999" y="3105150"/>
            <a:ext cx="832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ORGANIZATION NAME	</a:t>
            </a:r>
            <a:r>
              <a:rPr lang="en-US" sz="3200" dirty="0" smtClean="0">
                <a:latin typeface="Calibri" panose="020F0502020204030204" pitchFamily="34" charset="0"/>
              </a:rPr>
              <a:t>City, State</a:t>
            </a:r>
          </a:p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Job Title	</a:t>
            </a:r>
            <a:r>
              <a:rPr lang="en-US" sz="3200" dirty="0" smtClean="0">
                <a:latin typeface="Calibri" panose="020F0502020204030204" pitchFamily="34" charset="0"/>
              </a:rPr>
              <a:t>Years Worked</a:t>
            </a:r>
          </a:p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dirty="0" smtClean="0">
                <a:latin typeface="Calibri" panose="020F0502020204030204" pitchFamily="34" charset="0"/>
              </a:rPr>
              <a:t>Activities &amp; Results </a:t>
            </a:r>
            <a:r>
              <a:rPr lang="en-US" dirty="0" smtClean="0">
                <a:latin typeface="Calibri" panose="020F0502020204030204" pitchFamily="34" charset="0"/>
              </a:rPr>
              <a:t>(these should match the job description)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Resume: Section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999" y="3105150"/>
            <a:ext cx="8322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Activities</a:t>
            </a:r>
          </a:p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Interests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6" y="1123950"/>
            <a:ext cx="79358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73303"/>
            <a:ext cx="3198522" cy="413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3101" y="1215807"/>
            <a:ext cx="4128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Contact Information</a:t>
            </a:r>
          </a:p>
          <a:p>
            <a:pPr marL="514350" indent="-514350"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Education</a:t>
            </a:r>
          </a:p>
          <a:p>
            <a:pPr marL="514350" indent="-514350"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Experience</a:t>
            </a:r>
          </a:p>
          <a:p>
            <a:pPr marL="514350" indent="-514350">
              <a:buAutoNum type="arabicPeriod"/>
            </a:pPr>
            <a:endParaRPr lang="en-US" sz="2800" b="1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Additional Information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038601" y="1215808"/>
            <a:ext cx="741450" cy="21294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031750" y="1962150"/>
            <a:ext cx="748301" cy="2891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038601" y="2941726"/>
            <a:ext cx="741449" cy="2396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38600" y="4095750"/>
            <a:ext cx="74145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/>
              <a:t>Types of Interview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3628" y="1123950"/>
            <a:ext cx="45957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Opening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Fit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Case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Closing Questions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Types of Interview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0299" y="1123950"/>
            <a:ext cx="405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1. </a:t>
            </a:r>
            <a:r>
              <a:rPr lang="en-US" sz="36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Opeing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Questions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0299" y="2200930"/>
            <a:ext cx="2504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2. Fit Questions</a:t>
            </a:r>
            <a:endParaRPr lang="en-US" sz="28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0299" y="3046475"/>
            <a:ext cx="2819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3. Case Questions</a:t>
            </a:r>
            <a:endParaRPr lang="en-US" sz="28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0299" y="3892019"/>
            <a:ext cx="319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4. Closing Questions</a:t>
            </a:r>
            <a:endParaRPr lang="en-US" sz="28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1. Experience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6764" y="1123950"/>
            <a:ext cx="453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Tell me </a:t>
            </a:r>
            <a:r>
              <a:rPr lang="en-US" sz="3600" b="1" dirty="0">
                <a:latin typeface="Calibri" panose="020F0502020204030204" pitchFamily="34" charset="0"/>
              </a:rPr>
              <a:t>a</a:t>
            </a:r>
            <a:r>
              <a:rPr lang="en-US" sz="3600" b="1" dirty="0" smtClean="0">
                <a:latin typeface="Calibri" panose="020F0502020204030204" pitchFamily="34" charset="0"/>
              </a:rPr>
              <a:t>bout yourself.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5488" y="2046640"/>
            <a:ext cx="613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Walk me </a:t>
            </a:r>
            <a:r>
              <a:rPr lang="en-US" sz="3600" b="1" dirty="0">
                <a:latin typeface="Calibri" panose="020F0502020204030204" pitchFamily="34" charset="0"/>
              </a:rPr>
              <a:t>t</a:t>
            </a:r>
            <a:r>
              <a:rPr lang="en-US" sz="3600" b="1" dirty="0" smtClean="0">
                <a:latin typeface="Calibri" panose="020F0502020204030204" pitchFamily="34" charset="0"/>
              </a:rPr>
              <a:t>hrough </a:t>
            </a:r>
            <a:r>
              <a:rPr lang="en-US" sz="3600" b="1" dirty="0">
                <a:latin typeface="Calibri" panose="020F0502020204030204" pitchFamily="34" charset="0"/>
              </a:rPr>
              <a:t>y</a:t>
            </a:r>
            <a:r>
              <a:rPr lang="en-US" sz="3600" b="1" dirty="0" smtClean="0">
                <a:latin typeface="Calibri" panose="020F0502020204030204" pitchFamily="34" charset="0"/>
              </a:rPr>
              <a:t>our </a:t>
            </a:r>
            <a:r>
              <a:rPr lang="en-US" sz="3600" b="1" dirty="0">
                <a:latin typeface="Calibri" panose="020F0502020204030204" pitchFamily="34" charset="0"/>
              </a:rPr>
              <a:t>r</a:t>
            </a:r>
            <a:r>
              <a:rPr lang="en-US" sz="3600" b="1" dirty="0" smtClean="0">
                <a:latin typeface="Calibri" panose="020F0502020204030204" pitchFamily="34" charset="0"/>
              </a:rPr>
              <a:t>esume.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7175" y="2969330"/>
            <a:ext cx="4569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Why should I hire </a:t>
            </a:r>
            <a:r>
              <a:rPr lang="en-US" sz="3600" b="1" dirty="0">
                <a:latin typeface="Calibri" panose="020F0502020204030204" pitchFamily="34" charset="0"/>
              </a:rPr>
              <a:t>y</a:t>
            </a:r>
            <a:r>
              <a:rPr lang="en-US" sz="3600" b="1" dirty="0" smtClean="0">
                <a:latin typeface="Calibri" panose="020F0502020204030204" pitchFamily="34" charset="0"/>
              </a:rPr>
              <a:t>ou?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4039" y="3892019"/>
            <a:ext cx="6175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What’s been </a:t>
            </a:r>
            <a:r>
              <a:rPr lang="en-US" sz="3600" b="1" dirty="0">
                <a:latin typeface="Calibri" panose="020F0502020204030204" pitchFamily="34" charset="0"/>
              </a:rPr>
              <a:t>y</a:t>
            </a:r>
            <a:r>
              <a:rPr lang="en-US" sz="3600" b="1" dirty="0" smtClean="0">
                <a:latin typeface="Calibri" panose="020F0502020204030204" pitchFamily="34" charset="0"/>
              </a:rPr>
              <a:t>our </a:t>
            </a:r>
            <a:r>
              <a:rPr lang="en-US" sz="3600" b="1" dirty="0">
                <a:latin typeface="Calibri" panose="020F0502020204030204" pitchFamily="34" charset="0"/>
              </a:rPr>
              <a:t>f</a:t>
            </a:r>
            <a:r>
              <a:rPr lang="en-US" sz="3600" b="1" dirty="0" smtClean="0">
                <a:latin typeface="Calibri" panose="020F0502020204030204" pitchFamily="34" charset="0"/>
              </a:rPr>
              <a:t>avorite </a:t>
            </a:r>
            <a:r>
              <a:rPr lang="en-US" sz="3600" b="1" dirty="0">
                <a:latin typeface="Calibri" panose="020F0502020204030204" pitchFamily="34" charset="0"/>
              </a:rPr>
              <a:t>j</a:t>
            </a:r>
            <a:r>
              <a:rPr lang="en-US" sz="3600" b="1" dirty="0" smtClean="0">
                <a:latin typeface="Calibri" panose="020F0502020204030204" pitchFamily="34" charset="0"/>
              </a:rPr>
              <a:t>ob?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3505200"/>
          </a:xfrm>
        </p:spPr>
        <p:txBody>
          <a:bodyPr anchor="ctr"/>
          <a:lstStyle/>
          <a:p>
            <a:r>
              <a:rPr lang="en-US" sz="7200" dirty="0" smtClean="0"/>
              <a:t>“Facts tell,</a:t>
            </a:r>
            <a:br>
              <a:rPr lang="en-US" sz="7200" dirty="0" smtClean="0"/>
            </a:br>
            <a:r>
              <a:rPr lang="en-US" sz="7200" dirty="0" smtClean="0"/>
              <a:t>  stories sell.”</a:t>
            </a:r>
            <a:endParaRPr lang="en-US" sz="7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53578"/>
            <a:ext cx="79248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Interview Secret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P-E-N Framework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123950"/>
            <a:ext cx="2073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latin typeface="Calibri" panose="020F0502020204030204" pitchFamily="34" charset="0"/>
              </a:rPr>
              <a:t>P</a:t>
            </a:r>
            <a:r>
              <a:rPr lang="en-US" sz="4000" b="1" dirty="0" smtClean="0">
                <a:latin typeface="Calibri" panose="020F0502020204030204" pitchFamily="34" charset="0"/>
              </a:rPr>
              <a:t>assion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8802" y="2176731"/>
            <a:ext cx="27703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latin typeface="Calibri" panose="020F0502020204030204" pitchFamily="34" charset="0"/>
              </a:rPr>
              <a:t>E</a:t>
            </a:r>
            <a:r>
              <a:rPr lang="en-US" sz="4000" b="1" dirty="0" smtClean="0">
                <a:latin typeface="Calibri" panose="020F0502020204030204" pitchFamily="34" charset="0"/>
              </a:rPr>
              <a:t>xperience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9634" y="3229511"/>
            <a:ext cx="1524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latin typeface="Calibri" panose="020F0502020204030204" pitchFamily="34" charset="0"/>
              </a:rPr>
              <a:t>N</a:t>
            </a:r>
            <a:r>
              <a:rPr lang="en-US" sz="4000" b="1" dirty="0" smtClean="0">
                <a:latin typeface="Calibri" panose="020F0502020204030204" pitchFamily="34" charset="0"/>
              </a:rPr>
              <a:t>ext</a:t>
            </a:r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Recap: Class #1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35255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Preferred Type of Job	</a:t>
            </a:r>
            <a:r>
              <a:rPr lang="en-US" sz="3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Job Descriptions</a:t>
            </a:r>
            <a:endParaRPr lang="en-US" sz="3200" b="1" dirty="0" smtClean="0">
              <a:latin typeface="Calibri" panose="020F0502020204030204" pitchFamily="34" charset="0"/>
            </a:endParaRP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endParaRPr lang="en-US" sz="3200" b="1" dirty="0">
              <a:latin typeface="Calibri" panose="020F0502020204030204" pitchFamily="34" charset="0"/>
            </a:endParaRP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Job Hunting Strategy 	</a:t>
            </a:r>
            <a:r>
              <a:rPr lang="en-US" sz="3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Tracker</a:t>
            </a:r>
          </a:p>
        </p:txBody>
      </p:sp>
    </p:spTree>
    <p:extLst>
      <p:ext uri="{BB962C8B-B14F-4D97-AF65-F5344CB8AC3E}">
        <p14:creationId xmlns:p14="http://schemas.microsoft.com/office/powerpoint/2010/main" val="24485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7924800" cy="990600"/>
          </a:xfrm>
        </p:spPr>
        <p:txBody>
          <a:bodyPr anchor="b"/>
          <a:lstStyle/>
          <a:p>
            <a:pPr algn="l"/>
            <a:r>
              <a:rPr lang="en-US" sz="7200" dirty="0" smtClean="0"/>
              <a:t>P</a:t>
            </a:r>
            <a:r>
              <a:rPr lang="en-US" sz="2800" dirty="0" smtClean="0"/>
              <a:t>assion:  “I’ve always had a passion for…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286530"/>
            <a:ext cx="8149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finding </a:t>
            </a:r>
            <a:r>
              <a:rPr lang="en-US" sz="2800" b="1" dirty="0">
                <a:latin typeface="Calibri" panose="020F0502020204030204" pitchFamily="34" charset="0"/>
              </a:rPr>
              <a:t>c</a:t>
            </a:r>
            <a:r>
              <a:rPr lang="en-US" sz="2800" b="1" dirty="0" smtClean="0">
                <a:latin typeface="Calibri" panose="020F0502020204030204" pitchFamily="34" charset="0"/>
              </a:rPr>
              <a:t>reative </a:t>
            </a:r>
            <a:r>
              <a:rPr lang="en-US" sz="2800" b="1" dirty="0">
                <a:latin typeface="Calibri" panose="020F0502020204030204" pitchFamily="34" charset="0"/>
              </a:rPr>
              <a:t>s</a:t>
            </a:r>
            <a:r>
              <a:rPr lang="en-US" sz="2800" b="1" dirty="0" smtClean="0">
                <a:latin typeface="Calibri" panose="020F0502020204030204" pitchFamily="34" charset="0"/>
              </a:rPr>
              <a:t>olutions to challenging </a:t>
            </a:r>
            <a:r>
              <a:rPr lang="en-US" sz="2800" b="1" dirty="0">
                <a:latin typeface="Calibri" panose="020F0502020204030204" pitchFamily="34" charset="0"/>
              </a:rPr>
              <a:t>p</a:t>
            </a:r>
            <a:r>
              <a:rPr lang="en-US" sz="2800" b="1" dirty="0" smtClean="0">
                <a:latin typeface="Calibri" panose="020F0502020204030204" pitchFamily="34" charset="0"/>
              </a:rPr>
              <a:t>roblems.”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846987"/>
            <a:ext cx="5734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building high-performance teams.”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444175"/>
            <a:ext cx="6022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figuring </a:t>
            </a:r>
            <a:r>
              <a:rPr lang="en-US" sz="2800" b="1" dirty="0">
                <a:latin typeface="Calibri" panose="020F0502020204030204" pitchFamily="34" charset="0"/>
              </a:rPr>
              <a:t>o</a:t>
            </a:r>
            <a:r>
              <a:rPr lang="en-US" sz="2800" b="1" dirty="0" smtClean="0">
                <a:latin typeface="Calibri" panose="020F0502020204030204" pitchFamily="34" charset="0"/>
              </a:rPr>
              <a:t>ut </a:t>
            </a:r>
            <a:r>
              <a:rPr lang="en-US" sz="2800" b="1" dirty="0">
                <a:latin typeface="Calibri" panose="020F0502020204030204" pitchFamily="34" charset="0"/>
              </a:rPr>
              <a:t>w</a:t>
            </a:r>
            <a:r>
              <a:rPr lang="en-US" sz="2800" b="1" dirty="0" smtClean="0">
                <a:latin typeface="Calibri" panose="020F0502020204030204" pitchFamily="34" charset="0"/>
              </a:rPr>
              <a:t>hat </a:t>
            </a:r>
            <a:r>
              <a:rPr lang="en-US" sz="2800" b="1" dirty="0">
                <a:latin typeface="Calibri" panose="020F0502020204030204" pitchFamily="34" charset="0"/>
              </a:rPr>
              <a:t>m</a:t>
            </a:r>
            <a:r>
              <a:rPr lang="en-US" sz="2800" b="1" dirty="0" smtClean="0">
                <a:latin typeface="Calibri" panose="020F0502020204030204" pitchFamily="34" charset="0"/>
              </a:rPr>
              <a:t>otivates people.”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041363"/>
            <a:ext cx="4479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analyzing </a:t>
            </a:r>
            <a:r>
              <a:rPr lang="en-US" sz="2800" b="1" dirty="0">
                <a:latin typeface="Calibri" panose="020F0502020204030204" pitchFamily="34" charset="0"/>
              </a:rPr>
              <a:t>c</a:t>
            </a:r>
            <a:r>
              <a:rPr lang="en-US" sz="2800" b="1" dirty="0" smtClean="0">
                <a:latin typeface="Calibri" panose="020F0502020204030204" pitchFamily="34" charset="0"/>
              </a:rPr>
              <a:t>omplex issues.”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638550"/>
            <a:ext cx="6486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working with diverse </a:t>
            </a:r>
            <a:r>
              <a:rPr lang="en-US" sz="2800" b="1" dirty="0">
                <a:latin typeface="Calibri" panose="020F0502020204030204" pitchFamily="34" charset="0"/>
              </a:rPr>
              <a:t>g</a:t>
            </a:r>
            <a:r>
              <a:rPr lang="en-US" sz="2800" b="1" dirty="0" smtClean="0">
                <a:latin typeface="Calibri" panose="020F0502020204030204" pitchFamily="34" charset="0"/>
              </a:rPr>
              <a:t>roups of people.”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476750"/>
            <a:ext cx="761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Hint:  Choose something from the job description.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7924800" cy="1047750"/>
          </a:xfrm>
        </p:spPr>
        <p:txBody>
          <a:bodyPr anchor="b"/>
          <a:lstStyle/>
          <a:p>
            <a:pPr algn="l"/>
            <a:r>
              <a:rPr lang="en-US" sz="7200" dirty="0" smtClean="0"/>
              <a:t>E</a:t>
            </a:r>
            <a:r>
              <a:rPr lang="en-US" sz="2800" dirty="0" smtClean="0"/>
              <a:t>xperience:  “When I was …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25279" y="1249799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in school, I …”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279" y="1846987"/>
            <a:ext cx="449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working as a _______, I …”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5279" y="2444175"/>
            <a:ext cx="412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on a _______ team, I …”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476750"/>
            <a:ext cx="8021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Hint:  Use experiences related to the job description.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7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7924800" cy="1051322"/>
          </a:xfrm>
        </p:spPr>
        <p:txBody>
          <a:bodyPr anchor="b"/>
          <a:lstStyle/>
          <a:p>
            <a:pPr algn="l"/>
            <a:r>
              <a:rPr lang="en-US" sz="7200" dirty="0" smtClean="0"/>
              <a:t>N</a:t>
            </a:r>
            <a:r>
              <a:rPr lang="en-US" sz="2800" dirty="0" smtClean="0"/>
              <a:t>ext:  “Now, I want to find a job …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25279" y="1249799"/>
            <a:ext cx="3616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that allows me to …”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279" y="1846987"/>
            <a:ext cx="634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that will give me an opportunity to …”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5279" y="2444175"/>
            <a:ext cx="2738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where I can …”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476750"/>
            <a:ext cx="7376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Hint:  Tell them you want to work for them next.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P-E-N Framework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8"/>
          <a:stretch/>
        </p:blipFill>
        <p:spPr bwMode="auto">
          <a:xfrm>
            <a:off x="3391903" y="895350"/>
            <a:ext cx="236019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8013" y="4832434"/>
            <a:ext cx="6647974" cy="25391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339933"/>
                </a:solidFill>
                <a:latin typeface="Calibri" panose="020F0502020204030204" pitchFamily="34" charset="0"/>
                <a:hlinkClick r:id="rId3"/>
              </a:rPr>
              <a:t>http://amazingjobskills.com/wp-content/uploads/2017/07/Framework-templates-for-Amazing-Interview-Answers.pdf</a:t>
            </a:r>
            <a:endParaRPr lang="en-US" sz="1050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Recap: Classes #1 &amp; #2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35255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Preferred Type of Job	</a:t>
            </a:r>
            <a:r>
              <a:rPr lang="en-US" sz="3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Job Descriptions</a:t>
            </a:r>
            <a:endParaRPr lang="en-US" sz="3200" b="1" dirty="0" smtClean="0">
              <a:latin typeface="Calibri" panose="020F0502020204030204" pitchFamily="34" charset="0"/>
            </a:endParaRP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endParaRPr lang="en-US" sz="3200" b="1" dirty="0">
              <a:latin typeface="Calibri" panose="020F0502020204030204" pitchFamily="34" charset="0"/>
            </a:endParaRP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Job Hunting Strategy 	</a:t>
            </a:r>
            <a:r>
              <a:rPr lang="en-US" sz="3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Tracker</a:t>
            </a:r>
          </a:p>
          <a:p>
            <a:pPr marL="914400" indent="-914400">
              <a:buAutoNum type="arabicPeriod"/>
              <a:tabLst>
                <a:tab pos="573088" algn="l"/>
                <a:tab pos="4344988" algn="l"/>
              </a:tabLst>
            </a:pPr>
            <a:endParaRPr lang="en-US" sz="3200" b="1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tabLst>
                <a:tab pos="573088" algn="l"/>
                <a:tab pos="4344988" algn="l"/>
              </a:tabLst>
            </a:pPr>
            <a:r>
              <a:rPr lang="en-US" sz="3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3.	Job Descriptions 	 Resumes</a:t>
            </a:r>
          </a:p>
          <a:p>
            <a:pPr marL="914400" indent="-914400">
              <a:buAutoNum type="arabicPeriod"/>
              <a:tabLst>
                <a:tab pos="573088" algn="l"/>
                <a:tab pos="4344988" algn="l"/>
              </a:tabLst>
            </a:pPr>
            <a:endParaRPr lang="en-US" sz="32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tabLst>
                <a:tab pos="573088" algn="l"/>
                <a:tab pos="4344988" algn="l"/>
              </a:tabLst>
            </a:pPr>
            <a:r>
              <a:rPr lang="en-US" sz="3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4.	Opening </a:t>
            </a: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Questions </a:t>
            </a:r>
            <a:r>
              <a:rPr lang="en-US" sz="3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	 </a:t>
            </a: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P.E.N. </a:t>
            </a:r>
            <a:r>
              <a:rPr lang="en-US" sz="3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Answer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280987" y="1276350"/>
            <a:ext cx="633413" cy="640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280987" y="2266950"/>
            <a:ext cx="633413" cy="640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280987" y="3257550"/>
            <a:ext cx="633413" cy="640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280986" y="4251913"/>
            <a:ext cx="633413" cy="6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This Class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5252" y="1047750"/>
            <a:ext cx="81401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000" b="1" dirty="0">
                <a:latin typeface="Calibri" panose="020F0502020204030204" pitchFamily="34" charset="0"/>
                <a:sym typeface="Wingdings" panose="05000000000000000000" pitchFamily="2" charset="2"/>
              </a:rPr>
              <a:t>Job </a:t>
            </a:r>
            <a:r>
              <a:rPr lang="en-US" sz="4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Descriptions + Resumes </a:t>
            </a:r>
          </a:p>
          <a:p>
            <a:r>
              <a:rPr lang="en-US" sz="4000" b="1" dirty="0"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US" sz="4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	 Cover Letters</a:t>
            </a:r>
          </a:p>
          <a:p>
            <a:pPr marL="914400" indent="-914400">
              <a:buAutoNum type="arabicPeriod"/>
            </a:pPr>
            <a:endParaRPr lang="en-US" sz="4000" b="1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4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2.	Interview Answers</a:t>
            </a:r>
          </a:p>
          <a:p>
            <a:r>
              <a:rPr lang="en-US" sz="4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		 S.T.A.R. &amp; 4P’s Answers</a:t>
            </a:r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1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Cover Letter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04775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Heading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Purpose of Letter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Attention Grabber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Passion &amp; Experience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Request for Interview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615132" y="1352550"/>
            <a:ext cx="846935" cy="1524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49309" y="2079734"/>
            <a:ext cx="867936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649309" y="3714750"/>
            <a:ext cx="840184" cy="491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649309" y="3181350"/>
            <a:ext cx="846492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95350"/>
            <a:ext cx="338920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3649309" y="2755910"/>
            <a:ext cx="867936" cy="444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9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Cover Letter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04775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Heading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Purpose of Letter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Attention Grabber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Passion &amp; Experience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Request for Interview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615132" y="1352550"/>
            <a:ext cx="846935" cy="1524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49309" y="2079734"/>
            <a:ext cx="867936" cy="2634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649309" y="3867150"/>
            <a:ext cx="840184" cy="3393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649309" y="3181350"/>
            <a:ext cx="846492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649309" y="2647950"/>
            <a:ext cx="867936" cy="1079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/>
          <a:stretch/>
        </p:blipFill>
        <p:spPr bwMode="auto">
          <a:xfrm>
            <a:off x="262708" y="900999"/>
            <a:ext cx="3318692" cy="40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91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Cover Letter: Heading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03436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Heading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" b="64798"/>
          <a:stretch/>
        </p:blipFill>
        <p:spPr bwMode="auto">
          <a:xfrm>
            <a:off x="457200" y="1562120"/>
            <a:ext cx="8229600" cy="314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0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Cover Letter: Paragraph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03436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Purpose of Letter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0" b="59794"/>
          <a:stretch/>
        </p:blipFill>
        <p:spPr bwMode="auto">
          <a:xfrm>
            <a:off x="457200" y="2033752"/>
            <a:ext cx="8229600" cy="57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Preferred Job Type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45785"/>
            <a:ext cx="8382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tabLst>
                <a:tab pos="573088" algn="l"/>
                <a:tab pos="4344988" algn="l"/>
              </a:tabLst>
            </a:pPr>
            <a:r>
              <a:rPr lang="en-US" sz="28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Marketing Job Description</a:t>
            </a:r>
            <a:r>
              <a:rPr lang="en-US" sz="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US" sz="2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73088" algn="l"/>
                <a:tab pos="4344988" algn="l"/>
              </a:tabLst>
            </a:pP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Identify marketing program ideas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73088" algn="l"/>
                <a:tab pos="4344988" algn="l"/>
              </a:tabLst>
            </a:pP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Lead 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agencies in the development 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of 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marketing content and </a:t>
            </a: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campaigns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73088" algn="l"/>
                <a:tab pos="4344988" algn="l"/>
              </a:tabLst>
            </a:pP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Lead cross-functional teams in development and launch of new products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73088" algn="l"/>
                <a:tab pos="4344988" algn="l"/>
              </a:tabLst>
            </a:pPr>
            <a:r>
              <a:rPr lang="en-US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Develop selling materials and presentations for sales organization</a:t>
            </a:r>
          </a:p>
        </p:txBody>
      </p:sp>
    </p:spTree>
    <p:extLst>
      <p:ext uri="{BB962C8B-B14F-4D97-AF65-F5344CB8AC3E}">
        <p14:creationId xmlns:p14="http://schemas.microsoft.com/office/powerpoint/2010/main" val="27784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Cover Letter: Paragraph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03436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Attention Grabber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9" b="50596"/>
          <a:stretch/>
        </p:blipFill>
        <p:spPr bwMode="auto">
          <a:xfrm>
            <a:off x="457200" y="1879250"/>
            <a:ext cx="8229600" cy="110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Cover Letter: Paragraph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03436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Attention Grabber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9" b="30867"/>
          <a:stretch/>
        </p:blipFill>
        <p:spPr bwMode="auto">
          <a:xfrm>
            <a:off x="457200" y="1733550"/>
            <a:ext cx="8229600" cy="204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12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Cover Letter: Paragraph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03436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Request for Interview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34" b="21549"/>
          <a:stretch/>
        </p:blipFill>
        <p:spPr bwMode="auto">
          <a:xfrm>
            <a:off x="457200" y="2038350"/>
            <a:ext cx="8229600" cy="95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1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Cover Letter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04775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Heading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Purpose of Letter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Attention Grabber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Passion &amp; Experience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Request for Interview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615132" y="1352550"/>
            <a:ext cx="846935" cy="1524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49309" y="2079734"/>
            <a:ext cx="867936" cy="2634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649309" y="3867150"/>
            <a:ext cx="840184" cy="3393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649309" y="3181350"/>
            <a:ext cx="846492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649309" y="2647950"/>
            <a:ext cx="867936" cy="1079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/>
          <a:stretch/>
        </p:blipFill>
        <p:spPr bwMode="auto">
          <a:xfrm>
            <a:off x="262708" y="900999"/>
            <a:ext cx="3318692" cy="40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70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This Class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5252" y="1047750"/>
            <a:ext cx="81401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Job Descriptions + Resumes </a:t>
            </a:r>
          </a:p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	 Cover Letters</a:t>
            </a:r>
          </a:p>
          <a:p>
            <a:pPr marL="914400" indent="-914400">
              <a:buAutoNum type="arabicPeriod"/>
            </a:pPr>
            <a:endParaRPr lang="en-US" sz="4000" b="1" dirty="0" smtClean="0">
              <a:solidFill>
                <a:srgbClr val="FFFF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2.	Interview Answers</a:t>
            </a:r>
          </a:p>
          <a:p>
            <a:r>
              <a:rPr lang="en-US" sz="4000" b="1" dirty="0" smtClean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	 S.T.A.R. &amp; 4P’s Answers</a:t>
            </a:r>
            <a:endParaRPr lang="en-US" sz="4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This Class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5252" y="104775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Job Descriptions + Resumes </a:t>
            </a:r>
          </a:p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	 Cover Letters</a:t>
            </a:r>
          </a:p>
          <a:p>
            <a:pPr marL="914400" indent="-914400">
              <a:buAutoNum type="arabicPeriod"/>
            </a:pPr>
            <a:endParaRPr lang="en-US" sz="4000" b="1" dirty="0" smtClean="0">
              <a:solidFill>
                <a:srgbClr val="FFFF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2.	Interview Questions </a:t>
            </a:r>
          </a:p>
          <a:p>
            <a:r>
              <a:rPr lang="en-US" sz="4000" b="1" dirty="0" smtClean="0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	 P.E.N., S.T.A.R., and 4P’s 				Answers</a:t>
            </a:r>
            <a:endParaRPr lang="en-US" sz="4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Get a list of interview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3628" y="1123950"/>
            <a:ext cx="45957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Opening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Fit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Case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Closing Questions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1524000" y="1276350"/>
            <a:ext cx="633413" cy="6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/>
              <a:t>Types of Interview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865" y="1185461"/>
            <a:ext cx="3761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1. Experience Questions</a:t>
            </a:r>
            <a:endParaRPr lang="en-US" sz="28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422" y="2046639"/>
            <a:ext cx="316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2. Fit Questions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2865" y="3030841"/>
            <a:ext cx="2819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3. Case 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2865" y="3953530"/>
            <a:ext cx="3191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4. Closing Questions</a:t>
            </a:r>
          </a:p>
        </p:txBody>
      </p:sp>
    </p:spTree>
    <p:extLst>
      <p:ext uri="{BB962C8B-B14F-4D97-AF65-F5344CB8AC3E}">
        <p14:creationId xmlns:p14="http://schemas.microsoft.com/office/powerpoint/2010/main" val="18884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2. Fit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1837" y="1123950"/>
            <a:ext cx="80203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Tell me </a:t>
            </a:r>
            <a:r>
              <a:rPr lang="en-US" sz="3200" b="1" dirty="0">
                <a:latin typeface="Calibri" panose="020F0502020204030204" pitchFamily="34" charset="0"/>
              </a:rPr>
              <a:t>a</a:t>
            </a:r>
            <a:r>
              <a:rPr lang="en-US" sz="3200" b="1" dirty="0" smtClean="0">
                <a:latin typeface="Calibri" panose="020F0502020204030204" pitchFamily="34" charset="0"/>
              </a:rPr>
              <a:t>bout a time when you </a:t>
            </a:r>
            <a:r>
              <a:rPr lang="en-US" sz="3200" b="1" dirty="0">
                <a:latin typeface="Calibri" panose="020F0502020204030204" pitchFamily="34" charset="0"/>
              </a:rPr>
              <a:t>d</a:t>
            </a:r>
            <a:r>
              <a:rPr lang="en-US" sz="3200" b="1" dirty="0" smtClean="0">
                <a:latin typeface="Calibri" panose="020F0502020204030204" pitchFamily="34" charset="0"/>
              </a:rPr>
              <a:t>emonstrated </a:t>
            </a:r>
          </a:p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leadership, creativity, analytical skills, etc.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545" y="2784983"/>
            <a:ext cx="5428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What’s your greatest strength?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0997" y="3892019"/>
            <a:ext cx="668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How would a co-worker describe you?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419350"/>
            <a:ext cx="8686800" cy="6131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“What’s your </a:t>
            </a:r>
          </a:p>
          <a:p>
            <a:r>
              <a:rPr lang="en-US" dirty="0" smtClean="0"/>
              <a:t>greatest strength?”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Tracker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7"/>
          <a:stretch/>
        </p:blipFill>
        <p:spPr bwMode="auto">
          <a:xfrm>
            <a:off x="176213" y="1200150"/>
            <a:ext cx="877490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0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4350"/>
            <a:ext cx="9144000" cy="4419600"/>
          </a:xfrm>
        </p:spPr>
        <p:txBody>
          <a:bodyPr anchor="ctr"/>
          <a:lstStyle/>
          <a:p>
            <a:r>
              <a:rPr lang="en-US" dirty="0" smtClean="0"/>
              <a:t>Option 1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or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Option 2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578"/>
            <a:ext cx="91440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“What’s your </a:t>
            </a:r>
            <a:r>
              <a:rPr lang="en-US" dirty="0" smtClean="0"/>
              <a:t>greatest </a:t>
            </a:r>
            <a:r>
              <a:rPr lang="en-US" dirty="0"/>
              <a:t>strength?”</a:t>
            </a:r>
          </a:p>
        </p:txBody>
      </p:sp>
    </p:spTree>
    <p:extLst>
      <p:ext uri="{BB962C8B-B14F-4D97-AF65-F5344CB8AC3E}">
        <p14:creationId xmlns:p14="http://schemas.microsoft.com/office/powerpoint/2010/main" val="4643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71550"/>
            <a:ext cx="7924800" cy="983456"/>
          </a:xfrm>
        </p:spPr>
        <p:txBody>
          <a:bodyPr anchor="b"/>
          <a:lstStyle/>
          <a:p>
            <a:pPr algn="l"/>
            <a:r>
              <a:rPr lang="en-US" sz="8000" dirty="0" smtClean="0"/>
              <a:t>S</a:t>
            </a:r>
            <a:r>
              <a:rPr lang="en-US" sz="2800" dirty="0" smtClean="0"/>
              <a:t>ituation:  “When I was working as a …”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2040731"/>
            <a:ext cx="7924800" cy="983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8000" dirty="0" smtClean="0"/>
              <a:t>T</a:t>
            </a:r>
            <a:r>
              <a:rPr lang="en-US" sz="2800" dirty="0" smtClean="0"/>
              <a:t>ask:  “… my assignment was to …”</a:t>
            </a:r>
            <a:endParaRPr lang="en-US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3109912"/>
            <a:ext cx="7924800" cy="983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8000" dirty="0" smtClean="0"/>
              <a:t>A</a:t>
            </a:r>
            <a:r>
              <a:rPr lang="en-US" sz="2800" dirty="0" smtClean="0"/>
              <a:t>ctions:  “First, I … Then, I … Finally, I …”</a:t>
            </a:r>
            <a:endParaRPr lang="en-US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4179094"/>
            <a:ext cx="7924800" cy="983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8000" dirty="0" smtClean="0"/>
              <a:t>R</a:t>
            </a:r>
            <a:r>
              <a:rPr lang="en-US" sz="2800" dirty="0" smtClean="0"/>
              <a:t>esult:  “As a result, …”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3578"/>
            <a:ext cx="79248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S-T-A-R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53578"/>
            <a:ext cx="79248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S-T-A-R Framework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8013" y="4832434"/>
            <a:ext cx="6647974" cy="25391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339933"/>
                </a:solidFill>
                <a:latin typeface="Calibri" panose="020F0502020204030204" pitchFamily="34" charset="0"/>
                <a:hlinkClick r:id="rId2"/>
              </a:rPr>
              <a:t>http://amazingjobskills.com/wp-content/uploads/2017/07/Framework-templates-for-Amazing-Interview-Answers.pdf</a:t>
            </a:r>
            <a:endParaRPr lang="en-US" sz="1050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50" y="895350"/>
            <a:ext cx="2466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5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/>
              <a:t>Types of Interview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865" y="1185461"/>
            <a:ext cx="3761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1. Experience Questions</a:t>
            </a:r>
            <a:endParaRPr lang="en-US" sz="28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2865" y="2067114"/>
            <a:ext cx="250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2. Fit Questions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2865" y="2948767"/>
            <a:ext cx="357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3. Case 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2865" y="3953530"/>
            <a:ext cx="3191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4. Closing Questions</a:t>
            </a:r>
          </a:p>
        </p:txBody>
      </p:sp>
    </p:spTree>
    <p:extLst>
      <p:ext uri="{BB962C8B-B14F-4D97-AF65-F5344CB8AC3E}">
        <p14:creationId xmlns:p14="http://schemas.microsoft.com/office/powerpoint/2010/main" val="35535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428750"/>
            <a:ext cx="8686800" cy="228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“You’re working on a snack brand, </a:t>
            </a:r>
          </a:p>
          <a:p>
            <a:r>
              <a:rPr lang="en-US" sz="4000" dirty="0" smtClean="0"/>
              <a:t>and your sales are down 20%.  </a:t>
            </a:r>
          </a:p>
          <a:p>
            <a:r>
              <a:rPr lang="en-US" sz="4000" dirty="0" smtClean="0"/>
              <a:t>What do you do?”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17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47750"/>
            <a:ext cx="9144000" cy="3276600"/>
          </a:xfrm>
        </p:spPr>
        <p:txBody>
          <a:bodyPr anchor="ctr"/>
          <a:lstStyle/>
          <a:p>
            <a:r>
              <a:rPr lang="en-US" dirty="0" smtClean="0"/>
              <a:t>Option 1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or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Option 2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578"/>
            <a:ext cx="91440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“… develop a </a:t>
            </a:r>
            <a:r>
              <a:rPr lang="en-US" sz="4000" dirty="0"/>
              <a:t>new </a:t>
            </a:r>
            <a:r>
              <a:rPr lang="en-US" sz="4000" dirty="0" smtClean="0"/>
              <a:t>product. What first?”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38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4-P’s Framework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029855"/>
            <a:ext cx="2731966" cy="405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000" b="1" dirty="0" smtClean="0">
                <a:latin typeface="Calibri" panose="020F0502020204030204" pitchFamily="34" charset="0"/>
              </a:rPr>
              <a:t>P</a:t>
            </a:r>
            <a:r>
              <a:rPr lang="en-US" sz="4000" b="1" dirty="0" smtClean="0">
                <a:latin typeface="Calibri" panose="020F0502020204030204" pitchFamily="34" charset="0"/>
              </a:rPr>
              <a:t>roduct</a:t>
            </a:r>
          </a:p>
          <a:p>
            <a:pPr>
              <a:lnSpc>
                <a:spcPct val="80000"/>
              </a:lnSpc>
            </a:pPr>
            <a:r>
              <a:rPr lang="en-US" sz="8000" b="1" dirty="0" smtClean="0">
                <a:latin typeface="Calibri" panose="020F0502020204030204" pitchFamily="34" charset="0"/>
              </a:rPr>
              <a:t>P</a:t>
            </a:r>
            <a:r>
              <a:rPr lang="en-US" sz="4000" b="1" dirty="0" smtClean="0">
                <a:latin typeface="Calibri" panose="020F0502020204030204" pitchFamily="34" charset="0"/>
              </a:rPr>
              <a:t>lacement</a:t>
            </a:r>
          </a:p>
          <a:p>
            <a:pPr>
              <a:lnSpc>
                <a:spcPct val="80000"/>
              </a:lnSpc>
            </a:pPr>
            <a:r>
              <a:rPr lang="en-US" sz="8000" b="1" dirty="0" smtClean="0">
                <a:latin typeface="Calibri" panose="020F0502020204030204" pitchFamily="34" charset="0"/>
              </a:rPr>
              <a:t>P</a:t>
            </a:r>
            <a:r>
              <a:rPr lang="en-US" sz="4000" b="1" dirty="0" smtClean="0">
                <a:latin typeface="Calibri" panose="020F0502020204030204" pitchFamily="34" charset="0"/>
              </a:rPr>
              <a:t>ricing</a:t>
            </a:r>
          </a:p>
          <a:p>
            <a:pPr>
              <a:lnSpc>
                <a:spcPct val="80000"/>
              </a:lnSpc>
            </a:pPr>
            <a:r>
              <a:rPr lang="en-US" sz="8000" b="1" dirty="0" smtClean="0">
                <a:latin typeface="Calibri" panose="020F0502020204030204" pitchFamily="34" charset="0"/>
              </a:rPr>
              <a:t>P</a:t>
            </a:r>
            <a:r>
              <a:rPr lang="en-US" sz="4000" b="1" dirty="0" smtClean="0">
                <a:latin typeface="Calibri" panose="020F0502020204030204" pitchFamily="34" charset="0"/>
              </a:rPr>
              <a:t>romotion</a:t>
            </a:r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924800" cy="917972"/>
          </a:xfrm>
        </p:spPr>
        <p:txBody>
          <a:bodyPr anchor="b"/>
          <a:lstStyle/>
          <a:p>
            <a:pPr algn="l"/>
            <a:r>
              <a:rPr lang="en-US" sz="7200" dirty="0" smtClean="0"/>
              <a:t>P</a:t>
            </a:r>
            <a:r>
              <a:rPr lang="en-US" sz="3600" dirty="0" smtClean="0"/>
              <a:t>roduct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27635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Has something changed with my product?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1" y="295275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Have my competitors changed their products?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7924800" cy="1070372"/>
          </a:xfrm>
        </p:spPr>
        <p:txBody>
          <a:bodyPr anchor="b"/>
          <a:lstStyle/>
          <a:p>
            <a:pPr algn="l"/>
            <a:r>
              <a:rPr lang="en-US" sz="7200" dirty="0" smtClean="0"/>
              <a:t>P</a:t>
            </a:r>
            <a:r>
              <a:rPr lang="en-US" sz="3600" dirty="0" smtClean="0"/>
              <a:t>lacement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27635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Is anything changing where I sell my product?  Traffic? Shelf-space?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1" y="295275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What is happening with distribution for my competitors?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4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975122"/>
          </a:xfrm>
        </p:spPr>
        <p:txBody>
          <a:bodyPr anchor="b"/>
          <a:lstStyle/>
          <a:p>
            <a:pPr algn="l"/>
            <a:r>
              <a:rPr lang="en-US" sz="7200" dirty="0" smtClean="0"/>
              <a:t>P</a:t>
            </a:r>
            <a:r>
              <a:rPr lang="en-US" sz="3600" dirty="0" smtClean="0"/>
              <a:t>ricing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247060"/>
            <a:ext cx="7150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Have I changed my pricing?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1" y="2144464"/>
            <a:ext cx="6781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Have my competitors changed their pricing?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657421"/>
            <a:ext cx="693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Have consumers become more or less price sensitive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64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Recap: Classes #1 &amp; #2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35255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Preferred Type of Job	</a:t>
            </a:r>
            <a:r>
              <a:rPr lang="en-US" sz="3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Job Descriptions</a:t>
            </a:r>
            <a:endParaRPr lang="en-US" sz="3200" b="1" dirty="0" smtClean="0">
              <a:latin typeface="Calibri" panose="020F0502020204030204" pitchFamily="34" charset="0"/>
            </a:endParaRP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endParaRPr lang="en-US" sz="3200" b="1" dirty="0">
              <a:latin typeface="Calibri" panose="020F0502020204030204" pitchFamily="34" charset="0"/>
            </a:endParaRP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Job Hunting Strategy 	</a:t>
            </a:r>
            <a:r>
              <a:rPr lang="en-US" sz="3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Tracker</a:t>
            </a:r>
          </a:p>
          <a:p>
            <a:pPr marL="914400" indent="-914400">
              <a:buAutoNum type="arabicPeriod"/>
              <a:tabLst>
                <a:tab pos="573088" algn="l"/>
                <a:tab pos="4344988" algn="l"/>
              </a:tabLst>
            </a:pPr>
            <a:endParaRPr lang="en-US" sz="3200" b="1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tabLst>
                <a:tab pos="573088" algn="l"/>
                <a:tab pos="4344988" algn="l"/>
              </a:tabLst>
            </a:pPr>
            <a:r>
              <a:rPr lang="en-US" sz="3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3.	Job Descriptions 	 Resumes</a:t>
            </a:r>
          </a:p>
          <a:p>
            <a:pPr marL="914400" indent="-914400">
              <a:buAutoNum type="arabicPeriod"/>
              <a:tabLst>
                <a:tab pos="573088" algn="l"/>
                <a:tab pos="4344988" algn="l"/>
              </a:tabLst>
            </a:pPr>
            <a:endParaRPr lang="en-US" sz="32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tabLst>
                <a:tab pos="573088" algn="l"/>
                <a:tab pos="4344988" algn="l"/>
              </a:tabLst>
            </a:pPr>
            <a:r>
              <a:rPr lang="en-US" sz="3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4.	Opening </a:t>
            </a: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Questions </a:t>
            </a:r>
            <a:r>
              <a:rPr lang="en-US" sz="3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	 </a:t>
            </a:r>
            <a:r>
              <a:rPr lang="en-US" sz="3200" b="1" dirty="0">
                <a:latin typeface="Calibri" panose="020F0502020204030204" pitchFamily="34" charset="0"/>
                <a:sym typeface="Wingdings" panose="05000000000000000000" pitchFamily="2" charset="2"/>
              </a:rPr>
              <a:t>P.E.N. </a:t>
            </a:r>
            <a:r>
              <a:rPr lang="en-US" sz="32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Answer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3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971550"/>
          </a:xfrm>
        </p:spPr>
        <p:txBody>
          <a:bodyPr anchor="b"/>
          <a:lstStyle/>
          <a:p>
            <a:pPr algn="l"/>
            <a:r>
              <a:rPr lang="en-US" sz="7200" dirty="0" smtClean="0"/>
              <a:t>P</a:t>
            </a:r>
            <a:r>
              <a:rPr lang="en-US" sz="3600" dirty="0" smtClean="0"/>
              <a:t>romotions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04775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Have I changed my marketing tactics, message, or spend?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1" y="265155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Is my marketing message effective?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762911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What promotions are my competitors doing?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2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53578"/>
            <a:ext cx="79248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4Ps </a:t>
            </a: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8013" y="4832434"/>
            <a:ext cx="6647974" cy="25391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339933"/>
                </a:solidFill>
                <a:latin typeface="Calibri" panose="020F0502020204030204" pitchFamily="34" charset="0"/>
                <a:hlinkClick r:id="rId2"/>
              </a:rPr>
              <a:t>http://amazingjobskills.com/wp-content/uploads/2017/07/Framework-templates-for-Amazing-Interview-Answers.pdf</a:t>
            </a:r>
            <a:endParaRPr lang="en-US" sz="1050" dirty="0">
              <a:solidFill>
                <a:srgbClr val="339933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66" b="-2084"/>
          <a:stretch/>
        </p:blipFill>
        <p:spPr bwMode="auto">
          <a:xfrm>
            <a:off x="2816003" y="895350"/>
            <a:ext cx="3511995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0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/>
              <a:t>Types of Interview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865" y="1185461"/>
            <a:ext cx="3761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1. Experience Questions</a:t>
            </a:r>
            <a:endParaRPr lang="en-US" sz="28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2865" y="2108151"/>
            <a:ext cx="250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2. Fit Questions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2865" y="3030841"/>
            <a:ext cx="2819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3. Case 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2865" y="3953530"/>
            <a:ext cx="405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4. Closing Questions</a:t>
            </a:r>
          </a:p>
        </p:txBody>
      </p:sp>
    </p:spTree>
    <p:extLst>
      <p:ext uri="{BB962C8B-B14F-4D97-AF65-F5344CB8AC3E}">
        <p14:creationId xmlns:p14="http://schemas.microsoft.com/office/powerpoint/2010/main" val="36288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778"/>
            <a:ext cx="9144000" cy="613172"/>
          </a:xfrm>
        </p:spPr>
        <p:txBody>
          <a:bodyPr/>
          <a:lstStyle/>
          <a:p>
            <a:r>
              <a:rPr lang="en-US" sz="3200" dirty="0"/>
              <a:t>Is there anything else </a:t>
            </a:r>
            <a:r>
              <a:rPr lang="en-US" sz="3200" dirty="0" smtClean="0"/>
              <a:t>I </a:t>
            </a:r>
            <a:r>
              <a:rPr lang="en-US" sz="3200" dirty="0"/>
              <a:t>should know about you?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8726" y="1885950"/>
            <a:ext cx="5426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Tell your best S-T-A-R story 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that you haven’t told yet.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0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613172"/>
          </a:xfrm>
        </p:spPr>
        <p:txBody>
          <a:bodyPr/>
          <a:lstStyle/>
          <a:p>
            <a:r>
              <a:rPr lang="en-US" sz="4000" dirty="0" smtClean="0"/>
              <a:t>What questions do you have for me?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940849" y="1352550"/>
            <a:ext cx="5290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What do you like most 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about working at PepsiCo?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646224"/>
            <a:ext cx="5290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v</a:t>
            </a:r>
            <a:r>
              <a:rPr lang="en-US" sz="3600" b="1" dirty="0" smtClean="0">
                <a:latin typeface="Calibri" panose="020F0502020204030204" pitchFamily="34" charset="0"/>
              </a:rPr>
              <a:t>s.</a:t>
            </a:r>
            <a:endParaRPr lang="en-US" sz="3600" b="1" dirty="0">
              <a:latin typeface="Calibri" panose="020F0502020204030204" pitchFamily="34" charset="0"/>
            </a:endParaRP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What do you like least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about working at PepsiCo?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578"/>
            <a:ext cx="9144000" cy="613172"/>
          </a:xfrm>
        </p:spPr>
        <p:txBody>
          <a:bodyPr/>
          <a:lstStyle/>
          <a:p>
            <a:r>
              <a:rPr lang="en-US" sz="4000" dirty="0" smtClean="0"/>
              <a:t>What questions do you have for me?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91" y="1352550"/>
            <a:ext cx="7911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What characteristics are most important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for someone succeeding in this role?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3183" y="2646224"/>
            <a:ext cx="65460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v</a:t>
            </a:r>
            <a:r>
              <a:rPr lang="en-US" sz="3600" b="1" dirty="0" smtClean="0">
                <a:latin typeface="Calibri" panose="020F0502020204030204" pitchFamily="34" charset="0"/>
              </a:rPr>
              <a:t>s.</a:t>
            </a:r>
            <a:endParaRPr lang="en-US" sz="3600" b="1" dirty="0">
              <a:latin typeface="Calibri" panose="020F0502020204030204" pitchFamily="34" charset="0"/>
            </a:endParaRP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What could cause someone to be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u</a:t>
            </a:r>
            <a:r>
              <a:rPr lang="en-US" sz="3600" b="1" dirty="0" smtClean="0">
                <a:latin typeface="Calibri" panose="020F0502020204030204" pitchFamily="34" charset="0"/>
              </a:rPr>
              <a:t>nsuccessful in this role?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578"/>
            <a:ext cx="9144000" cy="613172"/>
          </a:xfrm>
        </p:spPr>
        <p:txBody>
          <a:bodyPr/>
          <a:lstStyle/>
          <a:p>
            <a:r>
              <a:rPr lang="en-US" sz="4000" dirty="0" smtClean="0"/>
              <a:t>What questions do you have for me?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767236" y="1352550"/>
            <a:ext cx="5637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Why did you choose to work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f</a:t>
            </a:r>
            <a:r>
              <a:rPr lang="en-US" sz="3600" b="1" dirty="0" smtClean="0">
                <a:latin typeface="Calibri" panose="020F0502020204030204" pitchFamily="34" charset="0"/>
              </a:rPr>
              <a:t>or this company?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9313" y="2646224"/>
            <a:ext cx="62938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v</a:t>
            </a:r>
            <a:r>
              <a:rPr lang="en-US" sz="3600" b="1" dirty="0" smtClean="0">
                <a:latin typeface="Calibri" panose="020F0502020204030204" pitchFamily="34" charset="0"/>
              </a:rPr>
              <a:t>s.</a:t>
            </a:r>
            <a:endParaRPr lang="en-US" sz="3600" b="1" dirty="0">
              <a:latin typeface="Calibri" panose="020F0502020204030204" pitchFamily="34" charset="0"/>
            </a:endParaRP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What are the biggest challenges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y</a:t>
            </a:r>
            <a:r>
              <a:rPr lang="en-US" sz="3600" b="1" dirty="0" smtClean="0">
                <a:latin typeface="Calibri" panose="020F0502020204030204" pitchFamily="34" charset="0"/>
              </a:rPr>
              <a:t>ou face in your role?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5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Get a list of interview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3628" y="1123950"/>
            <a:ext cx="45957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Opening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Fit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Case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Closing Questions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1524000" y="1322083"/>
            <a:ext cx="633413" cy="640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1524000" y="2145039"/>
            <a:ext cx="633413" cy="640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1524000" y="2967995"/>
            <a:ext cx="633413" cy="640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/>
          <a:stretch/>
        </p:blipFill>
        <p:spPr>
          <a:xfrm>
            <a:off x="1535906" y="3790950"/>
            <a:ext cx="633413" cy="6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1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78"/>
            <a:ext cx="8305800" cy="1756172"/>
          </a:xfrm>
        </p:spPr>
        <p:txBody>
          <a:bodyPr/>
          <a:lstStyle/>
          <a:p>
            <a:r>
              <a:rPr lang="en-US" dirty="0" smtClean="0"/>
              <a:t>Question:</a:t>
            </a:r>
            <a:br>
              <a:rPr lang="en-US" dirty="0" smtClean="0"/>
            </a:br>
            <a:r>
              <a:rPr lang="en-US" sz="18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r</a:t>
            </a:r>
            <a:r>
              <a:rPr lang="en-US" dirty="0" smtClean="0"/>
              <a:t>ecruiters </a:t>
            </a:r>
            <a:r>
              <a:rPr lang="en-US" dirty="0"/>
              <a:t>l</a:t>
            </a:r>
            <a:r>
              <a:rPr lang="en-US" dirty="0" smtClean="0"/>
              <a:t>ook </a:t>
            </a:r>
            <a:r>
              <a:rPr lang="en-US" dirty="0"/>
              <a:t>f</a:t>
            </a:r>
            <a:r>
              <a:rPr lang="en-US" dirty="0" smtClean="0"/>
              <a:t>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78"/>
            <a:ext cx="8305800" cy="1756172"/>
          </a:xfrm>
        </p:spPr>
        <p:txBody>
          <a:bodyPr/>
          <a:lstStyle/>
          <a:p>
            <a:r>
              <a:rPr lang="en-US" dirty="0" smtClean="0"/>
              <a:t>Answer:</a:t>
            </a:r>
            <a:br>
              <a:rPr lang="en-US" dirty="0" smtClean="0"/>
            </a:br>
            <a:r>
              <a:rPr lang="en-US" sz="18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recruiters </a:t>
            </a:r>
            <a:r>
              <a:rPr lang="en-US" dirty="0"/>
              <a:t>l</a:t>
            </a:r>
            <a:r>
              <a:rPr lang="en-US" dirty="0" smtClean="0"/>
              <a:t>ook for</a:t>
            </a:r>
            <a:r>
              <a:rPr lang="en-US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7693" y="1809750"/>
            <a:ext cx="2931380" cy="223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Positive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Passionate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Consumer Focus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809750"/>
            <a:ext cx="41629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Highly collaborative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Thrive in ambiguity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Leadership with 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3893" y="4377497"/>
            <a:ext cx="7160507" cy="60960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Can </a:t>
            </a:r>
            <a:r>
              <a:rPr lang="en-US" sz="4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you 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m</a:t>
            </a:r>
            <a:r>
              <a:rPr lang="en-US" sz="4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arket 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y</a:t>
            </a:r>
            <a:r>
              <a:rPr lang="en-US" sz="4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ourself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00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04775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Lots of </a:t>
            </a:r>
            <a:r>
              <a:rPr lang="en-US" sz="2400" b="1" dirty="0">
                <a:latin typeface="Calibri" panose="020F0502020204030204" pitchFamily="34" charset="0"/>
              </a:rPr>
              <a:t>redundant </a:t>
            </a:r>
            <a:r>
              <a:rPr lang="en-US" sz="2400" b="1" dirty="0" smtClean="0">
                <a:latin typeface="Calibri" panose="020F0502020204030204" pitchFamily="34" charset="0"/>
              </a:rPr>
              <a:t>and non-specific adjectives &amp; duties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Laundry list of skills</a:t>
            </a:r>
          </a:p>
          <a:p>
            <a:pPr marL="514350" indent="-514350">
              <a:buAutoNum type="arabicPeriod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Can’t decide between paragraphs and bullet points</a:t>
            </a:r>
          </a:p>
          <a:p>
            <a:pPr marL="514350" indent="-514350">
              <a:buAutoNum type="arabicPeriod"/>
            </a:pPr>
            <a:endParaRPr lang="en-US" sz="2400" b="1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Too much detail on 1 job and too little detail on others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615132" y="1352550"/>
            <a:ext cx="846935" cy="1524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615133" y="1885952"/>
            <a:ext cx="846934" cy="45719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621983" y="3004434"/>
            <a:ext cx="873817" cy="1007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628289" y="3977902"/>
            <a:ext cx="861204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634595" y="3181350"/>
            <a:ext cx="861205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634595" y="4324350"/>
            <a:ext cx="827472" cy="76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09600" y="895350"/>
            <a:ext cx="2949364" cy="3875493"/>
            <a:chOff x="838200" y="1047750"/>
            <a:chExt cx="2949364" cy="3875493"/>
          </a:xfrm>
        </p:grpSpPr>
        <p:pic>
          <p:nvPicPr>
            <p:cNvPr id="17" name="Picture 2" descr="Image result for complicated resum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38" r="-3236"/>
            <a:stretch/>
          </p:blipFill>
          <p:spPr bwMode="auto">
            <a:xfrm>
              <a:off x="838200" y="1047750"/>
              <a:ext cx="2949364" cy="3875493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7"/>
            <a:stretch/>
          </p:blipFill>
          <p:spPr bwMode="auto">
            <a:xfrm>
              <a:off x="990600" y="1085741"/>
              <a:ext cx="2667000" cy="41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31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16" y="895350"/>
            <a:ext cx="2996448" cy="387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9600" y="895350"/>
            <a:ext cx="2949364" cy="3875493"/>
            <a:chOff x="838200" y="1047750"/>
            <a:chExt cx="2949364" cy="3875493"/>
          </a:xfrm>
        </p:grpSpPr>
        <p:pic>
          <p:nvPicPr>
            <p:cNvPr id="10" name="Picture 2" descr="Image result for complicated resum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38" r="-3236"/>
            <a:stretch/>
          </p:blipFill>
          <p:spPr bwMode="auto">
            <a:xfrm>
              <a:off x="838200" y="1047750"/>
              <a:ext cx="2949364" cy="3875493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7"/>
            <a:stretch/>
          </p:blipFill>
          <p:spPr bwMode="auto">
            <a:xfrm>
              <a:off x="990600" y="1085741"/>
              <a:ext cx="2667000" cy="41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77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31779"/>
            <a:ext cx="41284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Contact Information</a:t>
            </a:r>
          </a:p>
          <a:p>
            <a:pPr marL="514350" indent="-514350"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Education</a:t>
            </a:r>
          </a:p>
          <a:p>
            <a:pPr marL="514350" indent="-514350"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Experience</a:t>
            </a:r>
          </a:p>
          <a:p>
            <a:pPr marL="514350" indent="-514350">
              <a:buAutoNum type="arabicPeriod"/>
            </a:pPr>
            <a:endParaRPr lang="en-US" sz="2800" b="1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en-US" sz="2800" b="1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Additional Information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91000" y="1276351"/>
            <a:ext cx="914400" cy="1142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38600" y="1962150"/>
            <a:ext cx="990600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38600" y="2943324"/>
            <a:ext cx="990600" cy="14297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46999" y="4370278"/>
            <a:ext cx="582201" cy="991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16" y="895350"/>
            <a:ext cx="2996448" cy="387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0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62025"/>
            <a:ext cx="329498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648201" y="962025"/>
            <a:ext cx="3236913" cy="4029075"/>
            <a:chOff x="3962400" y="971550"/>
            <a:chExt cx="3236913" cy="402907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7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971550"/>
              <a:ext cx="3236913" cy="402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851" y="1142748"/>
              <a:ext cx="781050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87" r="-42941"/>
          <a:stretch/>
        </p:blipFill>
        <p:spPr bwMode="auto">
          <a:xfrm>
            <a:off x="1898168" y="1028700"/>
            <a:ext cx="1399978" cy="476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606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915</Words>
  <Application>Microsoft Office PowerPoint</Application>
  <PresentationFormat>On-screen Show (16:9)</PresentationFormat>
  <Paragraphs>269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Horizon</vt:lpstr>
      <vt:lpstr>PowerPoint Presentation</vt:lpstr>
      <vt:lpstr>Recap: Class #1</vt:lpstr>
      <vt:lpstr>Preferred Job Type</vt:lpstr>
      <vt:lpstr>Tracker</vt:lpstr>
      <vt:lpstr>Recap: Classes #1 &amp; #2</vt:lpstr>
      <vt:lpstr>Resume</vt:lpstr>
      <vt:lpstr>Resume</vt:lpstr>
      <vt:lpstr>Resume</vt:lpstr>
      <vt:lpstr>Resume</vt:lpstr>
      <vt:lpstr>Resume: Section 1</vt:lpstr>
      <vt:lpstr>Resume: Section 2</vt:lpstr>
      <vt:lpstr>Resume: Section 3</vt:lpstr>
      <vt:lpstr>Resume: Section 4</vt:lpstr>
      <vt:lpstr>Resume</vt:lpstr>
      <vt:lpstr>Types of Interview Questions</vt:lpstr>
      <vt:lpstr>Types of Interview Questions</vt:lpstr>
      <vt:lpstr>1. Experience Questions</vt:lpstr>
      <vt:lpstr>“Facts tell,   stories sell.”</vt:lpstr>
      <vt:lpstr>P-E-N Framework</vt:lpstr>
      <vt:lpstr>Passion:  “I’ve always had a passion for…</vt:lpstr>
      <vt:lpstr>Experience:  “When I was …</vt:lpstr>
      <vt:lpstr>Next:  “Now, I want to find a job …</vt:lpstr>
      <vt:lpstr>P-E-N Framework</vt:lpstr>
      <vt:lpstr>Recap: Classes #1 &amp; #2</vt:lpstr>
      <vt:lpstr>This Class</vt:lpstr>
      <vt:lpstr>Cover Letter</vt:lpstr>
      <vt:lpstr>Cover Letter</vt:lpstr>
      <vt:lpstr>Cover Letter: Heading</vt:lpstr>
      <vt:lpstr>Cover Letter: Paragraph 1</vt:lpstr>
      <vt:lpstr>Cover Letter: Paragraph 2</vt:lpstr>
      <vt:lpstr>Cover Letter: Paragraph 3</vt:lpstr>
      <vt:lpstr>Cover Letter: Paragraph 4</vt:lpstr>
      <vt:lpstr>Cover Letter</vt:lpstr>
      <vt:lpstr>This Class</vt:lpstr>
      <vt:lpstr>This Class</vt:lpstr>
      <vt:lpstr>Get a list of interview questions</vt:lpstr>
      <vt:lpstr>Types of Interview Questions</vt:lpstr>
      <vt:lpstr>2. Fit Questions</vt:lpstr>
      <vt:lpstr>Example</vt:lpstr>
      <vt:lpstr>Option 1  or  Option 2</vt:lpstr>
      <vt:lpstr>Situation:  “When I was working as a …”</vt:lpstr>
      <vt:lpstr>PowerPoint Presentation</vt:lpstr>
      <vt:lpstr>Types of Interview Questions</vt:lpstr>
      <vt:lpstr>Example</vt:lpstr>
      <vt:lpstr>Option 1  or  Option 2</vt:lpstr>
      <vt:lpstr>4-P’s Framework</vt:lpstr>
      <vt:lpstr>Product</vt:lpstr>
      <vt:lpstr>Placement</vt:lpstr>
      <vt:lpstr>Pricing</vt:lpstr>
      <vt:lpstr>Promotions</vt:lpstr>
      <vt:lpstr>PowerPoint Presentation</vt:lpstr>
      <vt:lpstr>Types of Interview Questions</vt:lpstr>
      <vt:lpstr>Is there anything else I should know about you?</vt:lpstr>
      <vt:lpstr>What questions do you have for me?</vt:lpstr>
      <vt:lpstr>What questions do you have for me?</vt:lpstr>
      <vt:lpstr>What questions do you have for me?</vt:lpstr>
      <vt:lpstr>Get a list of interview questions</vt:lpstr>
      <vt:lpstr>Question:    What do recruiters look for?</vt:lpstr>
      <vt:lpstr>Answer:   What recruiters look for:</vt:lpstr>
    </vt:vector>
  </TitlesOfParts>
  <Company>PepsiCo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Blazevich, Richard</dc:creator>
  <cp:lastModifiedBy>Blazevich, Richard</cp:lastModifiedBy>
  <cp:revision>61</cp:revision>
  <dcterms:created xsi:type="dcterms:W3CDTF">2017-10-03T23:40:09Z</dcterms:created>
  <dcterms:modified xsi:type="dcterms:W3CDTF">2018-10-23T21:23:38Z</dcterms:modified>
</cp:coreProperties>
</file>