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0" r:id="rId3"/>
    <p:sldId id="386" r:id="rId4"/>
    <p:sldId id="378" r:id="rId5"/>
    <p:sldId id="377" r:id="rId6"/>
    <p:sldId id="373" r:id="rId7"/>
    <p:sldId id="381" r:id="rId8"/>
    <p:sldId id="374" r:id="rId9"/>
    <p:sldId id="342" r:id="rId10"/>
    <p:sldId id="380" r:id="rId11"/>
    <p:sldId id="334" r:id="rId12"/>
    <p:sldId id="335" r:id="rId13"/>
    <p:sldId id="336" r:id="rId14"/>
    <p:sldId id="337" r:id="rId15"/>
    <p:sldId id="375" r:id="rId16"/>
    <p:sldId id="376" r:id="rId17"/>
    <p:sldId id="338" r:id="rId18"/>
    <p:sldId id="339" r:id="rId19"/>
    <p:sldId id="382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270" r:id="rId30"/>
    <p:sldId id="276" r:id="rId31"/>
    <p:sldId id="313" r:id="rId32"/>
    <p:sldId id="311" r:id="rId33"/>
    <p:sldId id="273" r:id="rId34"/>
    <p:sldId id="368" r:id="rId35"/>
    <p:sldId id="274" r:id="rId36"/>
    <p:sldId id="281" r:id="rId37"/>
    <p:sldId id="312" r:id="rId38"/>
    <p:sldId id="301" r:id="rId39"/>
    <p:sldId id="282" r:id="rId40"/>
    <p:sldId id="283" r:id="rId41"/>
    <p:sldId id="284" r:id="rId42"/>
    <p:sldId id="285" r:id="rId43"/>
    <p:sldId id="369" r:id="rId44"/>
    <p:sldId id="346" r:id="rId45"/>
    <p:sldId id="288" r:id="rId46"/>
    <p:sldId id="289" r:id="rId47"/>
    <p:sldId id="290" r:id="rId48"/>
    <p:sldId id="291" r:id="rId49"/>
    <p:sldId id="383" r:id="rId50"/>
    <p:sldId id="305" r:id="rId51"/>
    <p:sldId id="331" r:id="rId52"/>
    <p:sldId id="384" r:id="rId53"/>
    <p:sldId id="385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125"/>
    <a:srgbClr val="3AB03A"/>
    <a:srgbClr val="006600"/>
    <a:srgbClr val="000000"/>
    <a:srgbClr val="339933"/>
    <a:srgbClr val="FFFF66"/>
    <a:srgbClr val="FFFF99"/>
    <a:srgbClr val="000B76"/>
    <a:srgbClr val="004CC8"/>
    <a:srgbClr val="076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63" autoAdjust="0"/>
    <p:restoredTop sz="95657" autoAdjust="0"/>
  </p:normalViewPr>
  <p:slideViewPr>
    <p:cSldViewPr>
      <p:cViewPr varScale="1">
        <p:scale>
          <a:sx n="151" d="100"/>
          <a:sy n="151" d="100"/>
        </p:scale>
        <p:origin x="-390" y="-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0F011C0E-647B-4B0D-A7C9-9086B97B05D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027DF33-A32A-48E6-84DE-73770CBAF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05916"/>
            <a:ext cx="7772400" cy="1102519"/>
          </a:xfrm>
        </p:spPr>
        <p:txBody>
          <a:bodyPr/>
          <a:lstStyle>
            <a:lvl1pPr algn="ctr">
              <a:defRPr sz="3200"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924800" cy="8572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C0E-647B-4B0D-A7C9-9086B97B05D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200150"/>
            <a:ext cx="7924800" cy="30861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613172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1C0E-647B-4B0D-A7C9-9086B97B05D9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DF33-A32A-48E6-84DE-73770CBAF0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771524"/>
          </a:xfrm>
          <a:prstGeom prst="rect">
            <a:avLst/>
          </a:prstGeom>
          <a:solidFill>
            <a:srgbClr val="3AB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3464" y="771524"/>
            <a:ext cx="9144000" cy="4371975"/>
          </a:xfrm>
          <a:prstGeom prst="rect">
            <a:avLst/>
          </a:prstGeom>
          <a:solidFill>
            <a:srgbClr val="2571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464" y="-19050"/>
            <a:ext cx="9144000" cy="7143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00151"/>
            <a:ext cx="7924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4767263"/>
            <a:ext cx="1524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F011C0E-647B-4B0D-A7C9-9086B97B05D9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4767263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C027DF33-A32A-48E6-84DE-73770CBAF0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 cap="none" spc="50" baseline="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800" kern="1200" spc="3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ingjobskills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ingjobskills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ingjobskills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481"/>
          <a:stretch/>
        </p:blipFill>
        <p:spPr>
          <a:xfrm>
            <a:off x="0" y="706967"/>
            <a:ext cx="9144000" cy="44365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" y="0"/>
            <a:ext cx="6400800" cy="7429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400" b="1" dirty="0" smtClean="0"/>
              <a:t>Job Search Workshop</a:t>
            </a:r>
            <a:endParaRPr lang="en-US" sz="4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34200" y="76199"/>
            <a:ext cx="2153093" cy="6307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200" b="1" dirty="0" smtClean="0"/>
              <a:t>Rich Blazevich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628"/>
          <a:stretch/>
        </p:blipFill>
        <p:spPr>
          <a:xfrm>
            <a:off x="0" y="706966"/>
            <a:ext cx="9171679" cy="44365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" b="50000"/>
          <a:stretch/>
        </p:blipFill>
        <p:spPr>
          <a:xfrm>
            <a:off x="0" y="666750"/>
            <a:ext cx="9171679" cy="447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71550"/>
            <a:ext cx="6553200" cy="381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Form an Interview Group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Job Hunting Strategy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Resume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Practice Interview Questions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Nail Your Interviews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047750"/>
            <a:ext cx="633413" cy="705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779312"/>
            <a:ext cx="633413" cy="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8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3. Build Your Resume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131779"/>
            <a:ext cx="4128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Contact Information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Education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Experience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Additional </a:t>
            </a:r>
            <a:r>
              <a:rPr lang="en-US" sz="2800" b="1" dirty="0" smtClean="0">
                <a:latin typeface="Calibri" panose="020F0502020204030204" pitchFamily="34" charset="0"/>
              </a:rPr>
              <a:t>Information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191000" y="1276351"/>
            <a:ext cx="914400" cy="11429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38600" y="1962150"/>
            <a:ext cx="9906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38600" y="2943324"/>
            <a:ext cx="990600" cy="1429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46999" y="4095750"/>
            <a:ext cx="582201" cy="3736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04" y="895349"/>
            <a:ext cx="3196196" cy="414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4091" y="2724150"/>
            <a:ext cx="762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Name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Address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E-mail &amp; Phone Number</a:t>
            </a:r>
          </a:p>
          <a:p>
            <a:pPr marL="573088" indent="-573088">
              <a:buAutoNum type="arabicPeriod"/>
              <a:tabLst>
                <a:tab pos="573088" algn="l"/>
                <a:tab pos="4344988" algn="l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Website or LinkedIn Site (optional)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6350"/>
            <a:ext cx="7495751" cy="1043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6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2876550"/>
            <a:ext cx="832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COLLEGE NAME	</a:t>
            </a:r>
            <a:r>
              <a:rPr lang="en-US" sz="3200" dirty="0" smtClean="0">
                <a:latin typeface="Calibri" panose="020F0502020204030204" pitchFamily="34" charset="0"/>
              </a:rPr>
              <a:t>City, State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Degree	</a:t>
            </a:r>
            <a:r>
              <a:rPr lang="en-US" sz="3200" dirty="0" smtClean="0">
                <a:latin typeface="Calibri" panose="020F0502020204030204" pitchFamily="34" charset="0"/>
              </a:rPr>
              <a:t>Graduation Date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Activities, Honors, Awards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895350"/>
            <a:ext cx="8181975" cy="185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3105150"/>
            <a:ext cx="8322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ORGANIZATION NAME	</a:t>
            </a:r>
            <a:r>
              <a:rPr lang="en-US" sz="3200" dirty="0" smtClean="0">
                <a:latin typeface="Calibri" panose="020F0502020204030204" pitchFamily="34" charset="0"/>
              </a:rPr>
              <a:t>City, State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Job Title	</a:t>
            </a:r>
            <a:r>
              <a:rPr lang="en-US" sz="3200" dirty="0" smtClean="0">
                <a:latin typeface="Calibri" panose="020F0502020204030204" pitchFamily="34" charset="0"/>
              </a:rPr>
              <a:t>Years Worked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dirty="0" smtClean="0">
                <a:latin typeface="Calibri" panose="020F0502020204030204" pitchFamily="34" charset="0"/>
              </a:rPr>
              <a:t>Activities &amp; Results </a:t>
            </a:r>
            <a:r>
              <a:rPr lang="en-US" dirty="0" smtClean="0">
                <a:latin typeface="Calibri" panose="020F0502020204030204" pitchFamily="34" charset="0"/>
              </a:rPr>
              <a:t>(these should match the job description)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0"/>
          <a:stretch/>
        </p:blipFill>
        <p:spPr bwMode="auto">
          <a:xfrm>
            <a:off x="481013" y="892419"/>
            <a:ext cx="8181975" cy="202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3. Customize Your Resume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4" b="3341"/>
          <a:stretch/>
        </p:blipFill>
        <p:spPr>
          <a:xfrm>
            <a:off x="0" y="723014"/>
            <a:ext cx="9144000" cy="44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3. Customize Your Resume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25660"/>
              </p:ext>
            </p:extLst>
          </p:nvPr>
        </p:nvGraphicFramePr>
        <p:xfrm>
          <a:off x="152400" y="819150"/>
          <a:ext cx="8839200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800600"/>
              </a:tblGrid>
              <a:tr h="35462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Job Description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Resume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6600"/>
                    </a:solidFill>
                  </a:tcPr>
                </a:tc>
              </a:tr>
              <a:tr h="612531"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Analyze data and identify opportunities to deliver sales growth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Analyzed data and identified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opportunity to growth sales with new services valued at $50K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70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Generate brand marketing strategies based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on consumer and marketplace insights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Generated brand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marketing strategy based on insight that consumers wanted convenient package solutions; projected to deliver incremental sales of $100K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70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Manage project timelines and budgets for marketing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Manage project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timelines and budgets; identified opportunities to reduce project timeline by 20% and budgeted costs by $5,000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70438">
                <a:tc>
                  <a:txBody>
                    <a:bodyPr/>
                    <a:lstStyle/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Lead cross-functional teams to develop </a:t>
                      </a:r>
                    </a:p>
                    <a:p>
                      <a:pPr lv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launch plans and selling materials for new products</a:t>
                      </a:r>
                      <a:endParaRPr lang="en-US" sz="1600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Led cross-functional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team to develop selling materials for new line of products projected to deliver sales of $100K/year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125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Write agency briefs and evaluate creative content for marketing campaigns</a:t>
                      </a:r>
                      <a:endParaRPr lang="en-US" sz="1600" dirty="0" smtClean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Wrote agency briefs and evaluated creative</a:t>
                      </a:r>
                      <a:r>
                        <a:rPr lang="en-US" sz="16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for social media campaign projected to reach 100K consumers</a:t>
                      </a:r>
                      <a:endParaRPr lang="en-US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962400" y="1238250"/>
            <a:ext cx="228600" cy="2286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962400" y="1885950"/>
            <a:ext cx="228600" cy="2286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962400" y="2724150"/>
            <a:ext cx="228600" cy="2286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962400" y="3562350"/>
            <a:ext cx="228600" cy="2286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954117" y="4449417"/>
            <a:ext cx="228600" cy="2286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Resume: Section 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1999" y="3105150"/>
            <a:ext cx="8322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Activities</a:t>
            </a:r>
          </a:p>
          <a:p>
            <a:pPr marL="573088" indent="-573088">
              <a:buAutoNum type="arabicPeriod"/>
              <a:tabLst>
                <a:tab pos="573088" algn="l"/>
                <a:tab pos="7485063" algn="r"/>
              </a:tabLst>
            </a:pPr>
            <a:r>
              <a:rPr lang="en-US" sz="3200" b="1" dirty="0" smtClean="0">
                <a:latin typeface="Calibri" panose="020F0502020204030204" pitchFamily="34" charset="0"/>
              </a:rPr>
              <a:t>Interests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6" y="1123950"/>
            <a:ext cx="7935888" cy="135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4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Resume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3101" y="1215807"/>
            <a:ext cx="4128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Contact Information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Education</a:t>
            </a:r>
          </a:p>
          <a:p>
            <a:pPr marL="514350" indent="-514350">
              <a:buAutoNum type="arabicPeriod"/>
            </a:pPr>
            <a:endParaRPr lang="en-US" sz="2800" b="1" dirty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Experience</a:t>
            </a:r>
          </a:p>
          <a:p>
            <a:pPr marL="514350" indent="-514350">
              <a:buAutoNum type="arabicPeriod"/>
            </a:pPr>
            <a:endParaRPr lang="en-US" sz="2800" b="1" dirty="0" smtClean="0">
              <a:latin typeface="Calibri" panose="020F0502020204030204" pitchFamily="34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Calibri" panose="020F0502020204030204" pitchFamily="34" charset="0"/>
              </a:rPr>
              <a:t>Additional Information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038601" y="1215808"/>
            <a:ext cx="741450" cy="21294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031750" y="1962150"/>
            <a:ext cx="748301" cy="2891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38601" y="2941726"/>
            <a:ext cx="741449" cy="2396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38600" y="4095750"/>
            <a:ext cx="741450" cy="381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32" y="870023"/>
            <a:ext cx="3196196" cy="414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8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71550"/>
            <a:ext cx="6553200" cy="381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Form an Interview Group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Job Hunting Strategy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Resume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Practice Interview Questions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Nail Your Interviews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047750"/>
            <a:ext cx="633413" cy="705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779312"/>
            <a:ext cx="633413" cy="70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2510874"/>
            <a:ext cx="633413" cy="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pic>
        <p:nvPicPr>
          <p:cNvPr id="1026" name="Picture 2" descr="Image result for account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r="15290"/>
          <a:stretch/>
        </p:blipFill>
        <p:spPr bwMode="auto">
          <a:xfrm>
            <a:off x="0" y="742950"/>
            <a:ext cx="4399914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arke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 b="9736"/>
          <a:stretch/>
        </p:blipFill>
        <p:spPr bwMode="auto">
          <a:xfrm>
            <a:off x="4399914" y="731390"/>
            <a:ext cx="4744087" cy="441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59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4. Practice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3628" y="1123950"/>
            <a:ext cx="459574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Opening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Fit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Case Questions</a:t>
            </a:r>
          </a:p>
          <a:p>
            <a:pPr marL="742950" indent="-742950">
              <a:lnSpc>
                <a:spcPct val="150000"/>
              </a:lnSpc>
              <a:buFontTx/>
              <a:buAutoNum type="arabicPeriod"/>
            </a:pPr>
            <a:r>
              <a:rPr lang="en-US" sz="3600" b="1" dirty="0" smtClean="0">
                <a:latin typeface="Calibri" panose="020F0502020204030204" pitchFamily="34" charset="0"/>
              </a:rPr>
              <a:t>Closing Questions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9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Types of Interview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6067" y="1123950"/>
            <a:ext cx="4307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1.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Opening </a:t>
            </a:r>
            <a:r>
              <a:rPr lang="en-US" sz="36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Questions</a:t>
            </a:r>
            <a:endParaRPr lang="en-US" sz="36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0299" y="2200930"/>
            <a:ext cx="250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30299" y="3046475"/>
            <a:ext cx="281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0299" y="3892019"/>
            <a:ext cx="319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Opening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06764" y="1123950"/>
            <a:ext cx="453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Tell me </a:t>
            </a:r>
            <a:r>
              <a:rPr lang="en-US" sz="3600" b="1" dirty="0">
                <a:latin typeface="Calibri" panose="020F0502020204030204" pitchFamily="34" charset="0"/>
              </a:rPr>
              <a:t>a</a:t>
            </a:r>
            <a:r>
              <a:rPr lang="en-US" sz="3600" b="1" dirty="0" smtClean="0">
                <a:latin typeface="Calibri" panose="020F0502020204030204" pitchFamily="34" charset="0"/>
              </a:rPr>
              <a:t>bout yourself.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5488" y="2046640"/>
            <a:ext cx="6133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Walk me </a:t>
            </a:r>
            <a:r>
              <a:rPr lang="en-US" sz="3600" b="1" dirty="0">
                <a:latin typeface="Calibri" panose="020F0502020204030204" pitchFamily="34" charset="0"/>
              </a:rPr>
              <a:t>t</a:t>
            </a:r>
            <a:r>
              <a:rPr lang="en-US" sz="3600" b="1" dirty="0" smtClean="0">
                <a:latin typeface="Calibri" panose="020F0502020204030204" pitchFamily="34" charset="0"/>
              </a:rPr>
              <a:t>hrough </a:t>
            </a:r>
            <a:r>
              <a:rPr lang="en-US" sz="3600" b="1" dirty="0">
                <a:latin typeface="Calibri" panose="020F0502020204030204" pitchFamily="34" charset="0"/>
              </a:rPr>
              <a:t>y</a:t>
            </a:r>
            <a:r>
              <a:rPr lang="en-US" sz="3600" b="1" dirty="0" smtClean="0">
                <a:latin typeface="Calibri" panose="020F0502020204030204" pitchFamily="34" charset="0"/>
              </a:rPr>
              <a:t>our </a:t>
            </a:r>
            <a:r>
              <a:rPr lang="en-US" sz="3600" b="1" dirty="0">
                <a:latin typeface="Calibri" panose="020F0502020204030204" pitchFamily="34" charset="0"/>
              </a:rPr>
              <a:t>r</a:t>
            </a:r>
            <a:r>
              <a:rPr lang="en-US" sz="3600" b="1" dirty="0" smtClean="0">
                <a:latin typeface="Calibri" panose="020F0502020204030204" pitchFamily="34" charset="0"/>
              </a:rPr>
              <a:t>esume.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7175" y="2969330"/>
            <a:ext cx="4569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Why should I hire </a:t>
            </a:r>
            <a:r>
              <a:rPr lang="en-US" sz="3600" b="1" dirty="0">
                <a:latin typeface="Calibri" panose="020F0502020204030204" pitchFamily="34" charset="0"/>
              </a:rPr>
              <a:t>y</a:t>
            </a:r>
            <a:r>
              <a:rPr lang="en-US" sz="3600" b="1" dirty="0" smtClean="0">
                <a:latin typeface="Calibri" panose="020F0502020204030204" pitchFamily="34" charset="0"/>
              </a:rPr>
              <a:t>ou?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4039" y="3892019"/>
            <a:ext cx="6175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What’s been </a:t>
            </a:r>
            <a:r>
              <a:rPr lang="en-US" sz="3600" b="1" dirty="0">
                <a:latin typeface="Calibri" panose="020F0502020204030204" pitchFamily="34" charset="0"/>
              </a:rPr>
              <a:t>y</a:t>
            </a:r>
            <a:r>
              <a:rPr lang="en-US" sz="3600" b="1" dirty="0" smtClean="0">
                <a:latin typeface="Calibri" panose="020F0502020204030204" pitchFamily="34" charset="0"/>
              </a:rPr>
              <a:t>our </a:t>
            </a:r>
            <a:r>
              <a:rPr lang="en-US" sz="3600" b="1" dirty="0">
                <a:latin typeface="Calibri" panose="020F0502020204030204" pitchFamily="34" charset="0"/>
              </a:rPr>
              <a:t>f</a:t>
            </a:r>
            <a:r>
              <a:rPr lang="en-US" sz="3600" b="1" dirty="0" smtClean="0">
                <a:latin typeface="Calibri" panose="020F0502020204030204" pitchFamily="34" charset="0"/>
              </a:rPr>
              <a:t>avorite </a:t>
            </a:r>
            <a:r>
              <a:rPr lang="en-US" sz="3600" b="1" dirty="0">
                <a:latin typeface="Calibri" panose="020F0502020204030204" pitchFamily="34" charset="0"/>
              </a:rPr>
              <a:t>j</a:t>
            </a:r>
            <a:r>
              <a:rPr lang="en-US" sz="3600" b="1" dirty="0" smtClean="0">
                <a:latin typeface="Calibri" panose="020F0502020204030204" pitchFamily="34" charset="0"/>
              </a:rPr>
              <a:t>ob?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71550"/>
            <a:ext cx="9144000" cy="3505200"/>
          </a:xfrm>
        </p:spPr>
        <p:txBody>
          <a:bodyPr anchor="ctr"/>
          <a:lstStyle/>
          <a:p>
            <a:r>
              <a:rPr lang="en-US" sz="7200" dirty="0" smtClean="0"/>
              <a:t>“Facts tell,</a:t>
            </a:r>
            <a:br>
              <a:rPr lang="en-US" sz="7200" dirty="0" smtClean="0"/>
            </a:br>
            <a:r>
              <a:rPr lang="en-US" sz="7200" dirty="0" smtClean="0"/>
              <a:t>  stories sell.”</a:t>
            </a:r>
            <a:endParaRPr lang="en-US" sz="7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Interview Secret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8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P-E-N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123950"/>
            <a:ext cx="20730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assion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68802" y="2176731"/>
            <a:ext cx="27703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E</a:t>
            </a:r>
            <a:r>
              <a:rPr lang="en-US" sz="4000" b="1" dirty="0" smtClean="0">
                <a:latin typeface="Calibri" panose="020F0502020204030204" pitchFamily="34" charset="0"/>
              </a:rPr>
              <a:t>xperience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9634" y="3229511"/>
            <a:ext cx="1524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latin typeface="Calibri" panose="020F0502020204030204" pitchFamily="34" charset="0"/>
              </a:rPr>
              <a:t>N</a:t>
            </a:r>
            <a:r>
              <a:rPr lang="en-US" sz="4000" b="1" dirty="0" smtClean="0">
                <a:latin typeface="Calibri" panose="020F0502020204030204" pitchFamily="34" charset="0"/>
              </a:rPr>
              <a:t>ext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59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7924800" cy="990600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2800" dirty="0" smtClean="0"/>
              <a:t>assion:  “I’ve always had a passion for…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286530"/>
            <a:ext cx="814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finding </a:t>
            </a:r>
            <a:r>
              <a:rPr lang="en-US" sz="2800" b="1" dirty="0">
                <a:latin typeface="Calibri" panose="020F0502020204030204" pitchFamily="34" charset="0"/>
              </a:rPr>
              <a:t>c</a:t>
            </a:r>
            <a:r>
              <a:rPr lang="en-US" sz="2800" b="1" dirty="0" smtClean="0">
                <a:latin typeface="Calibri" panose="020F0502020204030204" pitchFamily="34" charset="0"/>
              </a:rPr>
              <a:t>reative </a:t>
            </a:r>
            <a:r>
              <a:rPr lang="en-US" sz="2800" b="1" dirty="0">
                <a:latin typeface="Calibri" panose="020F0502020204030204" pitchFamily="34" charset="0"/>
              </a:rPr>
              <a:t>s</a:t>
            </a:r>
            <a:r>
              <a:rPr lang="en-US" sz="2800" b="1" dirty="0" smtClean="0">
                <a:latin typeface="Calibri" panose="020F0502020204030204" pitchFamily="34" charset="0"/>
              </a:rPr>
              <a:t>olutions to challenging </a:t>
            </a:r>
            <a:r>
              <a:rPr lang="en-US" sz="2800" b="1" dirty="0">
                <a:latin typeface="Calibri" panose="020F0502020204030204" pitchFamily="34" charset="0"/>
              </a:rPr>
              <a:t>p</a:t>
            </a:r>
            <a:r>
              <a:rPr lang="en-US" sz="2800" b="1" dirty="0" smtClean="0">
                <a:latin typeface="Calibri" panose="020F0502020204030204" pitchFamily="34" charset="0"/>
              </a:rPr>
              <a:t>roblems.”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846987"/>
            <a:ext cx="5734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building high-performance teams.”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444175"/>
            <a:ext cx="6022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figuring </a:t>
            </a:r>
            <a:r>
              <a:rPr lang="en-US" sz="2800" b="1" dirty="0">
                <a:latin typeface="Calibri" panose="020F0502020204030204" pitchFamily="34" charset="0"/>
              </a:rPr>
              <a:t>o</a:t>
            </a:r>
            <a:r>
              <a:rPr lang="en-US" sz="2800" b="1" dirty="0" smtClean="0">
                <a:latin typeface="Calibri" panose="020F0502020204030204" pitchFamily="34" charset="0"/>
              </a:rPr>
              <a:t>ut </a:t>
            </a:r>
            <a:r>
              <a:rPr lang="en-US" sz="2800" b="1" dirty="0">
                <a:latin typeface="Calibri" panose="020F0502020204030204" pitchFamily="34" charset="0"/>
              </a:rPr>
              <a:t>w</a:t>
            </a:r>
            <a:r>
              <a:rPr lang="en-US" sz="2800" b="1" dirty="0" smtClean="0">
                <a:latin typeface="Calibri" panose="020F0502020204030204" pitchFamily="34" charset="0"/>
              </a:rPr>
              <a:t>hat </a:t>
            </a:r>
            <a:r>
              <a:rPr lang="en-US" sz="2800" b="1" dirty="0">
                <a:latin typeface="Calibri" panose="020F0502020204030204" pitchFamily="34" charset="0"/>
              </a:rPr>
              <a:t>m</a:t>
            </a:r>
            <a:r>
              <a:rPr lang="en-US" sz="2800" b="1" dirty="0" smtClean="0">
                <a:latin typeface="Calibri" panose="020F0502020204030204" pitchFamily="34" charset="0"/>
              </a:rPr>
              <a:t>otivates people.”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041363"/>
            <a:ext cx="4479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analyzing </a:t>
            </a:r>
            <a:r>
              <a:rPr lang="en-US" sz="2800" b="1" dirty="0">
                <a:latin typeface="Calibri" panose="020F0502020204030204" pitchFamily="34" charset="0"/>
              </a:rPr>
              <a:t>c</a:t>
            </a:r>
            <a:r>
              <a:rPr lang="en-US" sz="2800" b="1" dirty="0" smtClean="0">
                <a:latin typeface="Calibri" panose="020F0502020204030204" pitchFamily="34" charset="0"/>
              </a:rPr>
              <a:t>omplex issues.”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3638550"/>
            <a:ext cx="6486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working with diverse </a:t>
            </a:r>
            <a:r>
              <a:rPr lang="en-US" sz="2800" b="1" dirty="0">
                <a:latin typeface="Calibri" panose="020F0502020204030204" pitchFamily="34" charset="0"/>
              </a:rPr>
              <a:t>g</a:t>
            </a:r>
            <a:r>
              <a:rPr lang="en-US" sz="2800" b="1" dirty="0" smtClean="0">
                <a:latin typeface="Calibri" panose="020F0502020204030204" pitchFamily="34" charset="0"/>
              </a:rPr>
              <a:t>roups of people.”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476750"/>
            <a:ext cx="761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Hint:  Choose something from the job description.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7924800" cy="1047750"/>
          </a:xfrm>
        </p:spPr>
        <p:txBody>
          <a:bodyPr anchor="b"/>
          <a:lstStyle/>
          <a:p>
            <a:pPr algn="l"/>
            <a:r>
              <a:rPr lang="en-US" sz="7200" dirty="0" smtClean="0"/>
              <a:t>E</a:t>
            </a:r>
            <a:r>
              <a:rPr lang="en-US" sz="2800" dirty="0" smtClean="0"/>
              <a:t>xperience:  “When I was 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5279" y="1249799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in school, I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279" y="1846987"/>
            <a:ext cx="449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working as a _______, I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279" y="2444175"/>
            <a:ext cx="412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on a _______ team, I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476750"/>
            <a:ext cx="8021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Hint:  Use experiences related to the job description.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3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7924800" cy="1051322"/>
          </a:xfrm>
        </p:spPr>
        <p:txBody>
          <a:bodyPr anchor="b"/>
          <a:lstStyle/>
          <a:p>
            <a:pPr algn="l"/>
            <a:r>
              <a:rPr lang="en-US" sz="7200" dirty="0" smtClean="0"/>
              <a:t>N</a:t>
            </a:r>
            <a:r>
              <a:rPr lang="en-US" sz="2800" dirty="0" smtClean="0"/>
              <a:t>ext:  “Now, I want to find a job …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5279" y="1249799"/>
            <a:ext cx="3616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that allows me to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279" y="1846987"/>
            <a:ext cx="634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that will give me an opportunity to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5279" y="2444175"/>
            <a:ext cx="273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… where I can …”</a:t>
            </a: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4476750"/>
            <a:ext cx="7376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Hint:  Tell them you want to work for them next.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3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P-E-N Framework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8"/>
          <a:stretch/>
        </p:blipFill>
        <p:spPr bwMode="auto">
          <a:xfrm>
            <a:off x="3391903" y="895350"/>
            <a:ext cx="236019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1484" y="4678789"/>
            <a:ext cx="1661032" cy="4154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  <a:hlinkClick r:id="rId3"/>
              </a:rPr>
              <a:t>www.amazingjobskills.com</a:t>
            </a:r>
            <a:endParaRPr lang="en-US" sz="1050" dirty="0">
              <a:solidFill>
                <a:srgbClr val="257125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</a:rPr>
              <a:t>click on “</a:t>
            </a:r>
            <a:r>
              <a:rPr lang="en-US" sz="1050" b="1" dirty="0" smtClean="0">
                <a:solidFill>
                  <a:srgbClr val="257125"/>
                </a:solidFill>
                <a:latin typeface="Calibri" panose="020F0502020204030204" pitchFamily="34" charset="0"/>
              </a:rPr>
              <a:t>Templates</a:t>
            </a:r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</a:rPr>
              <a:t>” link</a:t>
            </a:r>
            <a:endParaRPr lang="en-US" sz="1050" dirty="0">
              <a:solidFill>
                <a:srgbClr val="25712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5" y="1185461"/>
            <a:ext cx="376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6422" y="2046639"/>
            <a:ext cx="316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5" y="3030841"/>
            <a:ext cx="281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0"/>
            <a:ext cx="319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18884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2743200" cy="838200"/>
          </a:xfrm>
          <a:solidFill>
            <a:srgbClr val="3AB03A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smtClean="0"/>
              <a:t>Job Hunting</a:t>
            </a:r>
            <a:br>
              <a:rPr lang="en-US" sz="2400" dirty="0" smtClean="0"/>
            </a:br>
            <a:r>
              <a:rPr lang="en-US" sz="2400" dirty="0" smtClean="0"/>
              <a:t>101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2114550"/>
            <a:ext cx="27432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006600"/>
                </a:solidFill>
              </a:rPr>
              <a:t>60 minute workshop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200" y="1290430"/>
            <a:ext cx="2743200" cy="838200"/>
          </a:xfrm>
          <a:prstGeom prst="rect">
            <a:avLst/>
          </a:prstGeom>
          <a:solidFill>
            <a:srgbClr val="3AB03A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Job Hunting</a:t>
            </a:r>
            <a:br>
              <a:rPr lang="en-US" sz="2400" dirty="0" smtClean="0"/>
            </a:br>
            <a:r>
              <a:rPr lang="en-US" sz="2400" dirty="0" smtClean="0"/>
              <a:t>102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4200" y="2128630"/>
            <a:ext cx="27432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006600"/>
                </a:solidFill>
              </a:rPr>
              <a:t>200 page book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19800" y="1290430"/>
            <a:ext cx="2743200" cy="838200"/>
          </a:xfrm>
          <a:prstGeom prst="rect">
            <a:avLst/>
          </a:prstGeom>
          <a:solidFill>
            <a:srgbClr val="3AB03A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Job Hunting</a:t>
            </a:r>
            <a:br>
              <a:rPr lang="en-US" sz="2400" dirty="0" smtClean="0"/>
            </a:br>
            <a:r>
              <a:rPr lang="en-US" sz="2400" dirty="0" smtClean="0"/>
              <a:t>Master’s Class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0" y="2128630"/>
            <a:ext cx="27432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006600"/>
                </a:solidFill>
              </a:rPr>
              <a:t>4 classes + homework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10473" r="10473" b="11868"/>
          <a:stretch/>
        </p:blipFill>
        <p:spPr>
          <a:xfrm>
            <a:off x="3636040" y="2349658"/>
            <a:ext cx="1750970" cy="1804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0" y="2349658"/>
            <a:ext cx="1443920" cy="18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1" y="2754588"/>
            <a:ext cx="667504" cy="960162"/>
          </a:xfrm>
          <a:prstGeom prst="rect">
            <a:avLst/>
          </a:prstGeom>
          <a:ln w="6350"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83" y="2897578"/>
            <a:ext cx="667504" cy="985542"/>
          </a:xfrm>
          <a:prstGeom prst="rect">
            <a:avLst/>
          </a:prstGeom>
          <a:ln w="6350"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85" y="3065948"/>
            <a:ext cx="762000" cy="985542"/>
          </a:xfrm>
          <a:prstGeom prst="rect">
            <a:avLst/>
          </a:prstGeom>
          <a:noFill/>
          <a:ln w="63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 descr="Image result for smu cape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0" b="21512"/>
          <a:stretch/>
        </p:blipFill>
        <p:spPr bwMode="auto">
          <a:xfrm>
            <a:off x="6324601" y="2266950"/>
            <a:ext cx="2257422" cy="3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3 Levels of Training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984" r="3594"/>
          <a:stretch/>
        </p:blipFill>
        <p:spPr bwMode="auto">
          <a:xfrm>
            <a:off x="7955282" y="3234318"/>
            <a:ext cx="747095" cy="985542"/>
          </a:xfrm>
          <a:prstGeom prst="rect">
            <a:avLst/>
          </a:prstGeom>
          <a:noFill/>
          <a:ln w="63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2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2. Fit Questions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837" y="1123950"/>
            <a:ext cx="8020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Tell me </a:t>
            </a:r>
            <a:r>
              <a:rPr lang="en-US" sz="3200" b="1" dirty="0">
                <a:latin typeface="Calibri" panose="020F0502020204030204" pitchFamily="34" charset="0"/>
              </a:rPr>
              <a:t>a</a:t>
            </a:r>
            <a:r>
              <a:rPr lang="en-US" sz="3200" b="1" dirty="0" smtClean="0">
                <a:latin typeface="Calibri" panose="020F0502020204030204" pitchFamily="34" charset="0"/>
              </a:rPr>
              <a:t>bout a time when you </a:t>
            </a:r>
            <a:r>
              <a:rPr lang="en-US" sz="3200" b="1" dirty="0">
                <a:latin typeface="Calibri" panose="020F0502020204030204" pitchFamily="34" charset="0"/>
              </a:rPr>
              <a:t>d</a:t>
            </a:r>
            <a:r>
              <a:rPr lang="en-US" sz="3200" b="1" dirty="0" smtClean="0">
                <a:latin typeface="Calibri" panose="020F0502020204030204" pitchFamily="34" charset="0"/>
              </a:rPr>
              <a:t>emonstrated </a:t>
            </a:r>
          </a:p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leadership, creativity, analytical skills, etc.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545" y="2784983"/>
            <a:ext cx="5428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What’s your greatest strength?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0997" y="3892019"/>
            <a:ext cx="6682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anose="020F0502020204030204" pitchFamily="34" charset="0"/>
              </a:rPr>
              <a:t>How would a co-worker describe you?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419350"/>
            <a:ext cx="8686800" cy="61317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“What’s your </a:t>
            </a:r>
          </a:p>
          <a:p>
            <a:r>
              <a:rPr lang="en-US" dirty="0" smtClean="0"/>
              <a:t>greatest strength?”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4350"/>
            <a:ext cx="9144000" cy="4419600"/>
          </a:xfrm>
        </p:spPr>
        <p:txBody>
          <a:bodyPr anchor="ctr"/>
          <a:lstStyle/>
          <a:p>
            <a:r>
              <a:rPr lang="en-US" dirty="0" smtClean="0"/>
              <a:t>Option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“What’s your </a:t>
            </a:r>
            <a:r>
              <a:rPr lang="en-US" dirty="0" smtClean="0"/>
              <a:t>greatest </a:t>
            </a:r>
            <a:r>
              <a:rPr lang="en-US" dirty="0"/>
              <a:t>strength?”</a:t>
            </a:r>
          </a:p>
        </p:txBody>
      </p:sp>
    </p:spTree>
    <p:extLst>
      <p:ext uri="{BB962C8B-B14F-4D97-AF65-F5344CB8AC3E}">
        <p14:creationId xmlns:p14="http://schemas.microsoft.com/office/powerpoint/2010/main" val="4643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71550"/>
            <a:ext cx="7924800" cy="983456"/>
          </a:xfrm>
        </p:spPr>
        <p:txBody>
          <a:bodyPr anchor="b"/>
          <a:lstStyle/>
          <a:p>
            <a:pPr algn="l"/>
            <a:r>
              <a:rPr lang="en-US" sz="8000" dirty="0" smtClean="0"/>
              <a:t>S</a:t>
            </a:r>
            <a:r>
              <a:rPr lang="en-US" sz="2800" dirty="0" smtClean="0"/>
              <a:t>ituation:  “When I was working as a …”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90600" y="2040731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T</a:t>
            </a:r>
            <a:r>
              <a:rPr lang="en-US" sz="2800" dirty="0" smtClean="0"/>
              <a:t>ask:  “… my assignment was to …”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90600" y="3109912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A</a:t>
            </a:r>
            <a:r>
              <a:rPr lang="en-US" sz="2800" dirty="0" smtClean="0"/>
              <a:t>ctions:  “First, I … Then, I … Finally, I …”</a:t>
            </a:r>
            <a:endParaRPr lang="en-US" sz="2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90600" y="4179094"/>
            <a:ext cx="7924800" cy="9834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8000" dirty="0" smtClean="0"/>
              <a:t>R</a:t>
            </a:r>
            <a:r>
              <a:rPr lang="en-US" sz="2800" dirty="0" smtClean="0"/>
              <a:t>esult:  “As a result, …”</a:t>
            </a:r>
            <a:endParaRPr lang="en-US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S-T-A-R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S-T-A-R Framework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4" y="895350"/>
            <a:ext cx="236803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41484" y="4678789"/>
            <a:ext cx="1661032" cy="4154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  <a:hlinkClick r:id="rId3"/>
              </a:rPr>
              <a:t>www.amazingjobskills.com</a:t>
            </a:r>
            <a:endParaRPr lang="en-US" sz="1050" dirty="0">
              <a:solidFill>
                <a:srgbClr val="257125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</a:rPr>
              <a:t>click on “</a:t>
            </a:r>
            <a:r>
              <a:rPr lang="en-US" sz="1050" b="1" dirty="0" smtClean="0">
                <a:solidFill>
                  <a:srgbClr val="257125"/>
                </a:solidFill>
                <a:latin typeface="Calibri" panose="020F0502020204030204" pitchFamily="34" charset="0"/>
              </a:rPr>
              <a:t>Templates</a:t>
            </a:r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</a:rPr>
              <a:t>” link</a:t>
            </a:r>
            <a:endParaRPr lang="en-US" sz="1050" dirty="0">
              <a:solidFill>
                <a:srgbClr val="25712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5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5" y="1185461"/>
            <a:ext cx="376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865" y="2067114"/>
            <a:ext cx="250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5" y="2948767"/>
            <a:ext cx="357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0"/>
            <a:ext cx="3191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35535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1428750"/>
            <a:ext cx="8686800" cy="2286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“You’re working on a snack brand, </a:t>
            </a:r>
          </a:p>
          <a:p>
            <a:r>
              <a:rPr lang="en-US" sz="4000" dirty="0" smtClean="0"/>
              <a:t>and your sales are down 20%.  </a:t>
            </a:r>
          </a:p>
          <a:p>
            <a:r>
              <a:rPr lang="en-US" sz="4000" dirty="0" smtClean="0"/>
              <a:t>What do you do?”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917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47750"/>
            <a:ext cx="9144000" cy="3276600"/>
          </a:xfrm>
        </p:spPr>
        <p:txBody>
          <a:bodyPr anchor="ctr"/>
          <a:lstStyle/>
          <a:p>
            <a:r>
              <a:rPr lang="en-US" dirty="0" smtClean="0"/>
              <a:t>Option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dirty="0" smtClean="0"/>
              <a:t>Option 2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3578"/>
            <a:ext cx="91440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“… develop a </a:t>
            </a:r>
            <a:r>
              <a:rPr lang="en-US" sz="4000" dirty="0"/>
              <a:t>new </a:t>
            </a:r>
            <a:r>
              <a:rPr lang="en-US" sz="4000" dirty="0" smtClean="0"/>
              <a:t>product. What first?”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38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4-P’s Framework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029855"/>
            <a:ext cx="2731966" cy="405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roduct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lacement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ricing</a:t>
            </a:r>
          </a:p>
          <a:p>
            <a:pPr>
              <a:lnSpc>
                <a:spcPct val="80000"/>
              </a:lnSpc>
            </a:pPr>
            <a:r>
              <a:rPr lang="en-US" sz="8000" b="1" dirty="0" smtClean="0">
                <a:latin typeface="Calibri" panose="020F0502020204030204" pitchFamily="34" charset="0"/>
              </a:rPr>
              <a:t>P</a:t>
            </a:r>
            <a:r>
              <a:rPr lang="en-US" sz="4000" b="1" dirty="0" smtClean="0">
                <a:latin typeface="Calibri" panose="020F0502020204030204" pitchFamily="34" charset="0"/>
              </a:rPr>
              <a:t>romotion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2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924800" cy="917972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3600" dirty="0" smtClean="0"/>
              <a:t>roduct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7635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Has something changed with my product?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9527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Have my competitors changed their products?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9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71550"/>
            <a:ext cx="6553200" cy="381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Form an Interview Group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Job Hunting Strategy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Polish Your Resume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Practice Interview Questions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Nail Your Interviews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82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7924800" cy="1070372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3600" dirty="0" smtClean="0"/>
              <a:t>lacement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7635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Is anything changing where I sell my product?  Traffic? Shelf-space?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9527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What is happening with distribution for my competitors?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4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75122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3600" dirty="0" smtClean="0"/>
              <a:t>ricing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247060"/>
            <a:ext cx="715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Have I changed my pricing?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144464"/>
            <a:ext cx="6781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Have my competitors changed their pricing?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657421"/>
            <a:ext cx="693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Have consumers become more or less price sensitive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645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971550"/>
          </a:xfrm>
        </p:spPr>
        <p:txBody>
          <a:bodyPr anchor="b"/>
          <a:lstStyle/>
          <a:p>
            <a:pPr algn="l"/>
            <a:r>
              <a:rPr lang="en-US" sz="7200" dirty="0" smtClean="0"/>
              <a:t>P</a:t>
            </a:r>
            <a:r>
              <a:rPr lang="en-US" sz="3600" dirty="0" smtClean="0"/>
              <a:t>romotions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04775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Have I changed my marketing tactics, message, or spend?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1" y="2651552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Is my marketing message effective?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76291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</a:rPr>
              <a:t>What promotions are my competitors doing?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4Ps Framework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66" b="-2084"/>
          <a:stretch/>
        </p:blipFill>
        <p:spPr bwMode="auto">
          <a:xfrm>
            <a:off x="2919297" y="895350"/>
            <a:ext cx="3305407" cy="36576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741484" y="4678789"/>
            <a:ext cx="1661032" cy="4154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  <a:hlinkClick r:id="rId3"/>
              </a:rPr>
              <a:t>www.amazingjobskills.com</a:t>
            </a:r>
            <a:endParaRPr lang="en-US" sz="1050" dirty="0">
              <a:solidFill>
                <a:srgbClr val="257125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</a:rPr>
              <a:t>click on “</a:t>
            </a:r>
            <a:r>
              <a:rPr lang="en-US" sz="1050" b="1" dirty="0" smtClean="0">
                <a:solidFill>
                  <a:srgbClr val="257125"/>
                </a:solidFill>
                <a:latin typeface="Calibri" panose="020F0502020204030204" pitchFamily="34" charset="0"/>
              </a:rPr>
              <a:t>Templates</a:t>
            </a:r>
            <a:r>
              <a:rPr lang="en-US" sz="1050" dirty="0" smtClean="0">
                <a:solidFill>
                  <a:srgbClr val="257125"/>
                </a:solidFill>
                <a:latin typeface="Calibri" panose="020F0502020204030204" pitchFamily="34" charset="0"/>
              </a:rPr>
              <a:t>” link</a:t>
            </a:r>
            <a:endParaRPr lang="en-US" sz="1050" dirty="0">
              <a:solidFill>
                <a:srgbClr val="25712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/>
              <a:t>Types of Interview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865" y="1185461"/>
            <a:ext cx="3761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1. Experience Questions</a:t>
            </a:r>
            <a:endParaRPr 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2865" y="2108151"/>
            <a:ext cx="250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2. Fit Questions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2865" y="3030841"/>
            <a:ext cx="2819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3. Case Questions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62865" y="3953530"/>
            <a:ext cx="405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4. Closing Questions</a:t>
            </a:r>
          </a:p>
        </p:txBody>
      </p:sp>
    </p:spTree>
    <p:extLst>
      <p:ext uri="{BB962C8B-B14F-4D97-AF65-F5344CB8AC3E}">
        <p14:creationId xmlns:p14="http://schemas.microsoft.com/office/powerpoint/2010/main" val="36288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778"/>
            <a:ext cx="9144000" cy="613172"/>
          </a:xfrm>
        </p:spPr>
        <p:txBody>
          <a:bodyPr/>
          <a:lstStyle/>
          <a:p>
            <a:r>
              <a:rPr lang="en-US" sz="3200" dirty="0"/>
              <a:t>Is there anything else </a:t>
            </a:r>
            <a:r>
              <a:rPr lang="en-US" sz="3200" dirty="0" smtClean="0"/>
              <a:t>I </a:t>
            </a:r>
            <a:r>
              <a:rPr lang="en-US" sz="3200" dirty="0"/>
              <a:t>should know about you?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8726" y="1885950"/>
            <a:ext cx="5426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Tell your best S-T-A-R story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that you haven’t told yet.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613172"/>
          </a:xfrm>
        </p:spPr>
        <p:txBody>
          <a:bodyPr/>
          <a:lstStyle/>
          <a:p>
            <a:r>
              <a:rPr lang="en-US" sz="4000" dirty="0" smtClean="0"/>
              <a:t>What questions do you have for me?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940849" y="1352550"/>
            <a:ext cx="52900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do you like most 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about working at PepsiCo?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646224"/>
            <a:ext cx="52900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</a:t>
            </a:r>
            <a:r>
              <a:rPr lang="en-US" sz="3600" b="1" dirty="0" smtClean="0">
                <a:latin typeface="Calibri" panose="020F0502020204030204" pitchFamily="34" charset="0"/>
              </a:rPr>
              <a:t>s.</a:t>
            </a:r>
            <a:endParaRPr lang="en-US" sz="3600" b="1" dirty="0">
              <a:latin typeface="Calibri" panose="020F0502020204030204" pitchFamily="34" charset="0"/>
            </a:endParaRP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do you like least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about working at PepsiCo?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"/>
            <a:ext cx="9144000" cy="613172"/>
          </a:xfrm>
        </p:spPr>
        <p:txBody>
          <a:bodyPr/>
          <a:lstStyle/>
          <a:p>
            <a:r>
              <a:rPr lang="en-US" sz="4000" dirty="0" smtClean="0"/>
              <a:t>What questions do you have for me?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30091" y="1352550"/>
            <a:ext cx="7911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characteristics are most important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for someone succeeding in this role?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183" y="2646224"/>
            <a:ext cx="6546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</a:t>
            </a:r>
            <a:r>
              <a:rPr lang="en-US" sz="3600" b="1" dirty="0" smtClean="0">
                <a:latin typeface="Calibri" panose="020F0502020204030204" pitchFamily="34" charset="0"/>
              </a:rPr>
              <a:t>s.</a:t>
            </a:r>
            <a:endParaRPr lang="en-US" sz="3600" b="1" dirty="0">
              <a:latin typeface="Calibri" panose="020F0502020204030204" pitchFamily="34" charset="0"/>
            </a:endParaRP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could cause someone to be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u</a:t>
            </a:r>
            <a:r>
              <a:rPr lang="en-US" sz="3600" b="1" dirty="0" smtClean="0">
                <a:latin typeface="Calibri" panose="020F0502020204030204" pitchFamily="34" charset="0"/>
              </a:rPr>
              <a:t>nsuccessful in this role?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9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578"/>
            <a:ext cx="9144000" cy="613172"/>
          </a:xfrm>
        </p:spPr>
        <p:txBody>
          <a:bodyPr/>
          <a:lstStyle/>
          <a:p>
            <a:r>
              <a:rPr lang="en-US" sz="4000" dirty="0" smtClean="0"/>
              <a:t>What questions do you have for me?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767236" y="1352550"/>
            <a:ext cx="5637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Why did you choose to work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f</a:t>
            </a:r>
            <a:r>
              <a:rPr lang="en-US" sz="3600" b="1" dirty="0" smtClean="0">
                <a:latin typeface="Calibri" panose="020F0502020204030204" pitchFamily="34" charset="0"/>
              </a:rPr>
              <a:t>or this company?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9313" y="2646224"/>
            <a:ext cx="6293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</a:rPr>
              <a:t>v</a:t>
            </a:r>
            <a:r>
              <a:rPr lang="en-US" sz="3600" b="1" dirty="0" smtClean="0">
                <a:latin typeface="Calibri" panose="020F0502020204030204" pitchFamily="34" charset="0"/>
              </a:rPr>
              <a:t>s.</a:t>
            </a:r>
            <a:endParaRPr lang="en-US" sz="3600" b="1" dirty="0">
              <a:latin typeface="Calibri" panose="020F0502020204030204" pitchFamily="34" charset="0"/>
            </a:endParaRP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What are the biggest challenges</a:t>
            </a:r>
          </a:p>
          <a:p>
            <a:pPr algn="ctr"/>
            <a:r>
              <a:rPr lang="en-US" sz="3600" b="1" dirty="0">
                <a:latin typeface="Calibri" panose="020F0502020204030204" pitchFamily="34" charset="0"/>
              </a:rPr>
              <a:t>y</a:t>
            </a:r>
            <a:r>
              <a:rPr lang="en-US" sz="3600" b="1" dirty="0" smtClean="0">
                <a:latin typeface="Calibri" panose="020F0502020204030204" pitchFamily="34" charset="0"/>
              </a:rPr>
              <a:t>ou face in your role?</a:t>
            </a:r>
            <a:endParaRPr lang="en-US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5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71550"/>
            <a:ext cx="6553200" cy="381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Form an Interview Group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Job Hunting Strategy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Resume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Practice Interview Questions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Nail Your Interviews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047750"/>
            <a:ext cx="633413" cy="705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779312"/>
            <a:ext cx="633413" cy="70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2510874"/>
            <a:ext cx="633413" cy="705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3242436"/>
            <a:ext cx="633413" cy="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6350"/>
            <a:ext cx="7924800" cy="613172"/>
          </a:xfrm>
        </p:spPr>
        <p:txBody>
          <a:bodyPr/>
          <a:lstStyle/>
          <a:p>
            <a:r>
              <a:rPr lang="en-US" sz="5400" dirty="0" smtClean="0"/>
              <a:t>Best </a:t>
            </a:r>
            <a:br>
              <a:rPr lang="en-US" sz="5400" dirty="0" smtClean="0"/>
            </a:br>
            <a:r>
              <a:rPr lang="en-US" sz="5400" dirty="0" smtClean="0"/>
              <a:t>Career Advice</a:t>
            </a:r>
            <a:br>
              <a:rPr lang="en-US" sz="5400" dirty="0" smtClean="0"/>
            </a:br>
            <a:r>
              <a:rPr lang="en-US" sz="5400" dirty="0" smtClean="0"/>
              <a:t>Ever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759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8"/>
            <a:ext cx="8305800" cy="1756172"/>
          </a:xfrm>
        </p:spPr>
        <p:txBody>
          <a:bodyPr/>
          <a:lstStyle/>
          <a:p>
            <a:r>
              <a:rPr lang="en-US" dirty="0" smtClean="0"/>
              <a:t>5. Nail Your Interviews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r</a:t>
            </a:r>
            <a:r>
              <a:rPr lang="en-US" dirty="0" smtClean="0"/>
              <a:t>ecruiters </a:t>
            </a:r>
            <a:r>
              <a:rPr lang="en-US" dirty="0"/>
              <a:t>l</a:t>
            </a:r>
            <a:r>
              <a:rPr lang="en-US" dirty="0" smtClean="0"/>
              <a:t>ook </a:t>
            </a:r>
            <a:r>
              <a:rPr lang="en-US" dirty="0"/>
              <a:t>f</a:t>
            </a:r>
            <a:r>
              <a:rPr lang="en-US" dirty="0" smtClean="0"/>
              <a:t>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78"/>
            <a:ext cx="8305800" cy="1756172"/>
          </a:xfrm>
        </p:spPr>
        <p:txBody>
          <a:bodyPr/>
          <a:lstStyle/>
          <a:p>
            <a:r>
              <a:rPr lang="en-US" dirty="0" smtClean="0"/>
              <a:t>Answer:</a:t>
            </a:r>
            <a:br>
              <a:rPr lang="en-US" dirty="0" smtClean="0"/>
            </a:br>
            <a:r>
              <a:rPr lang="en-US" sz="1800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recruiters </a:t>
            </a:r>
            <a:r>
              <a:rPr lang="en-US" dirty="0"/>
              <a:t>l</a:t>
            </a:r>
            <a:r>
              <a:rPr lang="en-US" dirty="0" smtClean="0"/>
              <a:t>ook for</a:t>
            </a:r>
            <a:r>
              <a:rPr lang="en-US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809750"/>
            <a:ext cx="2931380" cy="22320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Positive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Passionate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Consumer Focus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3507" y="1809750"/>
            <a:ext cx="41629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Highly collaborative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Thrive in ambiguity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Calibri" panose="020F0502020204030204" pitchFamily="34" charset="0"/>
              </a:rPr>
              <a:t>Leadership with 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9847" y="4377497"/>
            <a:ext cx="7160507" cy="609600"/>
          </a:xfrm>
          <a:prstGeom prst="rect">
            <a:avLst/>
          </a:prstGeom>
          <a:solidFill>
            <a:srgbClr val="33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Can 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you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arket 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y</a:t>
            </a:r>
            <a:r>
              <a:rPr lang="en-US" sz="4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ourself</a:t>
            </a:r>
            <a:r>
              <a:rPr lang="en-US" sz="4400" b="1" dirty="0">
                <a:solidFill>
                  <a:schemeClr val="tx1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800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71550"/>
            <a:ext cx="6553200" cy="381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Form an Interview Group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Job Hunting Strategy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Resume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Practice Interview Questions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Nail Your Interviews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047750"/>
            <a:ext cx="633413" cy="705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779312"/>
            <a:ext cx="633413" cy="70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2510874"/>
            <a:ext cx="633413" cy="7056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3242436"/>
            <a:ext cx="633413" cy="7056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3973999"/>
            <a:ext cx="633413" cy="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76350"/>
            <a:ext cx="2743200" cy="838200"/>
          </a:xfrm>
          <a:solidFill>
            <a:srgbClr val="3AB03A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 smtClean="0"/>
              <a:t>Job Hunting</a:t>
            </a:r>
            <a:br>
              <a:rPr lang="en-US" sz="2400" dirty="0" smtClean="0"/>
            </a:br>
            <a:r>
              <a:rPr lang="en-US" sz="2400" dirty="0" smtClean="0"/>
              <a:t>101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2114550"/>
            <a:ext cx="27432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006600"/>
                </a:solidFill>
              </a:rPr>
              <a:t>60 minute workshop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4200" y="1290430"/>
            <a:ext cx="2743200" cy="838200"/>
          </a:xfrm>
          <a:prstGeom prst="rect">
            <a:avLst/>
          </a:prstGeom>
          <a:solidFill>
            <a:srgbClr val="3AB03A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Job Hunting</a:t>
            </a:r>
            <a:br>
              <a:rPr lang="en-US" sz="2400" dirty="0" smtClean="0"/>
            </a:br>
            <a:r>
              <a:rPr lang="en-US" sz="2400" dirty="0" smtClean="0"/>
              <a:t>102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24200" y="2128630"/>
            <a:ext cx="27432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006600"/>
                </a:solidFill>
              </a:rPr>
              <a:t>200 page book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19800" y="1290430"/>
            <a:ext cx="2743200" cy="838200"/>
          </a:xfrm>
          <a:prstGeom prst="rect">
            <a:avLst/>
          </a:prstGeom>
          <a:solidFill>
            <a:srgbClr val="3AB03A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/>
              <a:t>Job Hunting</a:t>
            </a:r>
            <a:br>
              <a:rPr lang="en-US" sz="2400" dirty="0" smtClean="0"/>
            </a:br>
            <a:r>
              <a:rPr lang="en-US" sz="2400" dirty="0" smtClean="0"/>
              <a:t>Master’s Class</a:t>
            </a:r>
            <a:endParaRPr lang="en-US" sz="2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0" y="2128630"/>
            <a:ext cx="2743200" cy="25146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solidFill>
                  <a:srgbClr val="006600"/>
                </a:solidFill>
              </a:rPr>
              <a:t>4 classes + homework</a:t>
            </a:r>
            <a:endParaRPr lang="en-US" sz="2000" dirty="0">
              <a:solidFill>
                <a:srgbClr val="0066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10473" r="10473" b="11868"/>
          <a:stretch/>
        </p:blipFill>
        <p:spPr>
          <a:xfrm>
            <a:off x="3636040" y="2349658"/>
            <a:ext cx="1750970" cy="18049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40" y="2349658"/>
            <a:ext cx="1443920" cy="180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81" y="2754588"/>
            <a:ext cx="667504" cy="960162"/>
          </a:xfrm>
          <a:prstGeom prst="rect">
            <a:avLst/>
          </a:prstGeom>
          <a:ln w="6350"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83" y="2897578"/>
            <a:ext cx="667504" cy="985542"/>
          </a:xfrm>
          <a:prstGeom prst="rect">
            <a:avLst/>
          </a:prstGeom>
          <a:ln w="6350">
            <a:solidFill>
              <a:schemeClr val="bg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85" y="3065948"/>
            <a:ext cx="762000" cy="985542"/>
          </a:xfrm>
          <a:prstGeom prst="rect">
            <a:avLst/>
          </a:prstGeom>
          <a:noFill/>
          <a:ln w="63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 descr="Image result for smu cape logo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0" b="21512"/>
          <a:stretch/>
        </p:blipFill>
        <p:spPr bwMode="auto">
          <a:xfrm>
            <a:off x="6324601" y="2266950"/>
            <a:ext cx="2257422" cy="3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609600" y="53578"/>
            <a:ext cx="7924800" cy="613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3 Levels of Training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t="1984" r="3594"/>
          <a:stretch/>
        </p:blipFill>
        <p:spPr bwMode="auto">
          <a:xfrm>
            <a:off x="7955282" y="3234318"/>
            <a:ext cx="747095" cy="985542"/>
          </a:xfrm>
          <a:prstGeom prst="rect">
            <a:avLst/>
          </a:prstGeom>
          <a:noFill/>
          <a:ln w="635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56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1. Form an Interview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7"/>
          <a:stretch/>
        </p:blipFill>
        <p:spPr>
          <a:xfrm>
            <a:off x="0" y="742950"/>
            <a:ext cx="9144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1600" y="971550"/>
            <a:ext cx="6553200" cy="3810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 baseline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Form an Interview Group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Job Hunting Strategy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Build Your Resume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Practice Interview Questions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n-US" sz="3200" dirty="0" smtClean="0"/>
              <a:t>Nail Your Interviews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87" y="1047750"/>
            <a:ext cx="633413" cy="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2. Build Your Interview Strategy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524125"/>
            <a:ext cx="2362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Objective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409700"/>
            <a:ext cx="2362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Option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2524125"/>
            <a:ext cx="2362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Option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6600" y="3638550"/>
            <a:ext cx="2362200" cy="76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Option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1409700"/>
            <a:ext cx="2362200" cy="29908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Resumes</a:t>
            </a:r>
          </a:p>
          <a:p>
            <a:pPr algn="ctr"/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Cover Letters</a:t>
            </a:r>
          </a:p>
          <a:p>
            <a:pPr algn="ctr"/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4CC8"/>
                </a:solidFill>
                <a:latin typeface="Calibri" panose="020F0502020204030204" pitchFamily="34" charset="0"/>
              </a:rPr>
              <a:t>Interviews</a:t>
            </a:r>
            <a:endParaRPr lang="en-US" sz="2800" b="1" dirty="0">
              <a:solidFill>
                <a:srgbClr val="004CC8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590800" y="1885950"/>
            <a:ext cx="609600" cy="1981200"/>
            <a:chOff x="2590800" y="1790700"/>
            <a:chExt cx="685800" cy="2228850"/>
          </a:xfrm>
        </p:grpSpPr>
        <p:cxnSp>
          <p:nvCxnSpPr>
            <p:cNvPr id="10" name="Straight Arrow Connector 9"/>
            <p:cNvCxnSpPr>
              <a:stCxn id="3" idx="3"/>
              <a:endCxn id="6" idx="1"/>
            </p:cNvCxnSpPr>
            <p:nvPr/>
          </p:nvCxnSpPr>
          <p:spPr>
            <a:xfrm flipV="1">
              <a:off x="2590800" y="1790700"/>
              <a:ext cx="685800" cy="11144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3" idx="3"/>
              <a:endCxn id="7" idx="1"/>
            </p:cNvCxnSpPr>
            <p:nvPr/>
          </p:nvCxnSpPr>
          <p:spPr>
            <a:xfrm>
              <a:off x="2590800" y="2905125"/>
              <a:ext cx="6858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" idx="3"/>
              <a:endCxn id="8" idx="1"/>
            </p:cNvCxnSpPr>
            <p:nvPr/>
          </p:nvCxnSpPr>
          <p:spPr>
            <a:xfrm>
              <a:off x="2590800" y="2905125"/>
              <a:ext cx="685800" cy="111442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/>
          <p:nvPr/>
        </p:nvCxnSpPr>
        <p:spPr>
          <a:xfrm>
            <a:off x="5638800" y="2905125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38800" y="1796681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38800" y="4019550"/>
            <a:ext cx="6858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578"/>
            <a:ext cx="7924800" cy="613172"/>
          </a:xfrm>
        </p:spPr>
        <p:txBody>
          <a:bodyPr/>
          <a:lstStyle/>
          <a:p>
            <a:r>
              <a:rPr lang="en-US" dirty="0" smtClean="0"/>
              <a:t>Job Hunting Tracker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27"/>
          <a:stretch/>
        </p:blipFill>
        <p:spPr bwMode="auto">
          <a:xfrm>
            <a:off x="176213" y="1200150"/>
            <a:ext cx="877490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1042</Words>
  <Application>Microsoft Office PowerPoint</Application>
  <PresentationFormat>On-screen Show (16:9)</PresentationFormat>
  <Paragraphs>246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Horizon</vt:lpstr>
      <vt:lpstr>PowerPoint Presentation</vt:lpstr>
      <vt:lpstr>Who Am I?</vt:lpstr>
      <vt:lpstr>Job Hunting 101</vt:lpstr>
      <vt:lpstr>Agenda</vt:lpstr>
      <vt:lpstr>Best  Career Advice Ever</vt:lpstr>
      <vt:lpstr>1. Form an Interview Group</vt:lpstr>
      <vt:lpstr>Agenda</vt:lpstr>
      <vt:lpstr>2. Build Your Interview Strategy</vt:lpstr>
      <vt:lpstr>Job Hunting Tracker</vt:lpstr>
      <vt:lpstr>Agenda</vt:lpstr>
      <vt:lpstr>3. Build Your Resume</vt:lpstr>
      <vt:lpstr>Resume: Section 1</vt:lpstr>
      <vt:lpstr>Resume: Section 2</vt:lpstr>
      <vt:lpstr>Resume: Section 3</vt:lpstr>
      <vt:lpstr>3. Customize Your Resume</vt:lpstr>
      <vt:lpstr>3. Customize Your Resume</vt:lpstr>
      <vt:lpstr>Resume: Section 4</vt:lpstr>
      <vt:lpstr>Resume</vt:lpstr>
      <vt:lpstr>Agenda</vt:lpstr>
      <vt:lpstr>4. Practice Interview Questions</vt:lpstr>
      <vt:lpstr>Types of Interview Questions</vt:lpstr>
      <vt:lpstr>1. Opening Questions</vt:lpstr>
      <vt:lpstr>“Facts tell,   stories sell.”</vt:lpstr>
      <vt:lpstr>P-E-N Framework</vt:lpstr>
      <vt:lpstr>Passion:  “I’ve always had a passion for…</vt:lpstr>
      <vt:lpstr>Experience:  “When I was …</vt:lpstr>
      <vt:lpstr>Next:  “Now, I want to find a job …</vt:lpstr>
      <vt:lpstr>P-E-N Framework</vt:lpstr>
      <vt:lpstr>Types of Interview Questions</vt:lpstr>
      <vt:lpstr>2. Fit Questions</vt:lpstr>
      <vt:lpstr>Example</vt:lpstr>
      <vt:lpstr>Option 1  or  Option 2</vt:lpstr>
      <vt:lpstr>Situation:  “When I was working as a …”</vt:lpstr>
      <vt:lpstr>PowerPoint Presentation</vt:lpstr>
      <vt:lpstr>Types of Interview Questions</vt:lpstr>
      <vt:lpstr>Example</vt:lpstr>
      <vt:lpstr>Option 1  or  Option 2</vt:lpstr>
      <vt:lpstr>4-P’s Framework</vt:lpstr>
      <vt:lpstr>Product</vt:lpstr>
      <vt:lpstr>Placement</vt:lpstr>
      <vt:lpstr>Pricing</vt:lpstr>
      <vt:lpstr>Promotions</vt:lpstr>
      <vt:lpstr>PowerPoint Presentation</vt:lpstr>
      <vt:lpstr>Types of Interview Questions</vt:lpstr>
      <vt:lpstr>Is there anything else I should know about you?</vt:lpstr>
      <vt:lpstr>What questions do you have for me?</vt:lpstr>
      <vt:lpstr>What questions do you have for me?</vt:lpstr>
      <vt:lpstr>What questions do you have for me?</vt:lpstr>
      <vt:lpstr>Agenda</vt:lpstr>
      <vt:lpstr>5. Nail Your Interviews   What do recruiters look for?</vt:lpstr>
      <vt:lpstr>Answer:   What recruiters look for:</vt:lpstr>
      <vt:lpstr>Agenda</vt:lpstr>
      <vt:lpstr>Job Hunting 101</vt:lpstr>
    </vt:vector>
  </TitlesOfParts>
  <Company>PepsiCo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Blazevich, Richard</dc:creator>
  <cp:lastModifiedBy>Blazevich, Richard</cp:lastModifiedBy>
  <cp:revision>67</cp:revision>
  <dcterms:created xsi:type="dcterms:W3CDTF">2017-10-03T23:40:09Z</dcterms:created>
  <dcterms:modified xsi:type="dcterms:W3CDTF">2018-11-05T23:33:07Z</dcterms:modified>
</cp:coreProperties>
</file>