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0" r:id="rId3"/>
    <p:sldId id="352" r:id="rId4"/>
    <p:sldId id="257" r:id="rId5"/>
    <p:sldId id="340" r:id="rId6"/>
    <p:sldId id="351" r:id="rId7"/>
    <p:sldId id="332" r:id="rId8"/>
    <p:sldId id="334" r:id="rId9"/>
    <p:sldId id="341" r:id="rId10"/>
    <p:sldId id="337" r:id="rId11"/>
    <p:sldId id="335" r:id="rId12"/>
    <p:sldId id="339" r:id="rId13"/>
    <p:sldId id="336" r:id="rId14"/>
    <p:sldId id="338" r:id="rId15"/>
    <p:sldId id="277" r:id="rId16"/>
    <p:sldId id="315" r:id="rId17"/>
    <p:sldId id="312" r:id="rId18"/>
    <p:sldId id="275" r:id="rId19"/>
    <p:sldId id="301" r:id="rId20"/>
    <p:sldId id="287" r:id="rId21"/>
    <p:sldId id="344" r:id="rId22"/>
    <p:sldId id="345" r:id="rId23"/>
    <p:sldId id="346" r:id="rId24"/>
    <p:sldId id="347" r:id="rId25"/>
    <p:sldId id="348" r:id="rId26"/>
    <p:sldId id="349" r:id="rId27"/>
    <p:sldId id="331" r:id="rId28"/>
    <p:sldId id="33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B76"/>
    <a:srgbClr val="FFFF99"/>
    <a:srgbClr val="004CC8"/>
    <a:srgbClr val="000000"/>
    <a:srgbClr val="FFFF66"/>
    <a:srgbClr val="0765A5"/>
    <a:srgbClr val="003668"/>
    <a:srgbClr val="097BC9"/>
    <a:srgbClr val="1799D3"/>
    <a:srgbClr val="084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63" autoAdjust="0"/>
    <p:restoredTop sz="99822" autoAdjust="0"/>
  </p:normalViewPr>
  <p:slideViewPr>
    <p:cSldViewPr>
      <p:cViewPr>
        <p:scale>
          <a:sx n="64" d="100"/>
          <a:sy n="64" d="100"/>
        </p:scale>
        <p:origin x="-2910" y="-15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9248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13172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71524"/>
          </a:xfrm>
          <a:prstGeom prst="rect">
            <a:avLst/>
          </a:prstGeom>
          <a:solidFill>
            <a:srgbClr val="004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464" y="771524"/>
            <a:ext cx="9144000" cy="4371975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464" y="-19050"/>
            <a:ext cx="9144000" cy="7143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 cap="none" spc="50" baseline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81"/>
          <a:stretch/>
        </p:blipFill>
        <p:spPr>
          <a:xfrm>
            <a:off x="0" y="706967"/>
            <a:ext cx="9144000" cy="44365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6324600" cy="742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b="1" dirty="0" smtClean="0"/>
              <a:t>Mastering the Job Search</a:t>
            </a:r>
            <a:endParaRPr lang="en-US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0" y="76199"/>
            <a:ext cx="2686493" cy="6307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200" b="1" dirty="0" smtClean="0"/>
              <a:t>Rich Blazevich</a:t>
            </a:r>
          </a:p>
          <a:p>
            <a:pPr algn="r"/>
            <a:r>
              <a:rPr lang="en-US" sz="2200" b="1" dirty="0" smtClean="0"/>
              <a:t>January </a:t>
            </a:r>
            <a:r>
              <a:rPr lang="en-US" sz="2200" b="1" dirty="0" smtClean="0"/>
              <a:t>2019</a:t>
            </a:r>
            <a:endParaRPr lang="en-US" sz="22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628"/>
          <a:stretch/>
        </p:blipFill>
        <p:spPr>
          <a:xfrm>
            <a:off x="0" y="706966"/>
            <a:ext cx="9171679" cy="44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666750"/>
            <a:ext cx="4038600" cy="4419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5. </a:t>
            </a:r>
            <a:r>
              <a:rPr lang="en-US" dirty="0"/>
              <a:t>Practice Opening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416370"/>
            <a:ext cx="31094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</a:rPr>
              <a:t>“Tell Me 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</a:rPr>
              <a:t>About 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</a:rPr>
              <a:t>Yourself”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19042" y="2905125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5. Practice Opening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16370"/>
            <a:ext cx="31094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Calibri" panose="020F0502020204030204" pitchFamily="34" charset="0"/>
              </a:rPr>
              <a:t>“Tell Me 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</a:rPr>
              <a:t>About </a:t>
            </a:r>
          </a:p>
          <a:p>
            <a:pPr algn="ctr"/>
            <a:r>
              <a:rPr lang="en-US" sz="6000" b="1" dirty="0">
                <a:latin typeface="Calibri" panose="020F0502020204030204" pitchFamily="34" charset="0"/>
              </a:rPr>
              <a:t>Yourself”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7242" y="1142114"/>
            <a:ext cx="2073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assion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7242" y="2185812"/>
            <a:ext cx="2770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E</a:t>
            </a:r>
            <a:r>
              <a:rPr lang="en-US" sz="4000" b="1" dirty="0" smtClean="0">
                <a:latin typeface="Calibri" panose="020F0502020204030204" pitchFamily="34" charset="0"/>
              </a:rPr>
              <a:t>xperience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7242" y="3229511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N</a:t>
            </a:r>
            <a:r>
              <a:rPr lang="en-US" sz="4000" b="1" dirty="0" smtClean="0">
                <a:latin typeface="Calibri" panose="020F0502020204030204" pitchFamily="34" charset="0"/>
              </a:rPr>
              <a:t>ext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19042" y="2905125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6. Practice Behavior Questions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724400" y="666750"/>
            <a:ext cx="4038600" cy="4419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Option 1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923" y="1276350"/>
            <a:ext cx="36423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</a:rPr>
              <a:t>“Tell Me </a:t>
            </a:r>
          </a:p>
          <a:p>
            <a:pPr algn="ctr"/>
            <a:r>
              <a:rPr lang="en-US" sz="5400" b="1" dirty="0">
                <a:latin typeface="Calibri" panose="020F0502020204030204" pitchFamily="34" charset="0"/>
              </a:rPr>
              <a:t>About a</a:t>
            </a:r>
            <a:r>
              <a:rPr lang="en-US" sz="5400" b="1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5400" b="1" dirty="0" smtClean="0">
                <a:latin typeface="Calibri" panose="020F0502020204030204" pitchFamily="34" charset="0"/>
              </a:rPr>
              <a:t>Time When </a:t>
            </a:r>
          </a:p>
          <a:p>
            <a:pPr algn="ctr"/>
            <a:r>
              <a:rPr lang="en-US" sz="5400" b="1" dirty="0" smtClean="0">
                <a:latin typeface="Calibri" panose="020F0502020204030204" pitchFamily="34" charset="0"/>
              </a:rPr>
              <a:t>…”</a:t>
            </a:r>
            <a:endParaRPr lang="en-US" sz="5400" b="1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19042" y="2905125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6. Practice Behavior Questions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971550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smtClean="0"/>
              <a:t>S</a:t>
            </a:r>
            <a:r>
              <a:rPr lang="en-US" sz="2800" smtClean="0"/>
              <a:t>ituation:  “When I was working as a …”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000" y="1962150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T</a:t>
            </a:r>
            <a:r>
              <a:rPr lang="en-US" sz="2800" dirty="0" smtClean="0"/>
              <a:t>ask:  “… my assignment was to …”</a:t>
            </a:r>
            <a:endParaRPr lang="en-US" sz="2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" y="2952750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A</a:t>
            </a:r>
            <a:r>
              <a:rPr lang="en-US" sz="2800" dirty="0" smtClean="0"/>
              <a:t>ctions:  “First, I … Then, I … Finally, I …”</a:t>
            </a:r>
            <a:endParaRPr lang="en-US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0" y="3943350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R</a:t>
            </a:r>
            <a:r>
              <a:rPr lang="en-US" sz="2800" dirty="0" smtClean="0"/>
              <a:t>esult:  “As a result, …”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80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7. Practice Case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322" y="1416370"/>
            <a:ext cx="36207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Calibri" panose="020F0502020204030204" pitchFamily="34" charset="0"/>
              </a:rPr>
              <a:t>“What </a:t>
            </a:r>
          </a:p>
          <a:p>
            <a:pPr algn="ctr"/>
            <a:r>
              <a:rPr lang="en-US" sz="6000" b="1" dirty="0" smtClean="0">
                <a:latin typeface="Calibri" panose="020F0502020204030204" pitchFamily="34" charset="0"/>
              </a:rPr>
              <a:t>Would You</a:t>
            </a:r>
          </a:p>
          <a:p>
            <a:pPr algn="ctr"/>
            <a:r>
              <a:rPr lang="en-US" sz="6000" b="1" dirty="0" smtClean="0">
                <a:latin typeface="Calibri" panose="020F0502020204030204" pitchFamily="34" charset="0"/>
              </a:rPr>
              <a:t>Do If …”</a:t>
            </a:r>
            <a:endParaRPr lang="en-US" sz="6000" b="1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19042" y="2905125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/>
          <p:cNvSpPr txBox="1">
            <a:spLocks/>
          </p:cNvSpPr>
          <p:nvPr/>
        </p:nvSpPr>
        <p:spPr>
          <a:xfrm>
            <a:off x="4724400" y="666750"/>
            <a:ext cx="4038600" cy="4419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Option 1</a:t>
            </a:r>
            <a:br>
              <a:rPr lang="en-US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or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mtClean="0"/>
              <a:t>Option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7. Case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4893" y="1539188"/>
            <a:ext cx="6494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Your brand’s sales are declining. 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would you do?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605" y="3200221"/>
            <a:ext cx="79148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You’re leading a team, and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the team members aren’t getting along.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would you do?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123950"/>
            <a:ext cx="8686800" cy="2667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“You’re working for </a:t>
            </a:r>
          </a:p>
          <a:p>
            <a:r>
              <a:rPr lang="en-US" sz="4000" dirty="0" smtClean="0"/>
              <a:t>a snack company, and </a:t>
            </a:r>
          </a:p>
          <a:p>
            <a:r>
              <a:rPr lang="en-US" sz="4000" dirty="0" smtClean="0"/>
              <a:t>you’re brand’s sales are declining.</a:t>
            </a:r>
          </a:p>
          <a:p>
            <a:r>
              <a:rPr lang="en-US" sz="4000" dirty="0" smtClean="0"/>
              <a:t>What would you do?”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37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47750"/>
            <a:ext cx="9144000" cy="3276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“What do you do?”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3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3-C’s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4186" y="989945"/>
            <a:ext cx="33166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atin typeface="Calibri" panose="020F0502020204030204" pitchFamily="34" charset="0"/>
              </a:rPr>
              <a:t>C</a:t>
            </a:r>
            <a:r>
              <a:rPr lang="en-US" sz="4000" b="1" dirty="0" smtClean="0">
                <a:latin typeface="Calibri" panose="020F0502020204030204" pitchFamily="34" charset="0"/>
              </a:rPr>
              <a:t>onsumer</a:t>
            </a:r>
          </a:p>
          <a:p>
            <a:r>
              <a:rPr lang="en-US" sz="8000" b="1" dirty="0" smtClean="0">
                <a:latin typeface="Calibri" panose="020F0502020204030204" pitchFamily="34" charset="0"/>
              </a:rPr>
              <a:t>C</a:t>
            </a:r>
            <a:r>
              <a:rPr lang="en-US" sz="4000" b="1" dirty="0" smtClean="0">
                <a:latin typeface="Calibri" panose="020F0502020204030204" pitchFamily="34" charset="0"/>
              </a:rPr>
              <a:t>ompany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8000" b="1" dirty="0" smtClean="0">
                <a:latin typeface="Calibri" panose="020F0502020204030204" pitchFamily="34" charset="0"/>
              </a:rPr>
              <a:t>C</a:t>
            </a:r>
            <a:r>
              <a:rPr lang="en-US" sz="4000" b="1" dirty="0" smtClean="0">
                <a:latin typeface="Calibri" panose="020F0502020204030204" pitchFamily="34" charset="0"/>
              </a:rPr>
              <a:t>ompetitions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4-P’s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029855"/>
            <a:ext cx="2731966" cy="405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roduct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lacement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ricing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romotion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pic>
        <p:nvPicPr>
          <p:cNvPr id="1026" name="Picture 2" descr="Image result for account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r="15290"/>
          <a:stretch/>
        </p:blipFill>
        <p:spPr bwMode="auto">
          <a:xfrm>
            <a:off x="0" y="742950"/>
            <a:ext cx="4399914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rke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 b="9736"/>
          <a:stretch/>
        </p:blipFill>
        <p:spPr bwMode="auto">
          <a:xfrm>
            <a:off x="4399914" y="731390"/>
            <a:ext cx="4744087" cy="44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924800" cy="613172"/>
          </a:xfrm>
        </p:spPr>
        <p:txBody>
          <a:bodyPr/>
          <a:lstStyle/>
          <a:p>
            <a:r>
              <a:rPr lang="en-US" dirty="0" smtClean="0"/>
              <a:t>Closing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4370" y="1254986"/>
            <a:ext cx="5135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Is there anything else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I should know about you?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799" y="2916019"/>
            <a:ext cx="7218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questions do you have for me?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8115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48220"/>
            <a:ext cx="1743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</a:rPr>
              <a:t>Interview Group</a:t>
            </a:r>
          </a:p>
          <a:p>
            <a:pPr algn="r"/>
            <a:r>
              <a:rPr lang="en-US" b="1" dirty="0" smtClean="0">
                <a:latin typeface="Calibri" panose="020F0502020204030204" pitchFamily="34" charset="0"/>
              </a:rPr>
              <a:t>Worksheet</a:t>
            </a:r>
          </a:p>
          <a:p>
            <a:pPr algn="r"/>
            <a:r>
              <a:rPr lang="en-US" sz="1600" dirty="0" smtClean="0">
                <a:latin typeface="Calibri" panose="020F0502020204030204" pitchFamily="34" charset="0"/>
              </a:rPr>
              <a:t>page 145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899" r="4268"/>
          <a:stretch/>
        </p:blipFill>
        <p:spPr bwMode="auto">
          <a:xfrm>
            <a:off x="127590" y="971550"/>
            <a:ext cx="4572000" cy="7386976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8115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48220"/>
            <a:ext cx="1743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</a:rPr>
              <a:t>Interview Group</a:t>
            </a:r>
          </a:p>
          <a:p>
            <a:pPr algn="r"/>
            <a:r>
              <a:rPr lang="en-US" b="1" dirty="0" smtClean="0">
                <a:latin typeface="Calibri" panose="020F0502020204030204" pitchFamily="34" charset="0"/>
              </a:rPr>
              <a:t>Worksheet</a:t>
            </a:r>
          </a:p>
          <a:p>
            <a:pPr algn="r"/>
            <a:r>
              <a:rPr lang="en-US" sz="1600" dirty="0" smtClean="0">
                <a:latin typeface="Calibri" panose="020F0502020204030204" pitchFamily="34" charset="0"/>
              </a:rPr>
              <a:t>page 145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241" y="354789"/>
            <a:ext cx="9729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</a:rPr>
              <a:t>Job </a:t>
            </a:r>
            <a:endParaRPr lang="en-US" b="1" dirty="0" smtClean="0">
              <a:latin typeface="Calibri" panose="020F0502020204030204" pitchFamily="34" charset="0"/>
            </a:endParaRPr>
          </a:p>
          <a:p>
            <a:pPr algn="r"/>
            <a:r>
              <a:rPr lang="en-US" b="1" dirty="0" smtClean="0">
                <a:latin typeface="Calibri" panose="020F0502020204030204" pitchFamily="34" charset="0"/>
              </a:rPr>
              <a:t>Hunting</a:t>
            </a:r>
            <a:endParaRPr lang="en-US" b="1" dirty="0">
              <a:latin typeface="Calibri" panose="020F0502020204030204" pitchFamily="34" charset="0"/>
            </a:endParaRPr>
          </a:p>
          <a:p>
            <a:pPr algn="r"/>
            <a:r>
              <a:rPr lang="en-US" b="1" dirty="0">
                <a:latin typeface="Calibri" panose="020F0502020204030204" pitchFamily="34" charset="0"/>
              </a:rPr>
              <a:t>Strategy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</a:rPr>
              <a:t>page 147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899" r="4268"/>
          <a:stretch/>
        </p:blipFill>
        <p:spPr bwMode="auto">
          <a:xfrm>
            <a:off x="127590" y="971550"/>
            <a:ext cx="4572000" cy="7386976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2766"/>
          <a:stretch/>
        </p:blipFill>
        <p:spPr bwMode="auto">
          <a:xfrm>
            <a:off x="1558260" y="1581150"/>
            <a:ext cx="4572000" cy="6892408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8115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48220"/>
            <a:ext cx="1743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</a:rPr>
              <a:t>Interview Group</a:t>
            </a:r>
          </a:p>
          <a:p>
            <a:pPr algn="r"/>
            <a:r>
              <a:rPr lang="en-US" b="1" dirty="0" smtClean="0">
                <a:latin typeface="Calibri" panose="020F0502020204030204" pitchFamily="34" charset="0"/>
              </a:rPr>
              <a:t>Worksheet</a:t>
            </a:r>
          </a:p>
          <a:p>
            <a:pPr algn="r"/>
            <a:r>
              <a:rPr lang="en-US" sz="1600" dirty="0" smtClean="0">
                <a:latin typeface="Calibri" panose="020F0502020204030204" pitchFamily="34" charset="0"/>
              </a:rPr>
              <a:t>page 145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241" y="354789"/>
            <a:ext cx="9729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</a:rPr>
              <a:t>Job </a:t>
            </a:r>
            <a:endParaRPr lang="en-US" b="1" dirty="0" smtClean="0">
              <a:latin typeface="Calibri" panose="020F0502020204030204" pitchFamily="34" charset="0"/>
            </a:endParaRPr>
          </a:p>
          <a:p>
            <a:pPr algn="r"/>
            <a:r>
              <a:rPr lang="en-US" b="1" dirty="0" smtClean="0">
                <a:latin typeface="Calibri" panose="020F0502020204030204" pitchFamily="34" charset="0"/>
              </a:rPr>
              <a:t>Hunting</a:t>
            </a:r>
            <a:endParaRPr lang="en-US" b="1" dirty="0">
              <a:latin typeface="Calibri" panose="020F0502020204030204" pitchFamily="34" charset="0"/>
            </a:endParaRPr>
          </a:p>
          <a:p>
            <a:pPr algn="r"/>
            <a:r>
              <a:rPr lang="en-US" b="1" dirty="0">
                <a:latin typeface="Calibri" panose="020F0502020204030204" pitchFamily="34" charset="0"/>
              </a:rPr>
              <a:t>Strategy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</a:rPr>
              <a:t>page 147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145" y="1221998"/>
            <a:ext cx="11568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</a:rPr>
              <a:t>Resume</a:t>
            </a:r>
          </a:p>
          <a:p>
            <a:pPr algn="r"/>
            <a:r>
              <a:rPr lang="en-US" b="1" dirty="0">
                <a:latin typeface="Calibri" panose="020F0502020204030204" pitchFamily="34" charset="0"/>
              </a:rPr>
              <a:t>Templates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</a:rPr>
              <a:t>page 149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899" r="4268"/>
          <a:stretch/>
        </p:blipFill>
        <p:spPr bwMode="auto">
          <a:xfrm>
            <a:off x="127590" y="971550"/>
            <a:ext cx="4572000" cy="7386976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2766"/>
          <a:stretch/>
        </p:blipFill>
        <p:spPr bwMode="auto">
          <a:xfrm>
            <a:off x="1558260" y="1581150"/>
            <a:ext cx="4572000" cy="6892408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2197"/>
          <a:stretch/>
        </p:blipFill>
        <p:spPr bwMode="auto">
          <a:xfrm>
            <a:off x="2988930" y="2208793"/>
            <a:ext cx="4572000" cy="6090129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8115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48220"/>
            <a:ext cx="1743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>
                <a:latin typeface="Calibri" panose="020F0502020204030204" pitchFamily="34" charset="0"/>
              </a:rPr>
              <a:t>Interview Group</a:t>
            </a:r>
          </a:p>
          <a:p>
            <a:pPr algn="r"/>
            <a:r>
              <a:rPr lang="en-US" b="1" dirty="0" smtClean="0">
                <a:latin typeface="Calibri" panose="020F0502020204030204" pitchFamily="34" charset="0"/>
              </a:rPr>
              <a:t>Worksheet</a:t>
            </a:r>
          </a:p>
          <a:p>
            <a:pPr algn="r"/>
            <a:r>
              <a:rPr lang="en-US" sz="1600" dirty="0" smtClean="0">
                <a:latin typeface="Calibri" panose="020F0502020204030204" pitchFamily="34" charset="0"/>
              </a:rPr>
              <a:t>page 145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241" y="354789"/>
            <a:ext cx="9729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</a:rPr>
              <a:t>Job </a:t>
            </a:r>
            <a:endParaRPr lang="en-US" b="1" dirty="0" smtClean="0">
              <a:latin typeface="Calibri" panose="020F0502020204030204" pitchFamily="34" charset="0"/>
            </a:endParaRPr>
          </a:p>
          <a:p>
            <a:pPr algn="r"/>
            <a:r>
              <a:rPr lang="en-US" b="1" dirty="0" smtClean="0">
                <a:latin typeface="Calibri" panose="020F0502020204030204" pitchFamily="34" charset="0"/>
              </a:rPr>
              <a:t>Hunting</a:t>
            </a:r>
            <a:endParaRPr lang="en-US" b="1" dirty="0">
              <a:latin typeface="Calibri" panose="020F0502020204030204" pitchFamily="34" charset="0"/>
            </a:endParaRPr>
          </a:p>
          <a:p>
            <a:pPr algn="r"/>
            <a:r>
              <a:rPr lang="en-US" b="1" dirty="0">
                <a:latin typeface="Calibri" panose="020F0502020204030204" pitchFamily="34" charset="0"/>
              </a:rPr>
              <a:t>Strategy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</a:rPr>
              <a:t>page 147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3145" y="1221998"/>
            <a:ext cx="11568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</a:rPr>
              <a:t>Resume</a:t>
            </a:r>
          </a:p>
          <a:p>
            <a:pPr algn="r"/>
            <a:r>
              <a:rPr lang="en-US" b="1" dirty="0">
                <a:latin typeface="Calibri" panose="020F0502020204030204" pitchFamily="34" charset="0"/>
              </a:rPr>
              <a:t>Templates</a:t>
            </a:r>
          </a:p>
          <a:p>
            <a:pPr algn="r"/>
            <a:r>
              <a:rPr lang="en-US" sz="1600" dirty="0">
                <a:latin typeface="Calibri" panose="020F0502020204030204" pitchFamily="34" charset="0"/>
              </a:rPr>
              <a:t>page 149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3308" y="1616856"/>
            <a:ext cx="11455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</a:rPr>
              <a:t>Sample </a:t>
            </a:r>
          </a:p>
          <a:p>
            <a:pPr algn="r"/>
            <a:r>
              <a:rPr lang="en-US" b="1" dirty="0">
                <a:latin typeface="Calibri" panose="020F0502020204030204" pitchFamily="34" charset="0"/>
              </a:rPr>
              <a:t>Interview</a:t>
            </a:r>
          </a:p>
          <a:p>
            <a:pPr algn="r"/>
            <a:r>
              <a:rPr lang="en-US" b="1" dirty="0">
                <a:latin typeface="Calibri" panose="020F0502020204030204" pitchFamily="34" charset="0"/>
              </a:rPr>
              <a:t>Questions</a:t>
            </a:r>
          </a:p>
          <a:p>
            <a:pPr algn="r"/>
            <a:r>
              <a:rPr lang="en-US" sz="1600" dirty="0" smtClean="0">
                <a:latin typeface="Calibri" panose="020F0502020204030204" pitchFamily="34" charset="0"/>
              </a:rPr>
              <a:t>page </a:t>
            </a:r>
            <a:r>
              <a:rPr lang="en-US" sz="1600" dirty="0">
                <a:latin typeface="Calibri" panose="020F0502020204030204" pitchFamily="34" charset="0"/>
              </a:rPr>
              <a:t>159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899" r="4268"/>
          <a:stretch/>
        </p:blipFill>
        <p:spPr bwMode="auto">
          <a:xfrm>
            <a:off x="127590" y="971550"/>
            <a:ext cx="4572000" cy="7386976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2766"/>
          <a:stretch/>
        </p:blipFill>
        <p:spPr bwMode="auto">
          <a:xfrm>
            <a:off x="1558260" y="1581150"/>
            <a:ext cx="4572000" cy="6892408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2197"/>
          <a:stretch/>
        </p:blipFill>
        <p:spPr bwMode="auto">
          <a:xfrm>
            <a:off x="2988930" y="2208793"/>
            <a:ext cx="4572000" cy="6090129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6"/>
          <a:stretch/>
        </p:blipFill>
        <p:spPr bwMode="auto">
          <a:xfrm>
            <a:off x="4419600" y="2831236"/>
            <a:ext cx="4572000" cy="5988914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8115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8" y="368153"/>
            <a:ext cx="7493044" cy="572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03091" y="-19050"/>
            <a:ext cx="373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www.AmazingJobSkills.com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 rot="973647">
            <a:off x="5697101" y="801339"/>
            <a:ext cx="1503042" cy="631533"/>
          </a:xfrm>
          <a:prstGeom prst="leftArrow">
            <a:avLst>
              <a:gd name="adj1" fmla="val 74173"/>
              <a:gd name="adj2" fmla="val 50000"/>
            </a:avLst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Templates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20847298">
            <a:off x="3996599" y="4430950"/>
            <a:ext cx="1752600" cy="631533"/>
          </a:xfrm>
          <a:prstGeom prst="leftArrow">
            <a:avLst>
              <a:gd name="adj1" fmla="val 74173"/>
              <a:gd name="adj2" fmla="val 50000"/>
            </a:avLst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Today’s File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20847298">
            <a:off x="3479644" y="3010252"/>
            <a:ext cx="1503042" cy="631533"/>
          </a:xfrm>
          <a:prstGeom prst="leftArrow">
            <a:avLst>
              <a:gd name="adj1" fmla="val 74173"/>
              <a:gd name="adj2" fmla="val 50000"/>
            </a:avLst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Resources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81150"/>
          </a:xfrm>
          <a:prstGeom prst="rect">
            <a:avLst/>
          </a:prstGeom>
          <a:solidFill>
            <a:srgbClr val="000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9" y="361950"/>
            <a:ext cx="7319962" cy="641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Arrow 8"/>
          <p:cNvSpPr/>
          <p:nvPr/>
        </p:nvSpPr>
        <p:spPr>
          <a:xfrm rot="973647">
            <a:off x="5550190" y="749483"/>
            <a:ext cx="1227498" cy="631533"/>
          </a:xfrm>
          <a:prstGeom prst="leftArrow">
            <a:avLst>
              <a:gd name="adj1" fmla="val 74173"/>
              <a:gd name="adj2" fmla="val 50000"/>
            </a:avLst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Videos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rot="973647">
            <a:off x="5473990" y="3914884"/>
            <a:ext cx="1227498" cy="631533"/>
          </a:xfrm>
          <a:prstGeom prst="leftArrow">
            <a:avLst>
              <a:gd name="adj1" fmla="val 74173"/>
              <a:gd name="adj2" fmla="val 50000"/>
            </a:avLst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Videos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3091" y="-19050"/>
            <a:ext cx="3737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www.AmazingJobSkills.com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8"/>
            <a:ext cx="8305800" cy="1756172"/>
          </a:xfrm>
        </p:spPr>
        <p:txBody>
          <a:bodyPr/>
          <a:lstStyle/>
          <a:p>
            <a:r>
              <a:rPr lang="en-US" dirty="0"/>
              <a:t>What recruiters look for:</a:t>
            </a:r>
            <a:r>
              <a:rPr lang="en-US" sz="18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101626"/>
            <a:ext cx="2931380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Positive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Passionate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Consumer Focus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507" y="1101626"/>
            <a:ext cx="41629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Highly collaborative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Thrive in ambiguity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Leadership with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3943350"/>
            <a:ext cx="7160507" cy="609600"/>
          </a:xfrm>
          <a:prstGeom prst="rect">
            <a:avLst/>
          </a:prstGeom>
          <a:solidFill>
            <a:srgbClr val="000B7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Can 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arket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y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ourself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00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3 Levels of Training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6769" y="857250"/>
            <a:ext cx="2036328" cy="92333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Level 1:</a:t>
            </a:r>
          </a:p>
          <a:p>
            <a:pPr algn="ctr"/>
            <a:r>
              <a:rPr lang="en-US" sz="3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Workshop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5149" y="857250"/>
            <a:ext cx="1106392" cy="92333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Level 2:</a:t>
            </a:r>
          </a:p>
          <a:p>
            <a:pPr algn="ctr"/>
            <a:r>
              <a:rPr lang="en-US" sz="3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Book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4770" y="861652"/>
            <a:ext cx="2098139" cy="92333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Level 3:</a:t>
            </a:r>
          </a:p>
          <a:p>
            <a:pPr algn="ctr"/>
            <a:r>
              <a:rPr lang="en-US" sz="3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GO Course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37330" y="1791340"/>
            <a:ext cx="2282031" cy="31476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92824" y="1769778"/>
            <a:ext cx="2282031" cy="31476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3918" y="1772657"/>
            <a:ext cx="2282031" cy="31476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9" t="35443" b="5360"/>
          <a:stretch/>
        </p:blipFill>
        <p:spPr>
          <a:xfrm flipH="1">
            <a:off x="3352800" y="2717339"/>
            <a:ext cx="1747248" cy="1683211"/>
          </a:xfrm>
          <a:prstGeom prst="rect">
            <a:avLst/>
          </a:prstGeom>
        </p:spPr>
      </p:pic>
      <p:sp>
        <p:nvSpPr>
          <p:cNvPr id="41" name="Freeform 40"/>
          <p:cNvSpPr/>
          <p:nvPr/>
        </p:nvSpPr>
        <p:spPr>
          <a:xfrm>
            <a:off x="3715500" y="2590830"/>
            <a:ext cx="1466100" cy="955408"/>
          </a:xfrm>
          <a:custGeom>
            <a:avLst/>
            <a:gdLst>
              <a:gd name="connsiteX0" fmla="*/ 2551399 w 2676293"/>
              <a:gd name="connsiteY0" fmla="*/ 1712827 h 1744050"/>
              <a:gd name="connsiteX1" fmla="*/ 1311384 w 2676293"/>
              <a:gd name="connsiteY1" fmla="*/ 709217 h 1744050"/>
              <a:gd name="connsiteX2" fmla="*/ 758283 w 2676293"/>
              <a:gd name="connsiteY2" fmla="*/ 441588 h 1744050"/>
              <a:gd name="connsiteX3" fmla="*/ 570943 w 2676293"/>
              <a:gd name="connsiteY3" fmla="*/ 405904 h 1744050"/>
              <a:gd name="connsiteX4" fmla="*/ 454970 w 2676293"/>
              <a:gd name="connsiteY4" fmla="*/ 356839 h 1744050"/>
              <a:gd name="connsiteX5" fmla="*/ 410365 w 2676293"/>
              <a:gd name="connsiteY5" fmla="*/ 374681 h 1744050"/>
              <a:gd name="connsiteX6" fmla="*/ 370221 w 2676293"/>
              <a:gd name="connsiteY6" fmla="*/ 347918 h 1744050"/>
              <a:gd name="connsiteX7" fmla="*/ 303313 w 2676293"/>
              <a:gd name="connsiteY7" fmla="*/ 347918 h 1744050"/>
              <a:gd name="connsiteX8" fmla="*/ 160578 w 2676293"/>
              <a:gd name="connsiteY8" fmla="*/ 330076 h 1744050"/>
              <a:gd name="connsiteX9" fmla="*/ 0 w 2676293"/>
              <a:gd name="connsiteY9" fmla="*/ 0 h 1744050"/>
              <a:gd name="connsiteX10" fmla="*/ 2676293 w 2676293"/>
              <a:gd name="connsiteY10" fmla="*/ 124893 h 1744050"/>
              <a:gd name="connsiteX11" fmla="*/ 2631688 w 2676293"/>
              <a:gd name="connsiteY11" fmla="*/ 1744050 h 1744050"/>
              <a:gd name="connsiteX12" fmla="*/ 2551399 w 2676293"/>
              <a:gd name="connsiteY12" fmla="*/ 1712827 h 174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6293" h="1744050">
                <a:moveTo>
                  <a:pt x="2551399" y="1712827"/>
                </a:moveTo>
                <a:lnTo>
                  <a:pt x="1311384" y="709217"/>
                </a:lnTo>
                <a:lnTo>
                  <a:pt x="758283" y="441588"/>
                </a:lnTo>
                <a:lnTo>
                  <a:pt x="570943" y="405904"/>
                </a:lnTo>
                <a:lnTo>
                  <a:pt x="454970" y="356839"/>
                </a:lnTo>
                <a:lnTo>
                  <a:pt x="410365" y="374681"/>
                </a:lnTo>
                <a:lnTo>
                  <a:pt x="370221" y="347918"/>
                </a:lnTo>
                <a:lnTo>
                  <a:pt x="303313" y="347918"/>
                </a:lnTo>
                <a:lnTo>
                  <a:pt x="160578" y="330076"/>
                </a:lnTo>
                <a:lnTo>
                  <a:pt x="0" y="0"/>
                </a:lnTo>
                <a:lnTo>
                  <a:pt x="2676293" y="124893"/>
                </a:lnTo>
                <a:lnTo>
                  <a:pt x="2631688" y="1744050"/>
                </a:lnTo>
                <a:lnTo>
                  <a:pt x="2551399" y="17128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16142" b="37078"/>
          <a:stretch/>
        </p:blipFill>
        <p:spPr>
          <a:xfrm>
            <a:off x="609599" y="2571750"/>
            <a:ext cx="1790776" cy="18288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92926" y="1889156"/>
            <a:ext cx="2284015" cy="790216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Interview </a:t>
            </a: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Strategy Class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24150"/>
            <a:ext cx="762000" cy="1219200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3" y="4449537"/>
            <a:ext cx="2194560" cy="4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27614" r="7565" b="19399"/>
          <a:stretch/>
        </p:blipFill>
        <p:spPr bwMode="auto">
          <a:xfrm>
            <a:off x="3699787" y="4495161"/>
            <a:ext cx="1793937" cy="40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smu global online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 r="53036" b="12086"/>
          <a:stretch/>
        </p:blipFill>
        <p:spPr bwMode="auto">
          <a:xfrm>
            <a:off x="6814925" y="4445752"/>
            <a:ext cx="1437829" cy="4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" r="17534" b="17756"/>
          <a:stretch/>
        </p:blipFill>
        <p:spPr>
          <a:xfrm>
            <a:off x="6216533" y="1902156"/>
            <a:ext cx="2458322" cy="2475360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7359608" y="1847583"/>
            <a:ext cx="1315247" cy="1149459"/>
          </a:xfrm>
          <a:custGeom>
            <a:avLst/>
            <a:gdLst>
              <a:gd name="connsiteX0" fmla="*/ 212652 w 1254642"/>
              <a:gd name="connsiteY0" fmla="*/ 914400 h 914400"/>
              <a:gd name="connsiteX1" fmla="*/ 0 w 1254642"/>
              <a:gd name="connsiteY1" fmla="*/ 691116 h 914400"/>
              <a:gd name="connsiteX2" fmla="*/ 191386 w 1254642"/>
              <a:gd name="connsiteY2" fmla="*/ 42530 h 914400"/>
              <a:gd name="connsiteX3" fmla="*/ 1254642 w 1254642"/>
              <a:gd name="connsiteY3" fmla="*/ 0 h 914400"/>
              <a:gd name="connsiteX4" fmla="*/ 1254642 w 1254642"/>
              <a:gd name="connsiteY4" fmla="*/ 457200 h 914400"/>
              <a:gd name="connsiteX5" fmla="*/ 212652 w 1254642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4642" h="914400">
                <a:moveTo>
                  <a:pt x="212652" y="914400"/>
                </a:moveTo>
                <a:lnTo>
                  <a:pt x="0" y="691116"/>
                </a:lnTo>
                <a:lnTo>
                  <a:pt x="191386" y="42530"/>
                </a:lnTo>
                <a:lnTo>
                  <a:pt x="1254642" y="0"/>
                </a:lnTo>
                <a:lnTo>
                  <a:pt x="1254642" y="457200"/>
                </a:lnTo>
                <a:lnTo>
                  <a:pt x="212652" y="914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698425" y="1885950"/>
            <a:ext cx="1670828" cy="793422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Master </a:t>
            </a:r>
          </a:p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Class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391933" y="4383716"/>
            <a:ext cx="2286000" cy="0"/>
          </a:xfrm>
          <a:prstGeom prst="line">
            <a:avLst/>
          </a:prstGeom>
          <a:ln w="38100">
            <a:solidFill>
              <a:srgbClr val="000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435345" y="4383716"/>
            <a:ext cx="2286000" cy="0"/>
          </a:xfrm>
          <a:prstGeom prst="line">
            <a:avLst/>
          </a:prstGeom>
          <a:ln w="38100">
            <a:solidFill>
              <a:srgbClr val="000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90839" y="4377515"/>
            <a:ext cx="2286000" cy="0"/>
          </a:xfrm>
          <a:prstGeom prst="line">
            <a:avLst/>
          </a:prstGeom>
          <a:ln w="38100">
            <a:solidFill>
              <a:srgbClr val="000B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436338" y="1889156"/>
            <a:ext cx="2284015" cy="790216"/>
          </a:xfrm>
          <a:prstGeom prst="rect">
            <a:avLst/>
          </a:prstGeom>
        </p:spPr>
        <p:txBody>
          <a:bodyPr wrap="square" lIns="57150" tIns="28575" rIns="57150" bIns="28575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Interview </a:t>
            </a: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Playbook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show of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743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how of hand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"/>
          <a:stretch/>
        </p:blipFill>
        <p:spPr bwMode="auto">
          <a:xfrm>
            <a:off x="0" y="971550"/>
            <a:ext cx="6553200" cy="11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9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7924800" cy="613172"/>
          </a:xfrm>
        </p:spPr>
        <p:txBody>
          <a:bodyPr/>
          <a:lstStyle/>
          <a:p>
            <a:r>
              <a:rPr lang="en-US" sz="5400" dirty="0" smtClean="0"/>
              <a:t>Best </a:t>
            </a:r>
            <a:br>
              <a:rPr lang="en-US" sz="5400" dirty="0" smtClean="0"/>
            </a:br>
            <a:r>
              <a:rPr lang="en-US" sz="5400" dirty="0" smtClean="0"/>
              <a:t>Career Advice</a:t>
            </a:r>
            <a:br>
              <a:rPr lang="en-US" sz="5400" dirty="0" smtClean="0"/>
            </a:br>
            <a:r>
              <a:rPr lang="en-US" sz="5400" dirty="0" smtClean="0"/>
              <a:t>Ever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85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1. Form an Interview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7"/>
          <a:stretch/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Story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7" b="2885"/>
          <a:stretch/>
        </p:blipFill>
        <p:spPr>
          <a:xfrm>
            <a:off x="1959207" y="1047750"/>
            <a:ext cx="5225587" cy="39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"/>
            <a:ext cx="9144000" cy="613172"/>
          </a:xfrm>
        </p:spPr>
        <p:txBody>
          <a:bodyPr/>
          <a:lstStyle/>
          <a:p>
            <a:r>
              <a:rPr lang="en-US" dirty="0" smtClean="0"/>
              <a:t>2. Build Your Job Hunting Strategy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524125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Objective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409700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Option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524125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Option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638550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Option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1409700"/>
            <a:ext cx="2362200" cy="2990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Resumes</a:t>
            </a:r>
          </a:p>
          <a:p>
            <a:pPr algn="ctr"/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Cover Letters</a:t>
            </a:r>
          </a:p>
          <a:p>
            <a:pPr algn="ctr"/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Interviews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90800" y="1885950"/>
            <a:ext cx="609600" cy="1981200"/>
            <a:chOff x="2590800" y="1790700"/>
            <a:chExt cx="685800" cy="2228850"/>
          </a:xfrm>
        </p:grpSpPr>
        <p:cxnSp>
          <p:nvCxnSpPr>
            <p:cNvPr id="10" name="Straight Arrow Connector 9"/>
            <p:cNvCxnSpPr>
              <a:stCxn id="3" idx="3"/>
              <a:endCxn id="6" idx="1"/>
            </p:cNvCxnSpPr>
            <p:nvPr/>
          </p:nvCxnSpPr>
          <p:spPr>
            <a:xfrm flipV="1">
              <a:off x="2590800" y="1790700"/>
              <a:ext cx="685800" cy="11144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3" idx="3"/>
              <a:endCxn id="7" idx="1"/>
            </p:cNvCxnSpPr>
            <p:nvPr/>
          </p:nvCxnSpPr>
          <p:spPr>
            <a:xfrm>
              <a:off x="2590800" y="2905125"/>
              <a:ext cx="6858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" idx="3"/>
              <a:endCxn id="8" idx="1"/>
            </p:cNvCxnSpPr>
            <p:nvPr/>
          </p:nvCxnSpPr>
          <p:spPr>
            <a:xfrm>
              <a:off x="2590800" y="2905125"/>
              <a:ext cx="685800" cy="11144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5638800" y="2905125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38800" y="1796681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8800" y="4019550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3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3. Customize Your Resume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3341"/>
          <a:stretch/>
        </p:blipFill>
        <p:spPr>
          <a:xfrm>
            <a:off x="0" y="723014"/>
            <a:ext cx="9144000" cy="44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4. Get a List of Interview 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80728" y="2419350"/>
            <a:ext cx="3177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see </a:t>
            </a:r>
          </a:p>
          <a:p>
            <a:pPr algn="ctr"/>
            <a:r>
              <a:rPr lang="en-US" sz="2400" b="1" dirty="0" smtClean="0"/>
              <a:t>Interview Prep Playbook </a:t>
            </a:r>
          </a:p>
          <a:p>
            <a:pPr algn="ctr"/>
            <a:r>
              <a:rPr lang="en-US" sz="2000" dirty="0" smtClean="0"/>
              <a:t>page 159</a:t>
            </a:r>
            <a:endParaRPr lang="en-US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6"/>
          <a:stretch/>
        </p:blipFill>
        <p:spPr bwMode="auto">
          <a:xfrm rot="21415984">
            <a:off x="975304" y="977964"/>
            <a:ext cx="3994196" cy="5232041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351</Words>
  <Application>Microsoft Office PowerPoint</Application>
  <PresentationFormat>On-screen Show (16:9)</PresentationFormat>
  <Paragraphs>137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Horizon</vt:lpstr>
      <vt:lpstr>PowerPoint Presentation</vt:lpstr>
      <vt:lpstr>Who Am I?</vt:lpstr>
      <vt:lpstr>PowerPoint Presentation</vt:lpstr>
      <vt:lpstr>Best  Career Advice Ever</vt:lpstr>
      <vt:lpstr>1. Form an Interview Group</vt:lpstr>
      <vt:lpstr>Story Time</vt:lpstr>
      <vt:lpstr>2. Build Your Job Hunting Strategy</vt:lpstr>
      <vt:lpstr>3. Customize Your Resume</vt:lpstr>
      <vt:lpstr>PowerPoint Presentation</vt:lpstr>
      <vt:lpstr>Option 1  or  Option 2</vt:lpstr>
      <vt:lpstr>5. Practice Opening Questions</vt:lpstr>
      <vt:lpstr>6. Practice Behavior Questions</vt:lpstr>
      <vt:lpstr>6. Practice Behavior Questions</vt:lpstr>
      <vt:lpstr>7. Practice Case Questions</vt:lpstr>
      <vt:lpstr>7. Case Questions</vt:lpstr>
      <vt:lpstr>Example</vt:lpstr>
      <vt:lpstr>Option 1  or  Option 2</vt:lpstr>
      <vt:lpstr>3-C’s Framework</vt:lpstr>
      <vt:lpstr>4-P’s Framework</vt:lpstr>
      <vt:lpstr>Closing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recruiters look for: </vt:lpstr>
      <vt:lpstr>3 Levels of Training</vt:lpstr>
    </vt:vector>
  </TitlesOfParts>
  <Company>PepsiCo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Blazevich, Richard</dc:creator>
  <cp:lastModifiedBy>Blazevich, Richard</cp:lastModifiedBy>
  <cp:revision>56</cp:revision>
  <dcterms:created xsi:type="dcterms:W3CDTF">2017-10-03T23:40:09Z</dcterms:created>
  <dcterms:modified xsi:type="dcterms:W3CDTF">2019-01-15T21:23:24Z</dcterms:modified>
</cp:coreProperties>
</file>