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71" r:id="rId3"/>
    <p:sldId id="370" r:id="rId4"/>
    <p:sldId id="372" r:id="rId5"/>
    <p:sldId id="392" r:id="rId6"/>
    <p:sldId id="373" r:id="rId7"/>
    <p:sldId id="257" r:id="rId8"/>
    <p:sldId id="374" r:id="rId9"/>
    <p:sldId id="387" r:id="rId10"/>
    <p:sldId id="377" r:id="rId11"/>
    <p:sldId id="386" r:id="rId12"/>
    <p:sldId id="375" r:id="rId13"/>
    <p:sldId id="376" r:id="rId14"/>
    <p:sldId id="378" r:id="rId15"/>
    <p:sldId id="380" r:id="rId16"/>
    <p:sldId id="379" r:id="rId17"/>
    <p:sldId id="388" r:id="rId18"/>
    <p:sldId id="381" r:id="rId19"/>
    <p:sldId id="396" r:id="rId20"/>
    <p:sldId id="394" r:id="rId21"/>
    <p:sldId id="342" r:id="rId22"/>
    <p:sldId id="382" r:id="rId23"/>
    <p:sldId id="383" r:id="rId24"/>
    <p:sldId id="393" r:id="rId25"/>
    <p:sldId id="391" r:id="rId26"/>
    <p:sldId id="395" r:id="rId27"/>
    <p:sldId id="384" r:id="rId28"/>
    <p:sldId id="389" r:id="rId29"/>
    <p:sldId id="390" r:id="rId30"/>
    <p:sldId id="397" r:id="rId31"/>
    <p:sldId id="402" r:id="rId32"/>
    <p:sldId id="398" r:id="rId33"/>
    <p:sldId id="399" r:id="rId34"/>
    <p:sldId id="401" r:id="rId35"/>
    <p:sldId id="400" r:id="rId36"/>
    <p:sldId id="343" r:id="rId37"/>
    <p:sldId id="344" r:id="rId38"/>
    <p:sldId id="334" r:id="rId39"/>
    <p:sldId id="345" r:id="rId40"/>
    <p:sldId id="335" r:id="rId41"/>
    <p:sldId id="336" r:id="rId42"/>
    <p:sldId id="337" r:id="rId43"/>
    <p:sldId id="338" r:id="rId44"/>
    <p:sldId id="339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57" r:id="rId55"/>
    <p:sldId id="332" r:id="rId56"/>
    <p:sldId id="348" r:id="rId57"/>
    <p:sldId id="349" r:id="rId58"/>
    <p:sldId id="350" r:id="rId59"/>
    <p:sldId id="351" r:id="rId60"/>
    <p:sldId id="352" r:id="rId61"/>
    <p:sldId id="353" r:id="rId62"/>
    <p:sldId id="354" r:id="rId63"/>
    <p:sldId id="355" r:id="rId64"/>
    <p:sldId id="358" r:id="rId65"/>
    <p:sldId id="356" r:id="rId66"/>
    <p:sldId id="264" r:id="rId67"/>
    <p:sldId id="270" r:id="rId68"/>
    <p:sldId id="276" r:id="rId69"/>
    <p:sldId id="313" r:id="rId70"/>
    <p:sldId id="311" r:id="rId71"/>
    <p:sldId id="273" r:id="rId72"/>
    <p:sldId id="368" r:id="rId73"/>
    <p:sldId id="274" r:id="rId74"/>
    <p:sldId id="281" r:id="rId75"/>
    <p:sldId id="312" r:id="rId76"/>
    <p:sldId id="301" r:id="rId77"/>
    <p:sldId id="282" r:id="rId78"/>
    <p:sldId id="283" r:id="rId79"/>
    <p:sldId id="284" r:id="rId80"/>
    <p:sldId id="285" r:id="rId81"/>
    <p:sldId id="369" r:id="rId82"/>
    <p:sldId id="346" r:id="rId83"/>
    <p:sldId id="288" r:id="rId84"/>
    <p:sldId id="289" r:id="rId85"/>
    <p:sldId id="290" r:id="rId86"/>
    <p:sldId id="291" r:id="rId87"/>
    <p:sldId id="347" r:id="rId88"/>
    <p:sldId id="305" r:id="rId89"/>
    <p:sldId id="331" r:id="rId9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00"/>
    <a:srgbClr val="257125"/>
    <a:srgbClr val="004CC8"/>
    <a:srgbClr val="339933"/>
    <a:srgbClr val="3AB03A"/>
    <a:srgbClr val="000000"/>
    <a:srgbClr val="FFFF66"/>
    <a:srgbClr val="FFFF99"/>
    <a:srgbClr val="000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7484" autoAdjust="0"/>
  </p:normalViewPr>
  <p:slideViewPr>
    <p:cSldViewPr>
      <p:cViewPr>
        <p:scale>
          <a:sx n="60" d="100"/>
          <a:sy n="60" d="100"/>
        </p:scale>
        <p:origin x="-918" y="-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F011C0E-647B-4B0D-A7C9-9086B97B05D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027DF33-A32A-48E6-84DE-73770CBAF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917"/>
            <a:ext cx="7772400" cy="1102519"/>
          </a:xfrm>
        </p:spPr>
        <p:txBody>
          <a:bodyPr/>
          <a:lstStyle>
            <a:lvl1pPr algn="ctr">
              <a:defRPr sz="320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"/>
            <a:ext cx="79248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1C0E-647B-4B0D-A7C9-9086B97B05D9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08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613172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1C0E-647B-4B0D-A7C9-9086B97B05D9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71524"/>
          </a:xfrm>
          <a:prstGeom prst="rect">
            <a:avLst/>
          </a:prstGeom>
          <a:solidFill>
            <a:srgbClr val="3AB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3464" y="771524"/>
            <a:ext cx="9144000" cy="4371975"/>
          </a:xfrm>
          <a:prstGeom prst="rect">
            <a:avLst/>
          </a:prstGeom>
          <a:solidFill>
            <a:srgbClr val="25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3464" y="-19050"/>
            <a:ext cx="9144000" cy="7143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2"/>
            <a:ext cx="792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F011C0E-647B-4B0D-A7C9-9086B97B05D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38" y="4857750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C027DF33-A32A-48E6-84DE-73770CBAF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000" kern="1200" cap="none" spc="50" baseline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800" kern="1200" spc="3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800" kern="1200" spc="3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800" kern="1200" spc="3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800" kern="1200" spc="3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800" kern="1200" spc="3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10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5" Type="http://schemas.microsoft.com/office/2007/relationships/hdphoto" Target="../media/hdphoto7.wdp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microsoft.com/office/2007/relationships/hdphoto" Target="../media/hdphoto9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5" Type="http://schemas.microsoft.com/office/2007/relationships/hdphoto" Target="../media/hdphoto7.wdp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microsoft.com/office/2007/relationships/hdphoto" Target="../media/hdphoto9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5" Type="http://schemas.microsoft.com/office/2007/relationships/hdphoto" Target="../media/hdphoto7.wdp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microsoft.com/office/2007/relationships/hdphoto" Target="../media/hdphoto9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microsoft.com/office/2007/relationships/hdphoto" Target="../media/hdphoto13.wdp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amazingjobskills.com/wp-content/uploads/2017/07/Framework-templates-for-Amazing-Interview-Answers.pdf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://amazingjobskills.com/wp-content/uploads/2017/07/Framework-templates-for-Amazing-Interview-Answers.pdf" TargetMode="Externa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://amazingjobskills.com/wp-content/uploads/2017/07/Framework-templates-for-Amazing-Interview-Answers.pdf" TargetMode="Externa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481"/>
          <a:stretch/>
        </p:blipFill>
        <p:spPr>
          <a:xfrm>
            <a:off x="0" y="706969"/>
            <a:ext cx="9144000" cy="44365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6400800" cy="7429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400" b="1" dirty="0"/>
              <a:t>Mastering the Job Search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34202" y="76201"/>
            <a:ext cx="2153093" cy="6307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200" b="1" dirty="0"/>
              <a:t>Rich Blazevich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628"/>
          <a:stretch/>
        </p:blipFill>
        <p:spPr>
          <a:xfrm>
            <a:off x="2" y="706968"/>
            <a:ext cx="9171679" cy="4436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3" b="50000"/>
          <a:stretch/>
        </p:blipFill>
        <p:spPr>
          <a:xfrm>
            <a:off x="2" y="666750"/>
            <a:ext cx="9171679" cy="447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101203"/>
            <a:ext cx="8534400" cy="61317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 Weapon: Job Description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6605" y="1930232"/>
            <a:ext cx="6382276" cy="208326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8600" b="1" dirty="0"/>
              <a:t>JOB</a:t>
            </a:r>
          </a:p>
          <a:p>
            <a:pPr>
              <a:lnSpc>
                <a:spcPct val="75000"/>
              </a:lnSpc>
            </a:pPr>
            <a:r>
              <a:rPr lang="en-US" sz="8600" b="1" dirty="0"/>
              <a:t>DESCRIPTION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276349" y="2503586"/>
            <a:ext cx="3207329" cy="72712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5500" b="1" dirty="0">
                <a:solidFill>
                  <a:srgbClr val="FFFF99"/>
                </a:solidFill>
              </a:rPr>
              <a:t>experience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8462" y="2262338"/>
            <a:ext cx="2071401" cy="53091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800" b="1" dirty="0">
                <a:solidFill>
                  <a:srgbClr val="FFFF99"/>
                </a:solidFill>
              </a:rPr>
              <a:t>education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69087" y="1318526"/>
            <a:ext cx="1579279" cy="61170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4500" b="1" dirty="0">
                <a:solidFill>
                  <a:srgbClr val="FFFF99"/>
                </a:solidFill>
              </a:rPr>
              <a:t>duties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514326" y="2769504"/>
            <a:ext cx="3114955" cy="53091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800" b="1" dirty="0">
                <a:solidFill>
                  <a:srgbClr val="FFFF99"/>
                </a:solidFill>
              </a:rPr>
              <a:t>responsibilities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4968" y="3797937"/>
            <a:ext cx="1448033" cy="48186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400" b="1" dirty="0">
                <a:solidFill>
                  <a:srgbClr val="FFFF99"/>
                </a:solidFill>
              </a:rPr>
              <a:t>job title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084626" y="1545742"/>
            <a:ext cx="1633380" cy="72712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5500" b="1" dirty="0">
                <a:solidFill>
                  <a:srgbClr val="FFFF99"/>
                </a:solidFill>
              </a:rPr>
              <a:t>skills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42984" y="2289552"/>
            <a:ext cx="1295547" cy="41549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>
                <a:solidFill>
                  <a:srgbClr val="99FF99"/>
                </a:solidFill>
              </a:rPr>
              <a:t>manage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94963" y="4353494"/>
            <a:ext cx="1486104" cy="48186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400" b="1" dirty="0">
                <a:solidFill>
                  <a:srgbClr val="99FF99"/>
                </a:solidFill>
              </a:rPr>
              <a:t>prepare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30795" y="1872650"/>
            <a:ext cx="1971013" cy="43858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000" b="1" dirty="0">
                <a:solidFill>
                  <a:srgbClr val="99FF99"/>
                </a:solidFill>
              </a:rPr>
              <a:t>recommend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5750347" y="1896090"/>
            <a:ext cx="1322798" cy="43858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000" b="1" dirty="0">
                <a:solidFill>
                  <a:srgbClr val="99FF99"/>
                </a:solidFill>
              </a:rPr>
              <a:t>present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044728" y="1270132"/>
            <a:ext cx="832881" cy="43858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000" b="1" dirty="0">
                <a:solidFill>
                  <a:srgbClr val="99FF99"/>
                </a:solidFill>
              </a:rPr>
              <a:t>plan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11962" y="4263857"/>
            <a:ext cx="1375698" cy="41549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>
                <a:solidFill>
                  <a:srgbClr val="99FF99"/>
                </a:solidFill>
              </a:rPr>
              <a:t>program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16962" y="3787607"/>
            <a:ext cx="3185288" cy="61170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4500" b="1" dirty="0">
                <a:solidFill>
                  <a:srgbClr val="FFFF99"/>
                </a:solidFill>
              </a:rPr>
              <a:t>requirements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98496" y="2204560"/>
            <a:ext cx="1795684" cy="43858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000" b="1" dirty="0">
                <a:solidFill>
                  <a:srgbClr val="99FF99"/>
                </a:solidFill>
              </a:rPr>
              <a:t>coordinate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876978" y="1167668"/>
            <a:ext cx="952505" cy="41549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>
                <a:solidFill>
                  <a:srgbClr val="99FF99"/>
                </a:solidFill>
              </a:rPr>
              <a:t>teach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2904454" y="3928616"/>
            <a:ext cx="815848" cy="43858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000" b="1" dirty="0">
                <a:solidFill>
                  <a:srgbClr val="99FF99"/>
                </a:solidFill>
              </a:rPr>
              <a:t>lead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17087" y="1358732"/>
            <a:ext cx="1289736" cy="61170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4500" b="1" dirty="0">
                <a:solidFill>
                  <a:srgbClr val="99FF99"/>
                </a:solidFill>
              </a:rPr>
              <a:t>write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51982" y="3876523"/>
            <a:ext cx="861934" cy="32316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99FF99"/>
                </a:solidFill>
              </a:rPr>
              <a:t>design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6475330" y="4039230"/>
            <a:ext cx="886781" cy="41549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>
                <a:solidFill>
                  <a:srgbClr val="99FF99"/>
                </a:solidFill>
              </a:rPr>
              <a:t>build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01203"/>
            <a:ext cx="9048750" cy="613172"/>
          </a:xfrm>
        </p:spPr>
        <p:txBody>
          <a:bodyPr/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Which </a:t>
            </a:r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Field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33375" y="1857375"/>
            <a:ext cx="2667000" cy="24765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Build advertising campaigns</a:t>
            </a:r>
          </a:p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Manage agency teams</a:t>
            </a:r>
          </a:p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Analyze data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245304" y="1847169"/>
            <a:ext cx="2667000" cy="2476500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Create lesson plans</a:t>
            </a:r>
          </a:p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Develop &amp; grade assignments</a:t>
            </a:r>
          </a:p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Teach students</a:t>
            </a:r>
          </a:p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191250" y="1847169"/>
            <a:ext cx="2667000" cy="24765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Record medical information</a:t>
            </a:r>
          </a:p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Administer medications</a:t>
            </a:r>
          </a:p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Care for patients</a:t>
            </a:r>
          </a:p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3375" y="1000126"/>
            <a:ext cx="2667000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 smtClean="0">
                <a:solidFill>
                  <a:srgbClr val="257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</a:t>
            </a:r>
            <a:endParaRPr lang="en-US" sz="3800" dirty="0">
              <a:solidFill>
                <a:srgbClr val="2571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62313" y="1000126"/>
            <a:ext cx="2667000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>
                <a:solidFill>
                  <a:srgbClr val="257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91250" y="1000126"/>
            <a:ext cx="2667000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>
                <a:solidFill>
                  <a:srgbClr val="257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01203"/>
            <a:ext cx="9048750" cy="613172"/>
          </a:xfrm>
        </p:spPr>
        <p:txBody>
          <a:bodyPr/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Which </a:t>
            </a:r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Field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33375" y="1857375"/>
            <a:ext cx="2667000" cy="24765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 smtClean="0"/>
              <a:t>Build advertising campaigns</a:t>
            </a:r>
            <a:endParaRPr lang="en-US" sz="2300" dirty="0"/>
          </a:p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 smtClean="0"/>
              <a:t>Manage agency teams</a:t>
            </a:r>
            <a:endParaRPr lang="en-US" sz="2300" dirty="0"/>
          </a:p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 smtClean="0"/>
              <a:t>Analyze data</a:t>
            </a:r>
            <a:endParaRPr lang="en-US" sz="23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245304" y="1847169"/>
            <a:ext cx="2667000" cy="2476500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Create lesson plans</a:t>
            </a:r>
          </a:p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Develop &amp; grade assignments</a:t>
            </a:r>
          </a:p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Teach students</a:t>
            </a:r>
          </a:p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191250" y="1847169"/>
            <a:ext cx="2667000" cy="24765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Record medical information</a:t>
            </a:r>
          </a:p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Administer medications</a:t>
            </a:r>
          </a:p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Care for patients</a:t>
            </a:r>
          </a:p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3375" y="1000126"/>
            <a:ext cx="2667000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 smtClean="0">
                <a:solidFill>
                  <a:srgbClr val="257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</a:t>
            </a:r>
            <a:endParaRPr lang="en-US" sz="3800" dirty="0">
              <a:solidFill>
                <a:srgbClr val="2571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62313" y="1000126"/>
            <a:ext cx="2667000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>
                <a:solidFill>
                  <a:srgbClr val="257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91250" y="1000126"/>
            <a:ext cx="2667000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>
                <a:solidFill>
                  <a:srgbClr val="257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27" b="77682"/>
          <a:stretch/>
        </p:blipFill>
        <p:spPr>
          <a:xfrm>
            <a:off x="4565071" y="4048126"/>
            <a:ext cx="840367" cy="856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1" t="77691" r="17424" b="1122"/>
          <a:stretch/>
        </p:blipFill>
        <p:spPr>
          <a:xfrm>
            <a:off x="1619250" y="4048126"/>
            <a:ext cx="857250" cy="856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1" t="77691" r="17424" b="1122"/>
          <a:stretch/>
        </p:blipFill>
        <p:spPr>
          <a:xfrm>
            <a:off x="7477125" y="4048126"/>
            <a:ext cx="857250" cy="8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01203"/>
            <a:ext cx="9001125" cy="613172"/>
          </a:xfrm>
        </p:spPr>
        <p:txBody>
          <a:bodyPr/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Job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9973" y="1847169"/>
            <a:ext cx="2667000" cy="2476500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lesson plans</a:t>
            </a:r>
          </a:p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&amp; grade assignments</a:t>
            </a:r>
          </a:p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 students</a:t>
            </a:r>
          </a:p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33375" y="1000125"/>
            <a:ext cx="2667000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endParaRPr lang="en-US" sz="3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27" b="77682"/>
          <a:stretch/>
        </p:blipFill>
        <p:spPr>
          <a:xfrm>
            <a:off x="1588508" y="4048386"/>
            <a:ext cx="840367" cy="8569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13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14725" y="1095375"/>
            <a:ext cx="4857750" cy="24765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1: K-12 Teacher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2: College Professor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3: Corporate Trainer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Options</a:t>
            </a:r>
          </a:p>
        </p:txBody>
      </p:sp>
      <p:sp>
        <p:nvSpPr>
          <p:cNvPr id="10" name="Left Brace 9"/>
          <p:cNvSpPr/>
          <p:nvPr/>
        </p:nvSpPr>
        <p:spPr>
          <a:xfrm>
            <a:off x="3124200" y="975462"/>
            <a:ext cx="523875" cy="3215538"/>
          </a:xfrm>
          <a:prstGeom prst="leftBrace">
            <a:avLst>
              <a:gd name="adj1" fmla="val 8333"/>
              <a:gd name="adj2" fmla="val 1127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7150" tIns="28575" rIns="57150" bIns="2857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101203"/>
            <a:ext cx="9010650" cy="613172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Which </a:t>
            </a:r>
            <a:r>
              <a:rPr lang="en-US" sz="40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Job</a:t>
            </a: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514725" y="1095375"/>
            <a:ext cx="4857750" cy="24765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1: K-12 Teacher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2: College Professor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3: Corporate Trainer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Options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9973" y="1847169"/>
            <a:ext cx="2667000" cy="2476500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lesson plans</a:t>
            </a:r>
          </a:p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&amp; grade assignments</a:t>
            </a:r>
          </a:p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 students</a:t>
            </a:r>
          </a:p>
          <a:p>
            <a:pPr marL="214313" indent="-214313" algn="l"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3124200" y="975462"/>
            <a:ext cx="523875" cy="3215538"/>
          </a:xfrm>
          <a:prstGeom prst="leftBrace">
            <a:avLst>
              <a:gd name="adj1" fmla="val 8333"/>
              <a:gd name="adj2" fmla="val 1127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7150" tIns="28575" rIns="57150" bIns="28575"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3375" y="1000125"/>
            <a:ext cx="2667000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endParaRPr lang="en-US" sz="3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7" t="77691" r="34140" b="1122"/>
          <a:stretch/>
        </p:blipFill>
        <p:spPr>
          <a:xfrm>
            <a:off x="8234866" y="3476625"/>
            <a:ext cx="869951" cy="857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27" b="77682"/>
          <a:stretch/>
        </p:blipFill>
        <p:spPr>
          <a:xfrm>
            <a:off x="8249658" y="2619549"/>
            <a:ext cx="840367" cy="856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1" t="77691" r="17424" b="1122"/>
          <a:stretch/>
        </p:blipFill>
        <p:spPr>
          <a:xfrm>
            <a:off x="8241216" y="905136"/>
            <a:ext cx="857250" cy="8569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7" t="77691" r="34140" b="1122"/>
          <a:stretch/>
        </p:blipFill>
        <p:spPr>
          <a:xfrm>
            <a:off x="8234866" y="1762212"/>
            <a:ext cx="869951" cy="8572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27" b="77682"/>
          <a:stretch/>
        </p:blipFill>
        <p:spPr>
          <a:xfrm>
            <a:off x="1588508" y="4048386"/>
            <a:ext cx="840367" cy="8569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101203"/>
            <a:ext cx="9010650" cy="613172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Which </a:t>
            </a:r>
            <a:r>
              <a:rPr lang="en-US" sz="40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Job</a:t>
            </a: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000125"/>
            <a:ext cx="8429625" cy="3810000"/>
          </a:xfrm>
          <a:prstGeom prst="rect">
            <a:avLst/>
          </a:prstGeom>
          <a:solidFill>
            <a:schemeClr val="tx1"/>
          </a:solidFill>
          <a:ln>
            <a:solidFill>
              <a:srgbClr val="2CB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4" b="34476"/>
          <a:stretch/>
        </p:blipFill>
        <p:spPr bwMode="auto">
          <a:xfrm>
            <a:off x="840841" y="2484043"/>
            <a:ext cx="2042939" cy="61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Image result for simply hired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4" t="34476" r="11124" b="39238"/>
          <a:stretch/>
        </p:blipFill>
        <p:spPr bwMode="auto">
          <a:xfrm>
            <a:off x="1740781" y="2036750"/>
            <a:ext cx="1143000" cy="22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job.co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3157321"/>
            <a:ext cx="1454685" cy="39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37" y="1138863"/>
            <a:ext cx="2391448" cy="85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t="29589" r="7143" b="25812"/>
          <a:stretch/>
        </p:blipFill>
        <p:spPr bwMode="auto">
          <a:xfrm>
            <a:off x="3801445" y="1734489"/>
            <a:ext cx="1765151" cy="60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36990" r="12114" b="39351"/>
          <a:stretch/>
        </p:blipFill>
        <p:spPr bwMode="auto">
          <a:xfrm>
            <a:off x="678489" y="1344680"/>
            <a:ext cx="1143000" cy="35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28" descr="Image result for ladders jobs log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2" t="35269" r="17824" b="42085"/>
          <a:stretch/>
        </p:blipFill>
        <p:spPr bwMode="auto">
          <a:xfrm>
            <a:off x="4034907" y="3550087"/>
            <a:ext cx="1608668" cy="30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Image result for glassdoor log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7" t="39171" r="7937" b="36360"/>
          <a:stretch/>
        </p:blipFill>
        <p:spPr bwMode="auto">
          <a:xfrm>
            <a:off x="6031355" y="2265191"/>
            <a:ext cx="2526486" cy="5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Image result for robert half jobs log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1" b="36619"/>
          <a:stretch/>
        </p:blipFill>
        <p:spPr bwMode="auto">
          <a:xfrm>
            <a:off x="1378963" y="3516261"/>
            <a:ext cx="1760148" cy="32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06" y="1299472"/>
            <a:ext cx="1854200" cy="30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7" b="23333"/>
          <a:stretch/>
        </p:blipFill>
        <p:spPr bwMode="auto">
          <a:xfrm>
            <a:off x="702302" y="4219070"/>
            <a:ext cx="1273969" cy="36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21" y="4270165"/>
            <a:ext cx="1324668" cy="37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email logo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2"/>
          <a:stretch/>
        </p:blipFill>
        <p:spPr bwMode="auto">
          <a:xfrm>
            <a:off x="7370192" y="3839915"/>
            <a:ext cx="1187649" cy="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result for university alumni association logo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t="28154" r="10666" b="52811"/>
          <a:stretch/>
        </p:blipFill>
        <p:spPr bwMode="auto">
          <a:xfrm>
            <a:off x="2340164" y="4235156"/>
            <a:ext cx="1785937" cy="19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twitter 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71" y="3984701"/>
            <a:ext cx="892969" cy="52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15</a:t>
            </a:fld>
            <a:endParaRPr lang="en-US"/>
          </a:p>
        </p:txBody>
      </p:sp>
      <p:pic>
        <p:nvPicPr>
          <p:cNvPr id="3074" name="Picture 2" descr="Image result for indeed 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55" y="2512119"/>
            <a:ext cx="2743200" cy="71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101203"/>
            <a:ext cx="9010650" cy="613172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</a:t>
            </a:r>
            <a:r>
              <a:rPr lang="en-US" sz="40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Job</a:t>
            </a: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3905250" y="1382117"/>
            <a:ext cx="523875" cy="3215538"/>
          </a:xfrm>
          <a:prstGeom prst="leftBrace">
            <a:avLst>
              <a:gd name="adj1" fmla="val 8333"/>
              <a:gd name="adj2" fmla="val 3317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7150" tIns="28575" rIns="57150" bIns="28575"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0" y="1400118"/>
            <a:ext cx="3476625" cy="24765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 1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 2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 3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Companies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9"/>
          <a:stretch/>
        </p:blipFill>
        <p:spPr bwMode="auto">
          <a:xfrm>
            <a:off x="152400" y="1572618"/>
            <a:ext cx="3633974" cy="1630024"/>
          </a:xfrm>
          <a:prstGeom prst="rect">
            <a:avLst/>
          </a:prstGeom>
          <a:solidFill>
            <a:srgbClr val="003300"/>
          </a:solidFill>
          <a:ln w="38100">
            <a:solidFill>
              <a:srgbClr val="00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37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95250"/>
            <a:ext cx="8820150" cy="61317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Which </a:t>
            </a:r>
            <a:r>
              <a:rPr lang="en-US" sz="40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Job</a:t>
            </a: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0801" y="895350"/>
            <a:ext cx="3962400" cy="37147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Criteria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64344" indent="-464344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Culture</a:t>
            </a:r>
          </a:p>
          <a:p>
            <a:pPr marL="464344" indent="-464344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 to Home</a:t>
            </a:r>
          </a:p>
          <a:p>
            <a:pPr marL="464344" indent="-464344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 I Like</a:t>
            </a:r>
          </a:p>
          <a:p>
            <a:pPr marL="464344" indent="-464344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Prestigious Company</a:t>
            </a:r>
          </a:p>
          <a:p>
            <a:pPr marL="464344" indent="-464344" algn="l">
              <a:lnSpc>
                <a:spcPct val="150000"/>
              </a:lnSpc>
              <a:buFont typeface="+mj-lt"/>
              <a:buAutoNum type="arabicPeriod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95250"/>
            <a:ext cx="8820150" cy="61317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Which </a:t>
            </a:r>
            <a:r>
              <a:rPr lang="en-US" sz="40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Job</a:t>
            </a: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504950"/>
            <a:ext cx="5181600" cy="2819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64344" indent="-464344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Opportunities</a:t>
            </a:r>
          </a:p>
          <a:p>
            <a:pPr marL="464344" indent="-464344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Advancement Opportunities</a:t>
            </a:r>
          </a:p>
          <a:p>
            <a:pPr marL="464344" indent="-464344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Collaborative Co-Workers</a:t>
            </a:r>
          </a:p>
          <a:p>
            <a:pPr marL="464344" indent="-464344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Commute</a:t>
            </a:r>
          </a:p>
          <a:p>
            <a:pPr marL="464344" indent="-464344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Low-Stress Environment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819150"/>
            <a:ext cx="7772400" cy="609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Criteria: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10200" y="1504950"/>
            <a:ext cx="3657600" cy="2819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64344" indent="-464344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Travel</a:t>
            </a:r>
          </a:p>
          <a:p>
            <a:pPr marL="464344" indent="-464344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from Home</a:t>
            </a:r>
          </a:p>
          <a:p>
            <a:pPr marL="464344" indent="-464344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Flexible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Hours</a:t>
            </a:r>
          </a:p>
          <a:p>
            <a:pPr marL="464344" indent="-464344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4344" indent="-464344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85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04950"/>
            <a:ext cx="9010650" cy="613172"/>
          </a:xfrm>
        </p:spPr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 #1</a:t>
            </a: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Job Hunting Tracker</a:t>
            </a:r>
            <a:endParaRPr lang="en-US" sz="5400" u="sng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150"/>
            <a:ext cx="7924800" cy="613172"/>
          </a:xfrm>
        </p:spPr>
        <p:txBody>
          <a:bodyPr/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Course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131153"/>
            <a:ext cx="8153400" cy="7546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  <a:tabLst>
                <a:tab pos="573088" algn="l"/>
                <a:tab pos="4344988" algn="l"/>
              </a:tabLst>
            </a:pPr>
            <a:r>
              <a:rPr lang="en-US" sz="3200" b="1" dirty="0">
                <a:latin typeface="Calibri" panose="020F0502020204030204" pitchFamily="34" charset="0"/>
                <a:sym typeface="Wingdings" panose="05000000000000000000" pitchFamily="2" charset="2"/>
              </a:rPr>
              <a:t>Week 1:  Your Job Hunting </a:t>
            </a:r>
            <a:r>
              <a:rPr lang="en-US" sz="3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Strategy</a:t>
            </a:r>
            <a:endParaRPr lang="en-US" sz="3200" b="1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867684"/>
            <a:ext cx="39685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tabLst>
                <a:tab pos="573088" algn="l"/>
                <a:tab pos="4344988" algn="l"/>
              </a:tabLst>
            </a:pP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Week 2:  Your Resume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680518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573088" algn="l"/>
                <a:tab pos="4344988" algn="l"/>
              </a:tabLst>
            </a:pPr>
            <a:r>
              <a:rPr lang="en-US" sz="3200" b="1" dirty="0" smtClean="0">
                <a:solidFill>
                  <a:srgbClr val="FFFF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Week 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3:  Your LinkedIn Profile &amp; Cover Letters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493353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573088" algn="l"/>
                <a:tab pos="4344988" algn="l"/>
              </a:tabLst>
            </a:pP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Week 4:  Your Interview Answers</a:t>
            </a:r>
          </a:p>
        </p:txBody>
      </p:sp>
    </p:spTree>
    <p:extLst>
      <p:ext uri="{BB962C8B-B14F-4D97-AF65-F5344CB8AC3E}">
        <p14:creationId xmlns:p14="http://schemas.microsoft.com/office/powerpoint/2010/main" val="374047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101203"/>
            <a:ext cx="9010650" cy="613172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Assignment: Your Job Hunting Tracker</a:t>
            </a:r>
            <a:endParaRPr lang="en-US" u="sng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80469"/>
            <a:ext cx="9144000" cy="443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150"/>
            <a:ext cx="8610600" cy="613172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Assignment: Your Job Hunting Tracker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9600" y="895350"/>
            <a:ext cx="7856466" cy="4248150"/>
            <a:chOff x="609600" y="895350"/>
            <a:chExt cx="7543800" cy="407908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895350"/>
              <a:ext cx="7543800" cy="4079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934200" y="1657350"/>
              <a:ext cx="1219200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50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01203"/>
            <a:ext cx="9001125" cy="61317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Assignment: Your Job Hunting Tracker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 t="10705" r="2007" b="8562"/>
          <a:stretch/>
        </p:blipFill>
        <p:spPr bwMode="auto">
          <a:xfrm>
            <a:off x="1190625" y="2000250"/>
            <a:ext cx="685892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69215" y="936836"/>
            <a:ext cx="5901744" cy="642484"/>
          </a:xfrm>
          <a:prstGeom prst="rect">
            <a:avLst/>
          </a:prstGeom>
        </p:spPr>
        <p:txBody>
          <a:bodyPr wrap="none" lIns="57150" tIns="28575" rIns="57150" bIns="28575">
            <a:spAutoFit/>
          </a:bodyPr>
          <a:lstStyle/>
          <a:p>
            <a:pPr algn="ctr"/>
            <a:r>
              <a:rPr lang="en-US" sz="3800" b="1" u="sng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www.AmazingJobSkills.com</a:t>
            </a:r>
            <a:endParaRPr lang="en-US" u="sng" dirty="0"/>
          </a:p>
        </p:txBody>
      </p:sp>
      <p:sp>
        <p:nvSpPr>
          <p:cNvPr id="7" name="Rounded Rectangle 6"/>
          <p:cNvSpPr/>
          <p:nvPr/>
        </p:nvSpPr>
        <p:spPr>
          <a:xfrm>
            <a:off x="4524375" y="2378075"/>
            <a:ext cx="914400" cy="233308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2CB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575" rIns="0" bIns="28575"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</a:rPr>
              <a:t>Templates</a:t>
            </a:r>
          </a:p>
        </p:txBody>
      </p:sp>
      <p:sp>
        <p:nvSpPr>
          <p:cNvPr id="8" name="Right Arrow 7"/>
          <p:cNvSpPr/>
          <p:nvPr/>
        </p:nvSpPr>
        <p:spPr>
          <a:xfrm rot="12852548">
            <a:off x="5179481" y="2572416"/>
            <a:ext cx="875778" cy="583853"/>
          </a:xfrm>
          <a:prstGeom prst="rightArrow">
            <a:avLst/>
          </a:prstGeom>
          <a:solidFill>
            <a:srgbClr val="FFFF66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2852548">
            <a:off x="5179480" y="1458840"/>
            <a:ext cx="875778" cy="583853"/>
          </a:xfrm>
          <a:prstGeom prst="rightArrow">
            <a:avLst/>
          </a:prstGeom>
          <a:solidFill>
            <a:srgbClr val="FFFF66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01203"/>
            <a:ext cx="9001125" cy="613172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Assignment: Your Job Hunting Tracker</a:t>
            </a: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09625" y="945697"/>
            <a:ext cx="7655652" cy="4245428"/>
            <a:chOff x="1905000" y="2084169"/>
            <a:chExt cx="11101498" cy="615631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89" r="26465"/>
            <a:stretch/>
          </p:blipFill>
          <p:spPr bwMode="auto">
            <a:xfrm>
              <a:off x="1905000" y="3108316"/>
              <a:ext cx="11101498" cy="513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7" r="26465" b="81983"/>
            <a:stretch/>
          </p:blipFill>
          <p:spPr bwMode="auto">
            <a:xfrm>
              <a:off x="1905000" y="2084169"/>
              <a:ext cx="11101498" cy="1116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ounded Rectangle 7"/>
          <p:cNvSpPr/>
          <p:nvPr/>
        </p:nvSpPr>
        <p:spPr>
          <a:xfrm>
            <a:off x="1095375" y="4048125"/>
            <a:ext cx="3621880" cy="233308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2CB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575" rIns="0" bIns="28575" rtlCol="0" anchor="ctr"/>
          <a:lstStyle/>
          <a:p>
            <a:pPr algn="ctr"/>
            <a:r>
              <a:rPr lang="en-US" sz="1500" b="1" u="sng" dirty="0">
                <a:solidFill>
                  <a:srgbClr val="0033CC"/>
                </a:solidFill>
                <a:latin typeface="Palatino Linotype" panose="02040502050505030304" pitchFamily="18" charset="0"/>
              </a:rPr>
              <a:t>Chapter 1: Job Hunting Tracker Template</a:t>
            </a:r>
          </a:p>
        </p:txBody>
      </p:sp>
      <p:sp>
        <p:nvSpPr>
          <p:cNvPr id="11" name="Right Arrow 10"/>
          <p:cNvSpPr/>
          <p:nvPr/>
        </p:nvSpPr>
        <p:spPr>
          <a:xfrm rot="12852548">
            <a:off x="4574251" y="4168785"/>
            <a:ext cx="966306" cy="644204"/>
          </a:xfrm>
          <a:prstGeom prst="rightArrow">
            <a:avLst/>
          </a:prstGeom>
          <a:solidFill>
            <a:srgbClr val="FFFF66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7924800" cy="613172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2"/>
          <a:stretch/>
        </p:blipFill>
        <p:spPr bwMode="auto">
          <a:xfrm>
            <a:off x="0" y="742949"/>
            <a:ext cx="9144000" cy="4400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2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101203"/>
            <a:ext cx="9010650" cy="61317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000125"/>
            <a:ext cx="8429625" cy="3810000"/>
          </a:xfrm>
          <a:prstGeom prst="rect">
            <a:avLst/>
          </a:prstGeom>
          <a:solidFill>
            <a:schemeClr val="tx1"/>
          </a:solidFill>
          <a:ln>
            <a:solidFill>
              <a:srgbClr val="2CB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4" b="34476"/>
          <a:stretch/>
        </p:blipFill>
        <p:spPr bwMode="auto">
          <a:xfrm>
            <a:off x="840841" y="2484043"/>
            <a:ext cx="2042939" cy="61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Image result for simply hired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4" t="34476" r="11124" b="39238"/>
          <a:stretch/>
        </p:blipFill>
        <p:spPr bwMode="auto">
          <a:xfrm>
            <a:off x="1740781" y="2036750"/>
            <a:ext cx="1143000" cy="22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job.co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3157321"/>
            <a:ext cx="1454685" cy="39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37" y="1138863"/>
            <a:ext cx="2391448" cy="85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t="29589" r="7143" b="25812"/>
          <a:stretch/>
        </p:blipFill>
        <p:spPr bwMode="auto">
          <a:xfrm>
            <a:off x="3801445" y="1734489"/>
            <a:ext cx="1765151" cy="60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36990" r="12114" b="39351"/>
          <a:stretch/>
        </p:blipFill>
        <p:spPr bwMode="auto">
          <a:xfrm>
            <a:off x="678489" y="1344680"/>
            <a:ext cx="1143000" cy="35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28" descr="Image result for ladders jobs log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2" t="35269" r="17824" b="42085"/>
          <a:stretch/>
        </p:blipFill>
        <p:spPr bwMode="auto">
          <a:xfrm>
            <a:off x="4034907" y="3550087"/>
            <a:ext cx="1608668" cy="30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Image result for glassdoor log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7" t="39171" r="7937" b="36360"/>
          <a:stretch/>
        </p:blipFill>
        <p:spPr bwMode="auto">
          <a:xfrm>
            <a:off x="6031355" y="2265191"/>
            <a:ext cx="2526486" cy="5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Image result for robert half jobs log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1" b="36619"/>
          <a:stretch/>
        </p:blipFill>
        <p:spPr bwMode="auto">
          <a:xfrm>
            <a:off x="1378963" y="3516261"/>
            <a:ext cx="1760148" cy="32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06" y="1299472"/>
            <a:ext cx="1854200" cy="30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7" b="23333"/>
          <a:stretch/>
        </p:blipFill>
        <p:spPr bwMode="auto">
          <a:xfrm>
            <a:off x="702302" y="4219070"/>
            <a:ext cx="1273969" cy="36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21" y="4270165"/>
            <a:ext cx="1324668" cy="37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email logo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2"/>
          <a:stretch/>
        </p:blipFill>
        <p:spPr bwMode="auto">
          <a:xfrm>
            <a:off x="7370192" y="3839915"/>
            <a:ext cx="1187649" cy="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result for university alumni association logo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t="28154" r="10666" b="52811"/>
          <a:stretch/>
        </p:blipFill>
        <p:spPr bwMode="auto">
          <a:xfrm>
            <a:off x="2340164" y="4235156"/>
            <a:ext cx="1785937" cy="19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twitter 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71" y="3984701"/>
            <a:ext cx="892969" cy="52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25</a:t>
            </a:fld>
            <a:endParaRPr lang="en-US"/>
          </a:p>
        </p:txBody>
      </p:sp>
      <p:pic>
        <p:nvPicPr>
          <p:cNvPr id="3074" name="Picture 2" descr="Image result for indeed 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55" y="2512119"/>
            <a:ext cx="2743200" cy="71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101203"/>
            <a:ext cx="9010650" cy="61317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26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7"/>
          <a:stretch/>
        </p:blipFill>
        <p:spPr bwMode="auto">
          <a:xfrm>
            <a:off x="-13855" y="742950"/>
            <a:ext cx="915785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9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101203"/>
            <a:ext cx="9010650" cy="613172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Assignment: Your Job Hunting Tracker</a:t>
            </a:r>
            <a:endParaRPr lang="en-US" u="sng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80469"/>
            <a:ext cx="9144000" cy="443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578"/>
            <a:ext cx="7924800" cy="613172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Course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6287" y="1047750"/>
            <a:ext cx="8153400" cy="304698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  <a:tabLst>
                <a:tab pos="573088" algn="l"/>
                <a:tab pos="4344988" algn="l"/>
              </a:tabLst>
            </a:pPr>
            <a:r>
              <a:rPr lang="en-US" sz="3200" b="1" dirty="0">
                <a:latin typeface="Calibri" panose="020F0502020204030204" pitchFamily="34" charset="0"/>
                <a:sym typeface="Wingdings" panose="05000000000000000000" pitchFamily="2" charset="2"/>
              </a:rPr>
              <a:t>Week 1:  Your Job Hunting Strategy</a:t>
            </a:r>
          </a:p>
          <a:p>
            <a:pPr>
              <a:lnSpc>
                <a:spcPct val="150000"/>
              </a:lnSpc>
              <a:tabLst>
                <a:tab pos="573088" algn="l"/>
                <a:tab pos="4344988" algn="l"/>
              </a:tabLst>
            </a:pPr>
            <a:r>
              <a:rPr lang="en-US" sz="3200" b="1" dirty="0">
                <a:latin typeface="Calibri" panose="020F0502020204030204" pitchFamily="34" charset="0"/>
                <a:sym typeface="Wingdings" panose="05000000000000000000" pitchFamily="2" charset="2"/>
              </a:rPr>
              <a:t>Week 2:  Your Resume</a:t>
            </a:r>
          </a:p>
          <a:p>
            <a:pPr>
              <a:lnSpc>
                <a:spcPct val="150000"/>
              </a:lnSpc>
              <a:tabLst>
                <a:tab pos="573088" algn="l"/>
                <a:tab pos="4344988" algn="l"/>
              </a:tabLst>
            </a:pPr>
            <a:r>
              <a:rPr lang="en-US" sz="3200" b="1" dirty="0">
                <a:latin typeface="Calibri" panose="020F0502020204030204" pitchFamily="34" charset="0"/>
                <a:sym typeface="Wingdings" panose="05000000000000000000" pitchFamily="2" charset="2"/>
              </a:rPr>
              <a:t>Week 3:  Your LinkedIn Profile &amp; Cover Letters</a:t>
            </a:r>
          </a:p>
          <a:p>
            <a:pPr>
              <a:lnSpc>
                <a:spcPct val="150000"/>
              </a:lnSpc>
              <a:tabLst>
                <a:tab pos="573088" algn="l"/>
                <a:tab pos="4344988" algn="l"/>
              </a:tabLst>
            </a:pPr>
            <a:r>
              <a:rPr lang="en-US" sz="3200" b="1" dirty="0">
                <a:latin typeface="Calibri" panose="020F0502020204030204" pitchFamily="34" charset="0"/>
                <a:sym typeface="Wingdings" panose="05000000000000000000" pitchFamily="2" charset="2"/>
              </a:rPr>
              <a:t>Week 4:  Your Interview Answers</a:t>
            </a:r>
          </a:p>
        </p:txBody>
      </p:sp>
      <p:pic>
        <p:nvPicPr>
          <p:cNvPr id="4098" name="Picture 2" descr="Image result for yellow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49199"/>
            <a:ext cx="685800" cy="71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5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7924800" cy="613172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Course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6287" y="1047750"/>
            <a:ext cx="8153400" cy="304698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  <a:tabLst>
                <a:tab pos="573088" algn="l"/>
                <a:tab pos="4344988" algn="l"/>
              </a:tabLst>
            </a:pPr>
            <a:r>
              <a:rPr lang="en-US" sz="3200" b="1" dirty="0">
                <a:latin typeface="Calibri" panose="020F0502020204030204" pitchFamily="34" charset="0"/>
                <a:sym typeface="Wingdings" panose="05000000000000000000" pitchFamily="2" charset="2"/>
              </a:rPr>
              <a:t>Week 1:  Your Job Hunting Strategy</a:t>
            </a:r>
          </a:p>
          <a:p>
            <a:pPr>
              <a:lnSpc>
                <a:spcPct val="150000"/>
              </a:lnSpc>
              <a:tabLst>
                <a:tab pos="573088" algn="l"/>
                <a:tab pos="4344988" algn="l"/>
              </a:tabLst>
            </a:pPr>
            <a:r>
              <a:rPr lang="en-US" sz="3200" b="1" dirty="0">
                <a:latin typeface="Calibri" panose="020F0502020204030204" pitchFamily="34" charset="0"/>
                <a:sym typeface="Wingdings" panose="05000000000000000000" pitchFamily="2" charset="2"/>
              </a:rPr>
              <a:t>Week 2:  Your Resume</a:t>
            </a:r>
          </a:p>
          <a:p>
            <a:pPr>
              <a:lnSpc>
                <a:spcPct val="150000"/>
              </a:lnSpc>
              <a:tabLst>
                <a:tab pos="573088" algn="l"/>
                <a:tab pos="4344988" algn="l"/>
              </a:tabLst>
            </a:pPr>
            <a:r>
              <a:rPr lang="en-US" sz="3200" b="1" dirty="0">
                <a:latin typeface="Calibri" panose="020F0502020204030204" pitchFamily="34" charset="0"/>
                <a:sym typeface="Wingdings" panose="05000000000000000000" pitchFamily="2" charset="2"/>
              </a:rPr>
              <a:t>Week 3:  Your LinkedIn Profile &amp; Cover Letters</a:t>
            </a:r>
          </a:p>
          <a:p>
            <a:pPr>
              <a:lnSpc>
                <a:spcPct val="150000"/>
              </a:lnSpc>
              <a:tabLst>
                <a:tab pos="573088" algn="l"/>
                <a:tab pos="4344988" algn="l"/>
              </a:tabLst>
            </a:pPr>
            <a:r>
              <a:rPr lang="en-US" sz="3200" b="1" dirty="0">
                <a:latin typeface="Calibri" panose="020F0502020204030204" pitchFamily="34" charset="0"/>
                <a:sym typeface="Wingdings" panose="05000000000000000000" pitchFamily="2" charset="2"/>
              </a:rPr>
              <a:t>Week 4:  Your Interview Answers</a:t>
            </a:r>
          </a:p>
        </p:txBody>
      </p:sp>
      <p:pic>
        <p:nvPicPr>
          <p:cNvPr id="4098" name="Picture 2" descr="Image result for yellow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49199"/>
            <a:ext cx="685800" cy="71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33400" y="1962150"/>
            <a:ext cx="4267200" cy="60909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95250"/>
            <a:ext cx="8534400" cy="613172"/>
          </a:xfrm>
        </p:spPr>
        <p:txBody>
          <a:bodyPr/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Little About Me …</a:t>
            </a:r>
          </a:p>
        </p:txBody>
      </p:sp>
      <p:pic>
        <p:nvPicPr>
          <p:cNvPr id="4" name="Picture 2" descr="Image result for accounta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3" r="15290"/>
          <a:stretch/>
        </p:blipFill>
        <p:spPr bwMode="auto">
          <a:xfrm>
            <a:off x="6804" y="773482"/>
            <a:ext cx="4396640" cy="437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marke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7" b="9736"/>
          <a:stretch/>
        </p:blipFill>
        <p:spPr bwMode="auto">
          <a:xfrm>
            <a:off x="4403444" y="762000"/>
            <a:ext cx="4740556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3172"/>
          </a:xfrm>
        </p:spPr>
        <p:txBody>
          <a:bodyPr/>
          <a:lstStyle/>
          <a:p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Hiring Process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5530" y="2767560"/>
            <a:ext cx="1016304" cy="673261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Identify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Opening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64601" y="2759738"/>
            <a:ext cx="1296125" cy="673261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Candidates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Apply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55916" y="2678112"/>
            <a:ext cx="1763664" cy="827149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FF66"/>
                </a:solidFill>
                <a:latin typeface="Calibri" panose="020F0502020204030204" pitchFamily="34" charset="0"/>
              </a:rPr>
              <a:t>Screen</a:t>
            </a:r>
          </a:p>
          <a:p>
            <a:pPr algn="ctr"/>
            <a:r>
              <a:rPr lang="en-US" sz="2500" b="1" dirty="0">
                <a:solidFill>
                  <a:srgbClr val="FFFF66"/>
                </a:solidFill>
                <a:latin typeface="Calibri" panose="020F0502020204030204" pitchFamily="34" charset="0"/>
              </a:rPr>
              <a:t>Applications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95311" y="2737992"/>
            <a:ext cx="1131977" cy="673261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Interview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Finalists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31313" y="2725348"/>
            <a:ext cx="849656" cy="673261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Extend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Offer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68" y="1561561"/>
            <a:ext cx="1173758" cy="115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95" t="4575" r="29019" b="78039"/>
          <a:stretch/>
        </p:blipFill>
        <p:spPr>
          <a:xfrm>
            <a:off x="6276132" y="1561561"/>
            <a:ext cx="1170331" cy="11703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31" t="4052" r="51961" b="76483"/>
          <a:stretch/>
        </p:blipFill>
        <p:spPr>
          <a:xfrm>
            <a:off x="3229031" y="1561561"/>
            <a:ext cx="1170331" cy="116176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7" t="4314" r="77437" b="78431"/>
          <a:stretch/>
        </p:blipFill>
        <p:spPr>
          <a:xfrm>
            <a:off x="7769969" y="1561561"/>
            <a:ext cx="1172345" cy="117033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90500" y="1565846"/>
            <a:ext cx="1161761" cy="1161761"/>
            <a:chOff x="304800" y="2505354"/>
            <a:chExt cx="1858818" cy="1858818"/>
          </a:xfrm>
        </p:grpSpPr>
        <p:grpSp>
          <p:nvGrpSpPr>
            <p:cNvPr id="36" name="Group 35"/>
            <p:cNvGrpSpPr/>
            <p:nvPr/>
          </p:nvGrpSpPr>
          <p:grpSpPr>
            <a:xfrm>
              <a:off x="304800" y="2505354"/>
              <a:ext cx="1858818" cy="1858818"/>
              <a:chOff x="4263706" y="5498130"/>
              <a:chExt cx="2114073" cy="2114073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4263706" y="5498130"/>
                <a:ext cx="2114073" cy="211407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latin typeface="Calibri" panose="020F0502020204030204" pitchFamily="34" charset="0"/>
                </a:endParaRPr>
              </a:p>
            </p:txBody>
          </p:sp>
          <p:pic>
            <p:nvPicPr>
              <p:cNvPr id="38" name="Picture 6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8" t="2904" r="1064" b="1783"/>
              <a:stretch/>
            </p:blipFill>
            <p:spPr bwMode="auto">
              <a:xfrm>
                <a:off x="4762761" y="5936302"/>
                <a:ext cx="1115962" cy="1237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0" name="Picture 5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56" r="5870"/>
            <a:stretch/>
          </p:blipFill>
          <p:spPr bwMode="auto">
            <a:xfrm>
              <a:off x="662709" y="2867677"/>
              <a:ext cx="1143000" cy="1134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714050" y="1565846"/>
            <a:ext cx="1161761" cy="1161761"/>
            <a:chOff x="4263706" y="5498130"/>
            <a:chExt cx="2114073" cy="2114073"/>
          </a:xfrm>
        </p:grpSpPr>
        <p:sp>
          <p:nvSpPr>
            <p:cNvPr id="19" name="Rectangle 18"/>
            <p:cNvSpPr/>
            <p:nvPr/>
          </p:nvSpPr>
          <p:spPr>
            <a:xfrm>
              <a:off x="4263706" y="5498130"/>
              <a:ext cx="2114073" cy="21140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Calibri" panose="020F0502020204030204" pitchFamily="34" charset="0"/>
              </a:endParaRPr>
            </a:p>
          </p:txBody>
        </p:sp>
        <p:pic>
          <p:nvPicPr>
            <p:cNvPr id="20" name="Picture 6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" t="2904" r="1064" b="1783"/>
            <a:stretch/>
          </p:blipFill>
          <p:spPr bwMode="auto">
            <a:xfrm>
              <a:off x="4762761" y="5936302"/>
              <a:ext cx="1115962" cy="1237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1628083" y="2756981"/>
            <a:ext cx="1333699" cy="673261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Write Job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381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8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3172"/>
          </a:xfrm>
        </p:spPr>
        <p:txBody>
          <a:bodyPr/>
          <a:lstStyle/>
          <a:p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Hiring Process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5530" y="2767560"/>
            <a:ext cx="1016304" cy="673261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Identify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Opening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64601" y="2759738"/>
            <a:ext cx="1296125" cy="673261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Candidates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Apply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55916" y="2678112"/>
            <a:ext cx="1763664" cy="827149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FF66"/>
                </a:solidFill>
                <a:latin typeface="Calibri" panose="020F0502020204030204" pitchFamily="34" charset="0"/>
              </a:rPr>
              <a:t>Screen</a:t>
            </a:r>
          </a:p>
          <a:p>
            <a:pPr algn="ctr"/>
            <a:r>
              <a:rPr lang="en-US" sz="2500" b="1" dirty="0">
                <a:solidFill>
                  <a:srgbClr val="FFFF66"/>
                </a:solidFill>
                <a:latin typeface="Calibri" panose="020F0502020204030204" pitchFamily="34" charset="0"/>
              </a:rPr>
              <a:t>Applications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95311" y="2737992"/>
            <a:ext cx="1131977" cy="673261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Interview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Finalists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31313" y="2725348"/>
            <a:ext cx="849656" cy="673261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Extend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Offer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68" y="1561561"/>
            <a:ext cx="1173758" cy="115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95" t="4575" r="29019" b="78039"/>
          <a:stretch/>
        </p:blipFill>
        <p:spPr>
          <a:xfrm>
            <a:off x="6276132" y="1561561"/>
            <a:ext cx="1170331" cy="11703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31" t="4052" r="51961" b="76483"/>
          <a:stretch/>
        </p:blipFill>
        <p:spPr>
          <a:xfrm>
            <a:off x="3229031" y="1561561"/>
            <a:ext cx="1170331" cy="116176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7" t="4314" r="77437" b="78431"/>
          <a:stretch/>
        </p:blipFill>
        <p:spPr>
          <a:xfrm>
            <a:off x="7769969" y="1561561"/>
            <a:ext cx="1172345" cy="117033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90500" y="1565846"/>
            <a:ext cx="1161761" cy="1161761"/>
            <a:chOff x="304800" y="2505354"/>
            <a:chExt cx="1858818" cy="1858818"/>
          </a:xfrm>
        </p:grpSpPr>
        <p:grpSp>
          <p:nvGrpSpPr>
            <p:cNvPr id="36" name="Group 35"/>
            <p:cNvGrpSpPr/>
            <p:nvPr/>
          </p:nvGrpSpPr>
          <p:grpSpPr>
            <a:xfrm>
              <a:off x="304800" y="2505354"/>
              <a:ext cx="1858818" cy="1858818"/>
              <a:chOff x="4263706" y="5498130"/>
              <a:chExt cx="2114073" cy="2114073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4263706" y="5498130"/>
                <a:ext cx="2114073" cy="211407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latin typeface="Calibri" panose="020F0502020204030204" pitchFamily="34" charset="0"/>
                </a:endParaRPr>
              </a:p>
            </p:txBody>
          </p:sp>
          <p:pic>
            <p:nvPicPr>
              <p:cNvPr id="38" name="Picture 6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8" t="2904" r="1064" b="1783"/>
              <a:stretch/>
            </p:blipFill>
            <p:spPr bwMode="auto">
              <a:xfrm>
                <a:off x="4762761" y="5936302"/>
                <a:ext cx="1115962" cy="1237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0" name="Picture 5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56" r="5870"/>
            <a:stretch/>
          </p:blipFill>
          <p:spPr bwMode="auto">
            <a:xfrm>
              <a:off x="662709" y="2867677"/>
              <a:ext cx="1143000" cy="1134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1474416" y="2697101"/>
            <a:ext cx="1641034" cy="827149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FF66"/>
                </a:solidFill>
                <a:latin typeface="Calibri" panose="020F0502020204030204" pitchFamily="34" charset="0"/>
              </a:rPr>
              <a:t>Write Job</a:t>
            </a:r>
          </a:p>
          <a:p>
            <a:pPr algn="ctr"/>
            <a:r>
              <a:rPr lang="en-US" sz="2500" b="1" dirty="0">
                <a:solidFill>
                  <a:srgbClr val="FFFF66"/>
                </a:solidFill>
                <a:latin typeface="Calibri" panose="020F0502020204030204" pitchFamily="34" charset="0"/>
              </a:rPr>
              <a:t>Description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07" y="1561562"/>
            <a:ext cx="1161852" cy="116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9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3172"/>
          </a:xfrm>
        </p:spPr>
        <p:txBody>
          <a:bodyPr/>
          <a:lstStyle/>
          <a:p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Hiring Process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5530" y="2767560"/>
            <a:ext cx="1016304" cy="673261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Identify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Opening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74416" y="2697101"/>
            <a:ext cx="1641034" cy="827149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FF66"/>
                </a:solidFill>
                <a:latin typeface="Calibri" panose="020F0502020204030204" pitchFamily="34" charset="0"/>
              </a:rPr>
              <a:t>Write Job</a:t>
            </a:r>
          </a:p>
          <a:p>
            <a:pPr algn="ctr"/>
            <a:r>
              <a:rPr lang="en-US" sz="2500" b="1" dirty="0">
                <a:solidFill>
                  <a:srgbClr val="FFFF66"/>
                </a:solidFill>
                <a:latin typeface="Calibri" panose="020F0502020204030204" pitchFamily="34" charset="0"/>
              </a:rPr>
              <a:t>Description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64601" y="2759738"/>
            <a:ext cx="1296125" cy="673261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Candidates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Apply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55916" y="2678112"/>
            <a:ext cx="1763664" cy="827149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FF66"/>
                </a:solidFill>
                <a:latin typeface="Calibri" panose="020F0502020204030204" pitchFamily="34" charset="0"/>
              </a:rPr>
              <a:t>Screen</a:t>
            </a:r>
          </a:p>
          <a:p>
            <a:pPr algn="ctr"/>
            <a:r>
              <a:rPr lang="en-US" sz="2500" b="1" dirty="0">
                <a:solidFill>
                  <a:srgbClr val="FFFF66"/>
                </a:solidFill>
                <a:latin typeface="Calibri" panose="020F0502020204030204" pitchFamily="34" charset="0"/>
              </a:rPr>
              <a:t>Applications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95311" y="2737992"/>
            <a:ext cx="1131977" cy="673261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Interview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Finalists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31313" y="2725348"/>
            <a:ext cx="849656" cy="673261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Extend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Offer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68" y="1561561"/>
            <a:ext cx="1173758" cy="115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95" t="4575" r="29019" b="78039"/>
          <a:stretch/>
        </p:blipFill>
        <p:spPr>
          <a:xfrm>
            <a:off x="6276132" y="1561561"/>
            <a:ext cx="1170331" cy="11703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31" t="4052" r="51961" b="76483"/>
          <a:stretch/>
        </p:blipFill>
        <p:spPr>
          <a:xfrm>
            <a:off x="3229031" y="1561561"/>
            <a:ext cx="1170331" cy="116176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7" t="4314" r="77437" b="78431"/>
          <a:stretch/>
        </p:blipFill>
        <p:spPr>
          <a:xfrm>
            <a:off x="7769969" y="1561561"/>
            <a:ext cx="1172345" cy="1170331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90500" y="1565846"/>
            <a:ext cx="1161761" cy="1161761"/>
            <a:chOff x="4263706" y="5498130"/>
            <a:chExt cx="2114073" cy="2114073"/>
          </a:xfrm>
        </p:grpSpPr>
        <p:sp>
          <p:nvSpPr>
            <p:cNvPr id="37" name="Rectangle 36"/>
            <p:cNvSpPr/>
            <p:nvPr/>
          </p:nvSpPr>
          <p:spPr>
            <a:xfrm>
              <a:off x="4263706" y="5498130"/>
              <a:ext cx="2114073" cy="21140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Calibri" panose="020F0502020204030204" pitchFamily="34" charset="0"/>
              </a:endParaRPr>
            </a:p>
          </p:txBody>
        </p:sp>
        <p:pic>
          <p:nvPicPr>
            <p:cNvPr id="38" name="Picture 6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" t="2904" r="1064" b="1783"/>
            <a:stretch/>
          </p:blipFill>
          <p:spPr bwMode="auto">
            <a:xfrm>
              <a:off x="4762761" y="5936302"/>
              <a:ext cx="1115962" cy="1237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6" r="5870"/>
          <a:stretch/>
        </p:blipFill>
        <p:spPr bwMode="auto">
          <a:xfrm>
            <a:off x="414193" y="1792298"/>
            <a:ext cx="714375" cy="70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07" y="1561562"/>
            <a:ext cx="1161852" cy="116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1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r="25575"/>
          <a:stretch/>
        </p:blipFill>
        <p:spPr>
          <a:xfrm>
            <a:off x="5596280" y="762001"/>
            <a:ext cx="3547721" cy="4401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01203"/>
            <a:ext cx="8858250" cy="613172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ATS Screening Process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1736484" y="1403227"/>
            <a:ext cx="1238250" cy="5804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-1952625" y="3842954"/>
            <a:ext cx="1238250" cy="5804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-1542284" y="353909"/>
            <a:ext cx="1238250" cy="5804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-2748091" y="2382503"/>
            <a:ext cx="1238250" cy="5804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-1491821" y="3088000"/>
            <a:ext cx="1238250" cy="580430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</a:t>
            </a:r>
          </a:p>
        </p:txBody>
      </p:sp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b="29286"/>
          <a:stretch/>
        </p:blipFill>
        <p:spPr bwMode="auto">
          <a:xfrm flipH="1">
            <a:off x="3381375" y="3122839"/>
            <a:ext cx="2444750" cy="202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-1338792" y="920432"/>
            <a:ext cx="1238250" cy="5804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-2974734" y="1911283"/>
            <a:ext cx="1238250" cy="580430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72125" y="762000"/>
            <a:ext cx="1095375" cy="1167228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1"/>
            </a:bgClr>
          </a:patt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72125" y="2760231"/>
            <a:ext cx="1095375" cy="2383269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1"/>
            </a:bgClr>
          </a:patt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96280" y="3238694"/>
            <a:ext cx="1047066" cy="894476"/>
          </a:xfrm>
          <a:prstGeom prst="rect">
            <a:avLst/>
          </a:prstGeom>
          <a:solidFill>
            <a:schemeClr val="tx1"/>
          </a:solidFill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ATS Screening Software</a:t>
            </a:r>
          </a:p>
        </p:txBody>
      </p:sp>
    </p:spTree>
    <p:extLst>
      <p:ext uri="{BB962C8B-B14F-4D97-AF65-F5344CB8AC3E}">
        <p14:creationId xmlns:p14="http://schemas.microsoft.com/office/powerpoint/2010/main" val="202491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528E-6 4.93827E-7 L 0.31012 4.93827E-7 C 0.449 4.93827E-7 0.62034 0.11883 0.62034 0.21566 L 0.62034 0.43133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11" y="215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926 L 0.32129 0.00926 C 0.46517 0.00926 0.64258 0.15625 0.64258 0.27527 L 0.64258 0.54148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9" y="266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9722E-6 0.00232 L 0.42796 -0.18306 L 0.67687 -0.18306 L 0.77974 0.00039 L 0.77203 0.13793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87" y="-24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4198E-6 L 0.32042 -0.18981 C 0.46365 -0.27469 0.65343 -0.31404 0.6633 -0.26061 L 0.68565 -0.1412 " pathEditMode="relative" rAng="-1105820" ptsTypes="FfFF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88" y="-706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8056E-6 4.93827E-7 L 0.33192 4.93827E-7 C 0.48036 4.93827E-7 0.66385 0.09298 0.66385 0.16879 L 0.66385 0.33758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92" y="16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06 0.00734 L 0.59093 0.00734 C 0.83573 0.00734 1.13781 0.08874 1.13781 0.15548 L 1.13781 0.30363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88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5" grpId="0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r="25575"/>
          <a:stretch/>
        </p:blipFill>
        <p:spPr>
          <a:xfrm>
            <a:off x="5596280" y="762001"/>
            <a:ext cx="3547721" cy="4401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01203"/>
            <a:ext cx="8858250" cy="613172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ATS Screening Process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1736484" y="1403227"/>
            <a:ext cx="1238250" cy="5804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lvl="0" algn="ctr"/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1952625" y="3842954"/>
            <a:ext cx="1238250" cy="5804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lvl="0" algn="ctr"/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-1542284" y="353909"/>
            <a:ext cx="1238250" cy="5804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2748091" y="2382503"/>
            <a:ext cx="1238250" cy="5804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lvl="0" algn="ctr"/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-1491821" y="3088000"/>
            <a:ext cx="1238250" cy="580430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lvl="0" algn="ctr"/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b="29286"/>
          <a:stretch/>
        </p:blipFill>
        <p:spPr bwMode="auto">
          <a:xfrm flipH="1">
            <a:off x="3381375" y="3122839"/>
            <a:ext cx="2444750" cy="202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-1338792" y="920432"/>
            <a:ext cx="1238250" cy="5804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lvl="0" algn="ctr"/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-2974734" y="1911283"/>
            <a:ext cx="1238250" cy="580430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lvl="0" algn="ctr"/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72125" y="762000"/>
            <a:ext cx="1095375" cy="1167228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1"/>
            </a:bgClr>
          </a:patt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72125" y="2760231"/>
            <a:ext cx="1095375" cy="2383269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1"/>
            </a:bgClr>
          </a:patt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96280" y="3238694"/>
            <a:ext cx="1047066" cy="894476"/>
          </a:xfrm>
          <a:prstGeom prst="rect">
            <a:avLst/>
          </a:prstGeom>
          <a:solidFill>
            <a:schemeClr val="tx1"/>
          </a:solidFill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ATS Screening Software</a:t>
            </a:r>
          </a:p>
        </p:txBody>
      </p:sp>
    </p:spTree>
    <p:extLst>
      <p:ext uri="{BB962C8B-B14F-4D97-AF65-F5344CB8AC3E}">
        <p14:creationId xmlns:p14="http://schemas.microsoft.com/office/powerpoint/2010/main" val="322860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528E-6 4.93827E-7 L 0.31012 4.93827E-7 C 0.449 4.93827E-7 0.62034 0.11883 0.62034 0.21566 L 0.62034 0.43133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11" y="215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926 L 0.32129 0.00926 C 0.46517 0.00926 0.64258 0.15625 0.64258 0.27527 L 0.64258 0.54148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9" y="266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9722E-6 0.00232 L 0.42796 -0.18306 L 0.67687 -0.18306 L 0.77974 0.00039 L 0.77203 0.13793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87" y="-24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4198E-6 L 0.32042 -0.18981 C 0.46365 -0.27469 0.65343 -0.31404 0.6633 -0.26061 L 0.68565 -0.1412 " pathEditMode="relative" rAng="-1105820" ptsTypes="FfFF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88" y="-706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8056E-6 4.93827E-7 L 0.33192 4.93827E-7 C 0.48036 4.93827E-7 0.66385 0.09298 0.66385 0.16879 L 0.66385 0.33758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92" y="16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06 0.00734 L 0.59093 0.00734 C 0.83573 0.00734 1.13781 0.08874 1.13781 0.15548 L 1.13781 0.30363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88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5" grpId="0" animBg="1"/>
      <p:bldP spid="29" grpId="0" animBg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" y="101203"/>
            <a:ext cx="9001125" cy="613172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Words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3400" y="4859630"/>
            <a:ext cx="990600" cy="273844"/>
          </a:xfrm>
        </p:spPr>
        <p:txBody>
          <a:bodyPr/>
          <a:lstStyle/>
          <a:p>
            <a:fld id="{C027DF33-A32A-48E6-84DE-73770CBAF023}" type="slidenum">
              <a:rPr lang="en-US" smtClean="0"/>
              <a:t>35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98" y="1047750"/>
            <a:ext cx="6305902" cy="387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Resume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047750"/>
            <a:ext cx="4572000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Lots of redundant and non-specific adjectives &amp; duties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Laundry list of skills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Can’t decide between paragraphs and bullet points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Too much detail on 1 job and too little detail on others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615134" y="1352551"/>
            <a:ext cx="846935" cy="1524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615133" y="1885952"/>
            <a:ext cx="846934" cy="45719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621985" y="3004434"/>
            <a:ext cx="873817" cy="1007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628289" y="3977902"/>
            <a:ext cx="861204" cy="228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634596" y="3181350"/>
            <a:ext cx="861205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634595" y="4324350"/>
            <a:ext cx="827472" cy="76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09600" y="895352"/>
            <a:ext cx="2949364" cy="3875493"/>
            <a:chOff x="838200" y="1047750"/>
            <a:chExt cx="2949364" cy="3875493"/>
          </a:xfrm>
        </p:grpSpPr>
        <p:pic>
          <p:nvPicPr>
            <p:cNvPr id="17" name="Picture 2" descr="Image result for complicated resum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738" r="-3236"/>
            <a:stretch/>
          </p:blipFill>
          <p:spPr bwMode="auto">
            <a:xfrm>
              <a:off x="838200" y="1047750"/>
              <a:ext cx="2949364" cy="3875493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7"/>
            <a:stretch/>
          </p:blipFill>
          <p:spPr bwMode="auto">
            <a:xfrm>
              <a:off x="990600" y="1085741"/>
              <a:ext cx="2667000" cy="41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310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Resume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17" y="895350"/>
            <a:ext cx="2996448" cy="387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09600" y="895352"/>
            <a:ext cx="2949364" cy="3875493"/>
            <a:chOff x="838200" y="1047750"/>
            <a:chExt cx="2949364" cy="3875493"/>
          </a:xfrm>
        </p:grpSpPr>
        <p:pic>
          <p:nvPicPr>
            <p:cNvPr id="10" name="Picture 2" descr="Image result for complicated resum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738" r="-3236"/>
            <a:stretch/>
          </p:blipFill>
          <p:spPr bwMode="auto">
            <a:xfrm>
              <a:off x="838200" y="1047750"/>
              <a:ext cx="2949364" cy="3875493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7"/>
            <a:stretch/>
          </p:blipFill>
          <p:spPr bwMode="auto">
            <a:xfrm>
              <a:off x="990600" y="1085741"/>
              <a:ext cx="2667000" cy="41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77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Resume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2" y="1131779"/>
            <a:ext cx="4128499" cy="35394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latin typeface="Calibri" panose="020F0502020204030204" pitchFamily="34" charset="0"/>
              </a:rPr>
              <a:t>Contact Information</a:t>
            </a:r>
          </a:p>
          <a:p>
            <a:pPr marL="514350" indent="-514350">
              <a:buAutoNum type="arabicPeriod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>
                <a:latin typeface="Calibri" panose="020F0502020204030204" pitchFamily="34" charset="0"/>
              </a:rPr>
              <a:t>Education</a:t>
            </a:r>
          </a:p>
          <a:p>
            <a:pPr marL="514350" indent="-514350">
              <a:buAutoNum type="arabicPeriod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>
                <a:latin typeface="Calibri" panose="020F0502020204030204" pitchFamily="34" charset="0"/>
              </a:rPr>
              <a:t>Experience</a:t>
            </a:r>
          </a:p>
          <a:p>
            <a:pPr marL="514350" indent="-514350">
              <a:buAutoNum type="arabicPeriod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>
                <a:latin typeface="Calibri" panose="020F0502020204030204" pitchFamily="34" charset="0"/>
              </a:rPr>
              <a:t>Additional Information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191000" y="1276352"/>
            <a:ext cx="914400" cy="1142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038600" y="1962150"/>
            <a:ext cx="990600" cy="228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038600" y="2943324"/>
            <a:ext cx="990600" cy="14297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47001" y="4370278"/>
            <a:ext cx="582201" cy="9916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17" y="895350"/>
            <a:ext cx="2996448" cy="387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05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Resume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962025"/>
            <a:ext cx="329498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648203" y="962026"/>
            <a:ext cx="3236913" cy="4029075"/>
            <a:chOff x="3962400" y="971550"/>
            <a:chExt cx="3236913" cy="4029075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7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971550"/>
              <a:ext cx="3236913" cy="402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851" y="1142748"/>
              <a:ext cx="781050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87" r="-42941"/>
          <a:stretch/>
        </p:blipFill>
        <p:spPr bwMode="auto">
          <a:xfrm>
            <a:off x="1898169" y="1028700"/>
            <a:ext cx="1399978" cy="476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606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95250"/>
            <a:ext cx="8534400" cy="613172"/>
          </a:xfrm>
        </p:spPr>
        <p:txBody>
          <a:bodyPr/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Little More About Me …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6" y="1952626"/>
            <a:ext cx="28693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3" r="-3993"/>
          <a:stretch/>
        </p:blipFill>
        <p:spPr bwMode="auto">
          <a:xfrm>
            <a:off x="374504" y="1952626"/>
            <a:ext cx="2869375" cy="14763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374504" y="1238251"/>
            <a:ext cx="8388496" cy="523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47446" y="1264748"/>
            <a:ext cx="4642617" cy="47088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 b="1" dirty="0">
                <a:solidFill>
                  <a:srgbClr val="008000"/>
                </a:solidFill>
                <a:latin typeface="Calibri" panose="020F0502020204030204" pitchFamily="34" charset="0"/>
              </a:rPr>
              <a:t>Career Coaching Workshops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74522" y="1952626"/>
            <a:ext cx="2188459" cy="1476375"/>
            <a:chOff x="5559235" y="3124200"/>
            <a:chExt cx="3501535" cy="2362200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845" r="-10557"/>
            <a:stretch/>
          </p:blipFill>
          <p:spPr bwMode="auto">
            <a:xfrm>
              <a:off x="5559235" y="3124200"/>
              <a:ext cx="3501535" cy="2362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</p:pic>
        <p:pic>
          <p:nvPicPr>
            <p:cNvPr id="3074" name="Picture 2" descr="Image result for tcu neeley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" t="59400" r="4048" b="17133"/>
            <a:stretch/>
          </p:blipFill>
          <p:spPr bwMode="auto">
            <a:xfrm>
              <a:off x="5559235" y="4592320"/>
              <a:ext cx="3501535" cy="894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mage result for tcu neeley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3" r="55823" b="7039"/>
            <a:stretch/>
          </p:blipFill>
          <p:spPr bwMode="auto">
            <a:xfrm>
              <a:off x="6090802" y="3200400"/>
              <a:ext cx="2438400" cy="1346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Resume: Section 1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47751"/>
            <a:ext cx="80200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64091" y="2724152"/>
            <a:ext cx="7620000" cy="206210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r>
              <a:rPr lang="en-US" sz="3200" b="1" dirty="0">
                <a:latin typeface="Calibri" panose="020F0502020204030204" pitchFamily="34" charset="0"/>
              </a:rPr>
              <a:t>Name</a:t>
            </a:r>
          </a:p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r>
              <a:rPr lang="en-US" sz="3200" dirty="0">
                <a:latin typeface="Calibri" panose="020F0502020204030204" pitchFamily="34" charset="0"/>
              </a:rPr>
              <a:t>Address</a:t>
            </a:r>
          </a:p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r>
              <a:rPr lang="en-US" sz="3200" dirty="0">
                <a:latin typeface="Calibri" panose="020F0502020204030204" pitchFamily="34" charset="0"/>
              </a:rPr>
              <a:t>E-mail &amp; Phone Number</a:t>
            </a:r>
          </a:p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r>
              <a:rPr lang="en-US" sz="3200" dirty="0">
                <a:latin typeface="Calibri" panose="020F0502020204030204" pitchFamily="34" charset="0"/>
              </a:rPr>
              <a:t>Website or LinkedIn Site (optional)</a:t>
            </a:r>
          </a:p>
        </p:txBody>
      </p:sp>
    </p:spTree>
    <p:extLst>
      <p:ext uri="{BB962C8B-B14F-4D97-AF65-F5344CB8AC3E}">
        <p14:creationId xmlns:p14="http://schemas.microsoft.com/office/powerpoint/2010/main" val="230360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Resume: Section 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4" y="971550"/>
            <a:ext cx="81819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1" y="2876550"/>
            <a:ext cx="8322091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b="1" dirty="0">
                <a:latin typeface="Calibri" panose="020F0502020204030204" pitchFamily="34" charset="0"/>
              </a:rPr>
              <a:t>COLLEGE NAME	</a:t>
            </a:r>
            <a:r>
              <a:rPr lang="en-US" sz="3200" dirty="0">
                <a:latin typeface="Calibri" panose="020F0502020204030204" pitchFamily="34" charset="0"/>
              </a:rPr>
              <a:t>City, State</a:t>
            </a:r>
          </a:p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b="1" dirty="0">
                <a:latin typeface="Calibri" panose="020F0502020204030204" pitchFamily="34" charset="0"/>
              </a:rPr>
              <a:t>Degree	</a:t>
            </a:r>
            <a:r>
              <a:rPr lang="en-US" sz="3200" dirty="0">
                <a:latin typeface="Calibri" panose="020F0502020204030204" pitchFamily="34" charset="0"/>
              </a:rPr>
              <a:t>Graduation Date</a:t>
            </a:r>
          </a:p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dirty="0">
                <a:latin typeface="Calibri" panose="020F0502020204030204" pitchFamily="34" charset="0"/>
              </a:rPr>
              <a:t>Activities, Honors, Awards</a:t>
            </a:r>
          </a:p>
        </p:txBody>
      </p:sp>
    </p:spTree>
    <p:extLst>
      <p:ext uri="{BB962C8B-B14F-4D97-AF65-F5344CB8AC3E}">
        <p14:creationId xmlns:p14="http://schemas.microsoft.com/office/powerpoint/2010/main" val="27634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Resume: Section 3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t="2231" r="-154" b="39385"/>
          <a:stretch/>
        </p:blipFill>
        <p:spPr bwMode="auto">
          <a:xfrm>
            <a:off x="481014" y="819150"/>
            <a:ext cx="8181975" cy="192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1" y="3105150"/>
            <a:ext cx="8322091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b="1" dirty="0">
                <a:latin typeface="Calibri" panose="020F0502020204030204" pitchFamily="34" charset="0"/>
              </a:rPr>
              <a:t>ORGANIZATION NAME	</a:t>
            </a:r>
            <a:r>
              <a:rPr lang="en-US" sz="3200" dirty="0">
                <a:latin typeface="Calibri" panose="020F0502020204030204" pitchFamily="34" charset="0"/>
              </a:rPr>
              <a:t>City, State</a:t>
            </a:r>
          </a:p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b="1" dirty="0">
                <a:latin typeface="Calibri" panose="020F0502020204030204" pitchFamily="34" charset="0"/>
              </a:rPr>
              <a:t>Job Title	</a:t>
            </a:r>
            <a:r>
              <a:rPr lang="en-US" sz="3200" dirty="0">
                <a:latin typeface="Calibri" panose="020F0502020204030204" pitchFamily="34" charset="0"/>
              </a:rPr>
              <a:t>Years Worked</a:t>
            </a:r>
          </a:p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dirty="0">
                <a:latin typeface="Calibri" panose="020F0502020204030204" pitchFamily="34" charset="0"/>
              </a:rPr>
              <a:t>Activities &amp; Results </a:t>
            </a:r>
            <a:r>
              <a:rPr lang="en-US" dirty="0" smtClean="0">
                <a:latin typeface="Calibri" panose="020F0502020204030204" pitchFamily="34" charset="0"/>
              </a:rPr>
              <a:t>(these should match the job description)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Resume: Section 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1" y="3105150"/>
            <a:ext cx="8322091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b="1" dirty="0">
                <a:latin typeface="Calibri" panose="020F0502020204030204" pitchFamily="34" charset="0"/>
              </a:rPr>
              <a:t>Activities</a:t>
            </a:r>
          </a:p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b="1" dirty="0">
                <a:latin typeface="Calibri" panose="020F0502020204030204" pitchFamily="34" charset="0"/>
              </a:rPr>
              <a:t>Interests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7" y="1123950"/>
            <a:ext cx="79358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Resume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73305"/>
            <a:ext cx="3198522" cy="413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3102" y="1215809"/>
            <a:ext cx="4128499" cy="310854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latin typeface="Calibri" panose="020F0502020204030204" pitchFamily="34" charset="0"/>
              </a:rPr>
              <a:t>Contact Information</a:t>
            </a:r>
          </a:p>
          <a:p>
            <a:pPr marL="514350" indent="-514350">
              <a:buAutoNum type="arabicPeriod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>
                <a:latin typeface="Calibri" panose="020F0502020204030204" pitchFamily="34" charset="0"/>
              </a:rPr>
              <a:t>Education</a:t>
            </a:r>
          </a:p>
          <a:p>
            <a:pPr marL="514350" indent="-514350">
              <a:buAutoNum type="arabicPeriod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>
                <a:latin typeface="Calibri" panose="020F0502020204030204" pitchFamily="34" charset="0"/>
              </a:rPr>
              <a:t>Experience</a:t>
            </a:r>
          </a:p>
          <a:p>
            <a:pPr marL="514350" indent="-514350">
              <a:buAutoNum type="arabicPeriod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>
                <a:latin typeface="Calibri" panose="020F0502020204030204" pitchFamily="34" charset="0"/>
              </a:rPr>
              <a:t>Additional Information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038601" y="1215808"/>
            <a:ext cx="741450" cy="21294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031751" y="1962152"/>
            <a:ext cx="748301" cy="2891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038602" y="2941726"/>
            <a:ext cx="741449" cy="2396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38600" y="4095750"/>
            <a:ext cx="74145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8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/>
              <a:t>Types of Interview 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3629" y="1123950"/>
            <a:ext cx="4595745" cy="34163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b="1" dirty="0">
                <a:latin typeface="Calibri" panose="020F0502020204030204" pitchFamily="34" charset="0"/>
              </a:rPr>
              <a:t>Opening Questions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3600" b="1" dirty="0">
                <a:latin typeface="Calibri" panose="020F0502020204030204" pitchFamily="34" charset="0"/>
              </a:rPr>
              <a:t>Fit Questions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3600" b="1" dirty="0">
                <a:latin typeface="Calibri" panose="020F0502020204030204" pitchFamily="34" charset="0"/>
              </a:rPr>
              <a:t>Case Questions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3600" b="1" dirty="0">
                <a:latin typeface="Calibri" panose="020F0502020204030204" pitchFamily="34" charset="0"/>
              </a:rPr>
              <a:t>Closing Questions</a:t>
            </a:r>
          </a:p>
        </p:txBody>
      </p:sp>
    </p:spTree>
    <p:extLst>
      <p:ext uri="{BB962C8B-B14F-4D97-AF65-F5344CB8AC3E}">
        <p14:creationId xmlns:p14="http://schemas.microsoft.com/office/powerpoint/2010/main" val="78739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Types of Interview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30299" y="1123951"/>
            <a:ext cx="4058740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1. </a:t>
            </a:r>
            <a:r>
              <a:rPr lang="en-US" sz="36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Opeing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 Questions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0301" y="2200930"/>
            <a:ext cx="2504981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2. Fit Questions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0299" y="3046475"/>
            <a:ext cx="2819170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3. Case 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30299" y="3892019"/>
            <a:ext cx="3191065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4. Closing Questions</a:t>
            </a:r>
          </a:p>
        </p:txBody>
      </p:sp>
    </p:spTree>
    <p:extLst>
      <p:ext uri="{BB962C8B-B14F-4D97-AF65-F5344CB8AC3E}">
        <p14:creationId xmlns:p14="http://schemas.microsoft.com/office/powerpoint/2010/main" val="38038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1. Experience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06766" y="1123951"/>
            <a:ext cx="4530471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Tell me about yourself.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5488" y="2046641"/>
            <a:ext cx="6133026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Walk me through your resume.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7177" y="2969331"/>
            <a:ext cx="4569649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Why should I hire you?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4041" y="3892021"/>
            <a:ext cx="6175921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What’s been your favorite job?</a:t>
            </a:r>
          </a:p>
        </p:txBody>
      </p:sp>
    </p:spTree>
    <p:extLst>
      <p:ext uri="{BB962C8B-B14F-4D97-AF65-F5344CB8AC3E}">
        <p14:creationId xmlns:p14="http://schemas.microsoft.com/office/powerpoint/2010/main" val="233022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71550"/>
            <a:ext cx="9144000" cy="3505200"/>
          </a:xfrm>
        </p:spPr>
        <p:txBody>
          <a:bodyPr anchor="ctr"/>
          <a:lstStyle/>
          <a:p>
            <a:r>
              <a:rPr lang="en-US" sz="7200" dirty="0"/>
              <a:t>“Facts tell,</a:t>
            </a:r>
            <a:br>
              <a:rPr lang="en-US" sz="7200" dirty="0"/>
            </a:br>
            <a:r>
              <a:rPr lang="en-US" sz="7200" dirty="0"/>
              <a:t>  stories sell.”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53578"/>
            <a:ext cx="7924800" cy="613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Interview Secret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P-E-N Framework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2" y="1123952"/>
            <a:ext cx="2073003" cy="132343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8000" b="1" dirty="0">
                <a:latin typeface="Calibri" panose="020F0502020204030204" pitchFamily="34" charset="0"/>
              </a:rPr>
              <a:t>P</a:t>
            </a:r>
            <a:r>
              <a:rPr lang="en-US" sz="4000" b="1" dirty="0">
                <a:latin typeface="Calibri" panose="020F0502020204030204" pitchFamily="34" charset="0"/>
              </a:rPr>
              <a:t>assion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8802" y="2176732"/>
            <a:ext cx="2770310" cy="132343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8000" b="1" dirty="0">
                <a:latin typeface="Calibri" panose="020F0502020204030204" pitchFamily="34" charset="0"/>
              </a:rPr>
              <a:t>E</a:t>
            </a:r>
            <a:r>
              <a:rPr lang="en-US" sz="4000" b="1" dirty="0">
                <a:latin typeface="Calibri" panose="020F0502020204030204" pitchFamily="34" charset="0"/>
              </a:rPr>
              <a:t>xperience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9634" y="3229512"/>
            <a:ext cx="1524776" cy="132343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8000" b="1" dirty="0">
                <a:latin typeface="Calibri" panose="020F0502020204030204" pitchFamily="34" charset="0"/>
              </a:rPr>
              <a:t>N</a:t>
            </a:r>
            <a:r>
              <a:rPr lang="en-US" sz="4000" b="1" dirty="0">
                <a:latin typeface="Calibri" panose="020F0502020204030204" pitchFamily="34" charset="0"/>
              </a:rPr>
              <a:t>ext</a:t>
            </a:r>
          </a:p>
        </p:txBody>
      </p:sp>
    </p:spTree>
    <p:extLst>
      <p:ext uri="{BB962C8B-B14F-4D97-AF65-F5344CB8AC3E}">
        <p14:creationId xmlns:p14="http://schemas.microsoft.com/office/powerpoint/2010/main" val="9935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150"/>
            <a:ext cx="7924800" cy="613172"/>
          </a:xfrm>
        </p:spPr>
        <p:txBody>
          <a:bodyPr/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Canvas Site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23" y="1123950"/>
            <a:ext cx="591455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4723" y="742950"/>
            <a:ext cx="5979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smulearnonline.instructure.com/courses/164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9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7924800" cy="990600"/>
          </a:xfrm>
        </p:spPr>
        <p:txBody>
          <a:bodyPr anchor="b"/>
          <a:lstStyle/>
          <a:p>
            <a:pPr algn="l"/>
            <a:r>
              <a:rPr lang="en-US" sz="7200" dirty="0"/>
              <a:t>P</a:t>
            </a:r>
            <a:r>
              <a:rPr lang="en-US" sz="2800" dirty="0"/>
              <a:t>assion:  “I’ve always had a passion for…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286530"/>
            <a:ext cx="8149988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… finding creative solutions to challenging problems.”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846987"/>
            <a:ext cx="5734070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… building high-performance teams.”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2444175"/>
            <a:ext cx="6022546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… figuring out what motivates people.”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3041363"/>
            <a:ext cx="4479240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… analyzing complex issues.”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2" y="3638550"/>
            <a:ext cx="6486969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… working with diverse groups of people.”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4476750"/>
            <a:ext cx="7614264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Hint:  Choose something from the job description.</a:t>
            </a:r>
          </a:p>
        </p:txBody>
      </p:sp>
    </p:spTree>
    <p:extLst>
      <p:ext uri="{BB962C8B-B14F-4D97-AF65-F5344CB8AC3E}">
        <p14:creationId xmlns:p14="http://schemas.microsoft.com/office/powerpoint/2010/main" val="109660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3" grpId="0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7924800" cy="1047750"/>
          </a:xfrm>
        </p:spPr>
        <p:txBody>
          <a:bodyPr anchor="b"/>
          <a:lstStyle/>
          <a:p>
            <a:pPr algn="l"/>
            <a:r>
              <a:rPr lang="en-US" sz="7200" dirty="0"/>
              <a:t>E</a:t>
            </a:r>
            <a:r>
              <a:rPr lang="en-US" sz="2800" dirty="0"/>
              <a:t>xperience:  “When I was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5279" y="1249799"/>
            <a:ext cx="2605200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… in school, I …”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5279" y="1846987"/>
            <a:ext cx="4493794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… working as a _______, I …”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5281" y="2444175"/>
            <a:ext cx="4120487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… on a _______ team, I …”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4476750"/>
            <a:ext cx="8021748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Hint:  Use experiences related to the job description.</a:t>
            </a:r>
          </a:p>
        </p:txBody>
      </p:sp>
    </p:spTree>
    <p:extLst>
      <p:ext uri="{BB962C8B-B14F-4D97-AF65-F5344CB8AC3E}">
        <p14:creationId xmlns:p14="http://schemas.microsoft.com/office/powerpoint/2010/main" val="313637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5250"/>
            <a:ext cx="7924800" cy="1051322"/>
          </a:xfrm>
        </p:spPr>
        <p:txBody>
          <a:bodyPr anchor="b"/>
          <a:lstStyle/>
          <a:p>
            <a:pPr algn="l"/>
            <a:r>
              <a:rPr lang="en-US" sz="7200" dirty="0"/>
              <a:t>N</a:t>
            </a:r>
            <a:r>
              <a:rPr lang="en-US" sz="2800" dirty="0"/>
              <a:t>ext:  “Now, I want to find a job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5279" y="1249799"/>
            <a:ext cx="3616439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… that allows me to …”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5279" y="1846987"/>
            <a:ext cx="6349239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… that will give me an opportunity to …”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5281" y="2444175"/>
            <a:ext cx="2738507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… where I can …”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1" y="4476750"/>
            <a:ext cx="7376891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Hint:  Tell them you want to work for them next.</a:t>
            </a:r>
          </a:p>
        </p:txBody>
      </p:sp>
    </p:spTree>
    <p:extLst>
      <p:ext uri="{BB962C8B-B14F-4D97-AF65-F5344CB8AC3E}">
        <p14:creationId xmlns:p14="http://schemas.microsoft.com/office/powerpoint/2010/main" val="232613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P-E-N Framework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8"/>
          <a:stretch/>
        </p:blipFill>
        <p:spPr bwMode="auto">
          <a:xfrm>
            <a:off x="3391904" y="895350"/>
            <a:ext cx="236019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8013" y="4832434"/>
            <a:ext cx="7090082" cy="265458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100" dirty="0">
                <a:solidFill>
                  <a:srgbClr val="339933"/>
                </a:solidFill>
                <a:latin typeface="Calibri" panose="020F0502020204030204" pitchFamily="34" charset="0"/>
                <a:hlinkClick r:id="rId3"/>
              </a:rPr>
              <a:t>http://amazingjobskills.com/wp-content/uploads/2017/07/Framework-templates-for-Amazing-Interview-Answers.pdf</a:t>
            </a:r>
            <a:endParaRPr lang="en-US" sz="1100" dirty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Recap: Classes #1 &amp; #2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352550"/>
            <a:ext cx="7848600" cy="35394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r>
              <a:rPr lang="en-US" sz="3200" b="1" dirty="0">
                <a:latin typeface="Calibri" panose="020F0502020204030204" pitchFamily="34" charset="0"/>
              </a:rPr>
              <a:t>Preferred Type of Job	</a:t>
            </a:r>
            <a:r>
              <a:rPr lang="en-US" sz="3200" b="1" dirty="0">
                <a:latin typeface="Calibri" panose="020F0502020204030204" pitchFamily="34" charset="0"/>
                <a:sym typeface="Wingdings" panose="05000000000000000000" pitchFamily="2" charset="2"/>
              </a:rPr>
              <a:t> Job Descriptions</a:t>
            </a:r>
            <a:endParaRPr lang="en-US" sz="3200" b="1" dirty="0">
              <a:latin typeface="Calibri" panose="020F0502020204030204" pitchFamily="34" charset="0"/>
            </a:endParaRPr>
          </a:p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endParaRPr lang="en-US" sz="3200" b="1" dirty="0">
              <a:latin typeface="Calibri" panose="020F0502020204030204" pitchFamily="34" charset="0"/>
            </a:endParaRPr>
          </a:p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r>
              <a:rPr lang="en-US" sz="3200" b="1" dirty="0">
                <a:latin typeface="Calibri" panose="020F0502020204030204" pitchFamily="34" charset="0"/>
              </a:rPr>
              <a:t>Job Hunting Strategy 	</a:t>
            </a:r>
            <a:r>
              <a:rPr lang="en-US" sz="3200" b="1" dirty="0">
                <a:latin typeface="Calibri" panose="020F0502020204030204" pitchFamily="34" charset="0"/>
                <a:sym typeface="Wingdings" panose="05000000000000000000" pitchFamily="2" charset="2"/>
              </a:rPr>
              <a:t> Tracker</a:t>
            </a:r>
          </a:p>
          <a:p>
            <a:pPr marL="914400" indent="-914400">
              <a:buAutoNum type="arabicPeriod"/>
              <a:tabLst>
                <a:tab pos="573088" algn="l"/>
                <a:tab pos="4344988" algn="l"/>
              </a:tabLst>
            </a:pPr>
            <a:endParaRPr lang="en-US" sz="3200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tabLst>
                <a:tab pos="573088" algn="l"/>
                <a:tab pos="4344988" algn="l"/>
              </a:tabLst>
            </a:pPr>
            <a:r>
              <a:rPr lang="en-US" sz="3200" b="1" dirty="0">
                <a:latin typeface="Calibri" panose="020F0502020204030204" pitchFamily="34" charset="0"/>
                <a:sym typeface="Wingdings" panose="05000000000000000000" pitchFamily="2" charset="2"/>
              </a:rPr>
              <a:t>3.	Job Descriptions 	 Resumes</a:t>
            </a:r>
          </a:p>
          <a:p>
            <a:pPr marL="914400" indent="-914400">
              <a:buAutoNum type="arabicPeriod"/>
              <a:tabLst>
                <a:tab pos="573088" algn="l"/>
                <a:tab pos="4344988" algn="l"/>
              </a:tabLst>
            </a:pPr>
            <a:endParaRPr lang="en-US" sz="3200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tabLst>
                <a:tab pos="573088" algn="l"/>
                <a:tab pos="4344988" algn="l"/>
              </a:tabLst>
            </a:pPr>
            <a:r>
              <a:rPr lang="en-US" sz="3200" b="1" dirty="0">
                <a:latin typeface="Calibri" panose="020F0502020204030204" pitchFamily="34" charset="0"/>
                <a:sym typeface="Wingdings" panose="05000000000000000000" pitchFamily="2" charset="2"/>
              </a:rPr>
              <a:t>4.	Opening Questions 	 P.E.N. Answer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/>
          <a:stretch/>
        </p:blipFill>
        <p:spPr>
          <a:xfrm>
            <a:off x="280988" y="1276352"/>
            <a:ext cx="633413" cy="640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/>
          <a:stretch/>
        </p:blipFill>
        <p:spPr>
          <a:xfrm>
            <a:off x="280988" y="2266952"/>
            <a:ext cx="633413" cy="640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/>
          <a:stretch/>
        </p:blipFill>
        <p:spPr>
          <a:xfrm>
            <a:off x="280988" y="3257552"/>
            <a:ext cx="633413" cy="640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/>
          <a:stretch/>
        </p:blipFill>
        <p:spPr>
          <a:xfrm>
            <a:off x="280988" y="4251915"/>
            <a:ext cx="633413" cy="64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3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This Class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5252" y="1047752"/>
            <a:ext cx="8140148" cy="31700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4000" b="1" dirty="0">
                <a:latin typeface="Calibri" panose="020F0502020204030204" pitchFamily="34" charset="0"/>
                <a:sym typeface="Wingdings" panose="05000000000000000000" pitchFamily="2" charset="2"/>
              </a:rPr>
              <a:t>Job Descriptions + Resumes </a:t>
            </a:r>
          </a:p>
          <a:p>
            <a:r>
              <a:rPr lang="en-US" sz="4000" b="1" dirty="0">
                <a:latin typeface="Calibri" panose="020F0502020204030204" pitchFamily="34" charset="0"/>
                <a:sym typeface="Wingdings" panose="05000000000000000000" pitchFamily="2" charset="2"/>
              </a:rPr>
              <a:t>		 Cover Letters</a:t>
            </a:r>
          </a:p>
          <a:p>
            <a:pPr marL="914400" indent="-914400">
              <a:buAutoNum type="arabicPeriod"/>
            </a:pPr>
            <a:endParaRPr lang="en-US" sz="4000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4000" b="1" dirty="0">
                <a:latin typeface="Calibri" panose="020F0502020204030204" pitchFamily="34" charset="0"/>
                <a:sym typeface="Wingdings" panose="05000000000000000000" pitchFamily="2" charset="2"/>
              </a:rPr>
              <a:t>2.	Interview Answers</a:t>
            </a:r>
          </a:p>
          <a:p>
            <a:r>
              <a:rPr lang="en-US" sz="4000" b="1" dirty="0">
                <a:latin typeface="Calibri" panose="020F0502020204030204" pitchFamily="34" charset="0"/>
                <a:sym typeface="Wingdings" panose="05000000000000000000" pitchFamily="2" charset="2"/>
              </a:rPr>
              <a:t>		 S.T.A.R. &amp; 4P’s Answers</a:t>
            </a:r>
            <a:endParaRPr lang="en-US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1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Cover Letter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047750"/>
            <a:ext cx="4572000" cy="34163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Heading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Purpose of Letter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Attention Grabber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Passion &amp; Experience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Request for Interview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615134" y="1352551"/>
            <a:ext cx="846935" cy="1524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49309" y="2079734"/>
            <a:ext cx="867936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649309" y="3714750"/>
            <a:ext cx="840184" cy="491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649310" y="3181350"/>
            <a:ext cx="846492" cy="228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895350"/>
            <a:ext cx="338920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3649309" y="2755910"/>
            <a:ext cx="867936" cy="444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9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Cover Letter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047750"/>
            <a:ext cx="4572000" cy="34163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Heading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Purpose of Letter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Attention Grabber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Passion &amp; Experience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Request for Interview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615134" y="1352551"/>
            <a:ext cx="846935" cy="1524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49309" y="2079734"/>
            <a:ext cx="867936" cy="2634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649309" y="3867150"/>
            <a:ext cx="840184" cy="3393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649310" y="3181350"/>
            <a:ext cx="846492" cy="228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649309" y="2647950"/>
            <a:ext cx="867936" cy="1079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/>
          <a:stretch/>
        </p:blipFill>
        <p:spPr bwMode="auto">
          <a:xfrm>
            <a:off x="262708" y="901000"/>
            <a:ext cx="3318692" cy="404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91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Cover Letter: Heading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034369"/>
            <a:ext cx="45720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Heading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" b="64798"/>
          <a:stretch/>
        </p:blipFill>
        <p:spPr bwMode="auto">
          <a:xfrm>
            <a:off x="457200" y="1562120"/>
            <a:ext cx="8229600" cy="314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00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Cover Letter: Paragraph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034369"/>
            <a:ext cx="45720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Purpose of Letter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0" b="59794"/>
          <a:stretch/>
        </p:blipFill>
        <p:spPr bwMode="auto">
          <a:xfrm>
            <a:off x="457200" y="2033754"/>
            <a:ext cx="8229600" cy="57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7150"/>
            <a:ext cx="8534400" cy="613172"/>
          </a:xfrm>
        </p:spPr>
        <p:txBody>
          <a:bodyPr/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Materials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4504" y="819152"/>
            <a:ext cx="8388496" cy="2095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4506" y="819150"/>
            <a:ext cx="1736053" cy="47089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 b="1" dirty="0">
                <a:solidFill>
                  <a:srgbClr val="008000"/>
                </a:solidFill>
                <a:latin typeface="Calibri" panose="020F0502020204030204" pitchFamily="34" charset="0"/>
              </a:rPr>
              <a:t>Required: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4890020"/>
            <a:ext cx="990600" cy="273844"/>
          </a:xfrm>
        </p:spPr>
        <p:txBody>
          <a:bodyPr/>
          <a:lstStyle/>
          <a:p>
            <a:fld id="{C027DF33-A32A-48E6-84DE-73770CBAF023}" type="slidenum">
              <a:rPr lang="en-US" smtClean="0"/>
              <a:t>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4504" y="2990852"/>
            <a:ext cx="8388496" cy="2095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4504" y="2990852"/>
            <a:ext cx="1680396" cy="47089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008000"/>
                </a:solidFill>
                <a:latin typeface="Calibri" panose="020F0502020204030204" pitchFamily="34" charset="0"/>
              </a:rPr>
              <a:t>Optional: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74" y="929518"/>
            <a:ext cx="1171726" cy="1874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95" y="929519"/>
            <a:ext cx="1171076" cy="18747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04899" y="1631450"/>
            <a:ext cx="527709" cy="47089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008000"/>
                </a:solidFill>
                <a:latin typeface="Calibri" panose="020F0502020204030204" pitchFamily="34" charset="0"/>
              </a:rPr>
              <a:t>or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3105150"/>
            <a:ext cx="1190625" cy="1905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Amazing Resumes &amp; Cover Letters"/>
          <p:cNvSpPr>
            <a:spLocks noChangeAspect="1" noChangeArrowheads="1"/>
          </p:cNvSpPr>
          <p:nvPr/>
        </p:nvSpPr>
        <p:spPr bwMode="auto">
          <a:xfrm>
            <a:off x="63500" y="-136524"/>
            <a:ext cx="2286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032474" y="3105150"/>
            <a:ext cx="1183518" cy="1905000"/>
            <a:chOff x="4278950" y="3105150"/>
            <a:chExt cx="1183518" cy="1905000"/>
          </a:xfrm>
        </p:grpSpPr>
        <p:sp>
          <p:nvSpPr>
            <p:cNvPr id="5" name="Rectangle 4"/>
            <p:cNvSpPr/>
            <p:nvPr/>
          </p:nvSpPr>
          <p:spPr>
            <a:xfrm>
              <a:off x="4279247" y="3105150"/>
              <a:ext cx="1182924" cy="1905000"/>
            </a:xfrm>
            <a:prstGeom prst="rect">
              <a:avLst/>
            </a:prstGeom>
            <a:noFill/>
            <a:ln>
              <a:solidFill>
                <a:srgbClr val="004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950" y="3105150"/>
              <a:ext cx="1183518" cy="665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366405" y="4057650"/>
              <a:ext cx="100860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Online Class:</a:t>
              </a:r>
            </a:p>
            <a:p>
              <a:pPr algn="ctr"/>
              <a:r>
                <a:rPr lang="en-US" sz="10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Amazing </a:t>
              </a:r>
            </a:p>
            <a:p>
              <a:pPr algn="ctr"/>
              <a:r>
                <a:rPr lang="en-US" sz="10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Resumes &amp; </a:t>
              </a:r>
            </a:p>
            <a:p>
              <a:pPr algn="ctr"/>
              <a:r>
                <a:rPr lang="en-US" sz="10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Cover Letters</a:t>
              </a:r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23" t="27033" r="10745" b="27914"/>
            <a:stretch/>
          </p:blipFill>
          <p:spPr bwMode="auto">
            <a:xfrm>
              <a:off x="4483658" y="3806829"/>
              <a:ext cx="774102" cy="232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393657" y="4722934"/>
              <a:ext cx="9541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strike="sngStrike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$99.99</a:t>
              </a:r>
              <a:r>
                <a:rPr lang="en-US" sz="9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1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$9.99</a:t>
              </a:r>
            </a:p>
          </p:txBody>
        </p:sp>
      </p:grpSp>
      <p:sp>
        <p:nvSpPr>
          <p:cNvPr id="10" name="AutoShape 11" descr="Amazing Job Interview Answers"/>
          <p:cNvSpPr>
            <a:spLocks noChangeAspect="1" noChangeArrowheads="1"/>
          </p:cNvSpPr>
          <p:nvPr/>
        </p:nvSpPr>
        <p:spPr bwMode="auto">
          <a:xfrm>
            <a:off x="215900" y="15876"/>
            <a:ext cx="2286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848042" y="3105150"/>
            <a:ext cx="1183518" cy="1905000"/>
            <a:chOff x="6793582" y="3105150"/>
            <a:chExt cx="1183518" cy="1905000"/>
          </a:xfrm>
        </p:grpSpPr>
        <p:sp>
          <p:nvSpPr>
            <p:cNvPr id="27" name="Rectangle 26"/>
            <p:cNvSpPr/>
            <p:nvPr/>
          </p:nvSpPr>
          <p:spPr>
            <a:xfrm>
              <a:off x="6793879" y="3105150"/>
              <a:ext cx="1182924" cy="1905000"/>
            </a:xfrm>
            <a:prstGeom prst="rect">
              <a:avLst/>
            </a:prstGeom>
            <a:noFill/>
            <a:ln>
              <a:solidFill>
                <a:srgbClr val="004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3582" y="3105150"/>
              <a:ext cx="1183518" cy="665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6885043" y="4057650"/>
              <a:ext cx="100059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Online Class:</a:t>
              </a:r>
            </a:p>
            <a:p>
              <a:pPr algn="ctr"/>
              <a:r>
                <a:rPr lang="en-US" sz="10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Amazing </a:t>
              </a:r>
            </a:p>
            <a:p>
              <a:pPr algn="ctr"/>
              <a:r>
                <a:rPr lang="en-US" sz="10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Job Interview</a:t>
              </a:r>
            </a:p>
            <a:p>
              <a:pPr algn="ctr"/>
              <a:r>
                <a:rPr lang="en-US" sz="10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Answers</a:t>
              </a:r>
            </a:p>
          </p:txBody>
        </p:sp>
        <p:pic>
          <p:nvPicPr>
            <p:cNvPr id="30" name="Picture 9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23" t="27033" r="10745" b="27914"/>
            <a:stretch/>
          </p:blipFill>
          <p:spPr bwMode="auto">
            <a:xfrm>
              <a:off x="6998290" y="3806829"/>
              <a:ext cx="774102" cy="232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6908289" y="4722934"/>
              <a:ext cx="9541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strike="sngStrike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$99.99</a:t>
              </a:r>
              <a:r>
                <a:rPr lang="en-US" sz="9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1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$9.99</a:t>
              </a: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3582" y="3105150"/>
              <a:ext cx="1183518" cy="665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95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Cover Letter: Paragraph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034369"/>
            <a:ext cx="45720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Attention Grabber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99" b="50596"/>
          <a:stretch/>
        </p:blipFill>
        <p:spPr bwMode="auto">
          <a:xfrm>
            <a:off x="457200" y="1879252"/>
            <a:ext cx="8229600" cy="110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Cover Letter: Paragraph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034369"/>
            <a:ext cx="45720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Attention Grabber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49" b="30867"/>
          <a:stretch/>
        </p:blipFill>
        <p:spPr bwMode="auto">
          <a:xfrm>
            <a:off x="457200" y="1733551"/>
            <a:ext cx="8229600" cy="204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12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Cover Letter: Paragraph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034369"/>
            <a:ext cx="45720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Request for Interview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34" b="21549"/>
          <a:stretch/>
        </p:blipFill>
        <p:spPr bwMode="auto">
          <a:xfrm>
            <a:off x="457200" y="2038351"/>
            <a:ext cx="8229600" cy="95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19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Cover Letter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047750"/>
            <a:ext cx="4572000" cy="34163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Heading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Purpose of Letter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Attention Grabber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Passion &amp; Experience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Request for Interview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615134" y="1352551"/>
            <a:ext cx="846935" cy="1524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49309" y="2079734"/>
            <a:ext cx="867936" cy="2634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649309" y="3867150"/>
            <a:ext cx="840184" cy="3393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649310" y="3181350"/>
            <a:ext cx="846492" cy="228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649309" y="2647950"/>
            <a:ext cx="867936" cy="1079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/>
          <a:stretch/>
        </p:blipFill>
        <p:spPr bwMode="auto">
          <a:xfrm>
            <a:off x="262708" y="901000"/>
            <a:ext cx="3318692" cy="404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70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This Class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5252" y="1047752"/>
            <a:ext cx="8140148" cy="280076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Job Descriptions + Resumes </a:t>
            </a:r>
          </a:p>
          <a:p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	 Cover Letters</a:t>
            </a:r>
          </a:p>
          <a:p>
            <a:pPr marL="914400" indent="-914400">
              <a:buAutoNum type="arabicPeriod"/>
            </a:pPr>
            <a:endParaRPr lang="en-US" sz="4000" b="1" dirty="0">
              <a:solidFill>
                <a:srgbClr val="FFFF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2.	Interview Answers</a:t>
            </a:r>
          </a:p>
          <a:p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	 S.T.A.R. &amp; 4P’s Answers</a:t>
            </a:r>
            <a:endParaRPr lang="en-US" sz="4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This Class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5252" y="1047750"/>
            <a:ext cx="8458200" cy="34163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Job Descriptions + Resumes </a:t>
            </a:r>
          </a:p>
          <a:p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	 Cover Letters</a:t>
            </a:r>
          </a:p>
          <a:p>
            <a:pPr marL="914400" indent="-914400">
              <a:buAutoNum type="arabicPeriod"/>
            </a:pPr>
            <a:endParaRPr lang="en-US" sz="4000" b="1" dirty="0">
              <a:solidFill>
                <a:srgbClr val="FFFF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2.	Interview Questions </a:t>
            </a:r>
          </a:p>
          <a:p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	 P.E.N., S.T.A.R., and 4P’s 				Answers</a:t>
            </a:r>
            <a:endParaRPr lang="en-US" sz="4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6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Get a list of interview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33629" y="1123950"/>
            <a:ext cx="4595745" cy="34163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b="1" dirty="0">
                <a:latin typeface="Calibri" panose="020F0502020204030204" pitchFamily="34" charset="0"/>
              </a:rPr>
              <a:t>Opening Questions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3600" b="1" dirty="0">
                <a:latin typeface="Calibri" panose="020F0502020204030204" pitchFamily="34" charset="0"/>
              </a:rPr>
              <a:t>Fit Questions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3600" b="1" dirty="0">
                <a:latin typeface="Calibri" panose="020F0502020204030204" pitchFamily="34" charset="0"/>
              </a:rPr>
              <a:t>Case Questions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3600" b="1" dirty="0">
                <a:latin typeface="Calibri" panose="020F0502020204030204" pitchFamily="34" charset="0"/>
              </a:rPr>
              <a:t>Closing 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/>
          <a:stretch/>
        </p:blipFill>
        <p:spPr>
          <a:xfrm>
            <a:off x="1524002" y="1276352"/>
            <a:ext cx="633413" cy="64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2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/>
              <a:t>Types of Interview 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866" y="1185461"/>
            <a:ext cx="3761735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1. Experience Questions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6424" y="2046641"/>
            <a:ext cx="3169073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2. Fit Questions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2865" y="3030841"/>
            <a:ext cx="2819170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3. Case 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2865" y="3953530"/>
            <a:ext cx="3191066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4. Closing Questions</a:t>
            </a:r>
          </a:p>
        </p:txBody>
      </p:sp>
    </p:spTree>
    <p:extLst>
      <p:ext uri="{BB962C8B-B14F-4D97-AF65-F5344CB8AC3E}">
        <p14:creationId xmlns:p14="http://schemas.microsoft.com/office/powerpoint/2010/main" val="18884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2. Fit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1837" y="1123950"/>
            <a:ext cx="8020336" cy="107721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</a:rPr>
              <a:t>Tell me about a time when you demonstrated </a:t>
            </a:r>
          </a:p>
          <a:p>
            <a:pPr algn="ctr"/>
            <a:r>
              <a:rPr lang="en-US" sz="3200" b="1" dirty="0">
                <a:latin typeface="Calibri" panose="020F0502020204030204" pitchFamily="34" charset="0"/>
              </a:rPr>
              <a:t>leadership, creativity, analytical skills, etc.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7545" y="2784984"/>
            <a:ext cx="5428922" cy="58477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</a:rPr>
              <a:t>What’s your greatest strength?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0998" y="3892019"/>
            <a:ext cx="6682021" cy="58477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</a:rPr>
              <a:t>How would a co-worker describe you?</a:t>
            </a:r>
          </a:p>
        </p:txBody>
      </p:sp>
    </p:spTree>
    <p:extLst>
      <p:ext uri="{BB962C8B-B14F-4D97-AF65-F5344CB8AC3E}">
        <p14:creationId xmlns:p14="http://schemas.microsoft.com/office/powerpoint/2010/main" val="9615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2419350"/>
            <a:ext cx="8686800" cy="6131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“What’s your </a:t>
            </a:r>
          </a:p>
          <a:p>
            <a:r>
              <a:rPr lang="en-US" dirty="0" smtClean="0"/>
              <a:t>greatest strength?”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150"/>
            <a:ext cx="7924800" cy="613172"/>
          </a:xfrm>
        </p:spPr>
        <p:txBody>
          <a:bodyPr/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#1: Job Hunting Strategy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352550"/>
            <a:ext cx="5638800" cy="286232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573088" indent="-573088">
              <a:lnSpc>
                <a:spcPct val="150000"/>
              </a:lnSpc>
              <a:buAutoNum type="arabicPeriod"/>
              <a:tabLst>
                <a:tab pos="573088" algn="l"/>
                <a:tab pos="4344988" algn="l"/>
              </a:tabLst>
            </a:pPr>
            <a:r>
              <a:rPr lang="en-US" sz="4000" b="1" dirty="0">
                <a:latin typeface="Calibri" panose="020F0502020204030204" pitchFamily="34" charset="0"/>
              </a:rPr>
              <a:t>Which </a:t>
            </a:r>
            <a:r>
              <a:rPr lang="en-US" sz="4000" b="1" u="sng" dirty="0">
                <a:latin typeface="Calibri" panose="020F0502020204030204" pitchFamily="34" charset="0"/>
              </a:rPr>
              <a:t>career field</a:t>
            </a:r>
            <a:r>
              <a:rPr lang="en-US" sz="4000" b="1" dirty="0">
                <a:latin typeface="Calibri" panose="020F0502020204030204" pitchFamily="34" charset="0"/>
              </a:rPr>
              <a:t>?</a:t>
            </a:r>
          </a:p>
          <a:p>
            <a:pPr marL="573088" indent="-573088">
              <a:lnSpc>
                <a:spcPct val="150000"/>
              </a:lnSpc>
              <a:buAutoNum type="arabicPeriod"/>
              <a:tabLst>
                <a:tab pos="573088" algn="l"/>
                <a:tab pos="4344988" algn="l"/>
              </a:tabLst>
            </a:pPr>
            <a:r>
              <a:rPr lang="en-US" sz="4000" b="1" dirty="0">
                <a:latin typeface="Calibri" panose="020F0502020204030204" pitchFamily="34" charset="0"/>
                <a:sym typeface="Wingdings" panose="05000000000000000000" pitchFamily="2" charset="2"/>
              </a:rPr>
              <a:t>Which </a:t>
            </a:r>
            <a:r>
              <a:rPr lang="en-US" sz="4000" b="1" u="sng" dirty="0">
                <a:latin typeface="Calibri" panose="020F0502020204030204" pitchFamily="34" charset="0"/>
                <a:sym typeface="Wingdings" panose="05000000000000000000" pitchFamily="2" charset="2"/>
              </a:rPr>
              <a:t>type of job</a:t>
            </a:r>
            <a:r>
              <a:rPr lang="en-US" sz="4000" b="1" dirty="0">
                <a:latin typeface="Calibri" panose="020F0502020204030204" pitchFamily="34" charset="0"/>
                <a:sym typeface="Wingdings" panose="05000000000000000000" pitchFamily="2" charset="2"/>
              </a:rPr>
              <a:t>?</a:t>
            </a:r>
          </a:p>
          <a:p>
            <a:pPr marL="573088" indent="-573088">
              <a:lnSpc>
                <a:spcPct val="150000"/>
              </a:lnSpc>
              <a:buAutoNum type="arabicPeriod"/>
              <a:tabLst>
                <a:tab pos="573088" algn="l"/>
                <a:tab pos="4344988" algn="l"/>
              </a:tabLst>
            </a:pPr>
            <a:r>
              <a:rPr lang="en-US" sz="4000" b="1" dirty="0">
                <a:latin typeface="Calibri" panose="020F0502020204030204" pitchFamily="34" charset="0"/>
                <a:sym typeface="Wingdings" panose="05000000000000000000" pitchFamily="2" charset="2"/>
              </a:rPr>
              <a:t>Which </a:t>
            </a:r>
            <a:r>
              <a:rPr lang="en-US" sz="4000" b="1" u="sng" dirty="0">
                <a:latin typeface="Calibri" panose="020F0502020204030204" pitchFamily="34" charset="0"/>
                <a:sym typeface="Wingdings" panose="05000000000000000000" pitchFamily="2" charset="2"/>
              </a:rPr>
              <a:t>specific job</a:t>
            </a:r>
            <a:r>
              <a:rPr lang="en-US" sz="4000" b="1" dirty="0">
                <a:latin typeface="Calibri" panose="020F0502020204030204" pitchFamily="34" charset="0"/>
                <a:sym typeface="Wingdings" panose="05000000000000000000" pitchFamily="2" charset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85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14350"/>
            <a:ext cx="9144000" cy="4419600"/>
          </a:xfrm>
        </p:spPr>
        <p:txBody>
          <a:bodyPr anchor="ctr"/>
          <a:lstStyle/>
          <a:p>
            <a:r>
              <a:rPr lang="en-US" dirty="0" smtClean="0"/>
              <a:t>Option 1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or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Option 2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3578"/>
            <a:ext cx="9144000" cy="613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“What’s your </a:t>
            </a:r>
            <a:r>
              <a:rPr lang="en-US" dirty="0" smtClean="0"/>
              <a:t>greatest </a:t>
            </a:r>
            <a:r>
              <a:rPr lang="en-US" dirty="0"/>
              <a:t>strength?”</a:t>
            </a:r>
          </a:p>
        </p:txBody>
      </p:sp>
    </p:spTree>
    <p:extLst>
      <p:ext uri="{BB962C8B-B14F-4D97-AF65-F5344CB8AC3E}">
        <p14:creationId xmlns:p14="http://schemas.microsoft.com/office/powerpoint/2010/main" val="4643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71550"/>
            <a:ext cx="7924800" cy="983456"/>
          </a:xfrm>
        </p:spPr>
        <p:txBody>
          <a:bodyPr anchor="b"/>
          <a:lstStyle/>
          <a:p>
            <a:pPr algn="l"/>
            <a:r>
              <a:rPr lang="en-US" sz="8000" dirty="0"/>
              <a:t>S</a:t>
            </a:r>
            <a:r>
              <a:rPr lang="en-US" sz="2800" dirty="0"/>
              <a:t>ituation:  “When I was working as a …”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0600" y="2040731"/>
            <a:ext cx="7924800" cy="9834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8000" dirty="0"/>
              <a:t>T</a:t>
            </a:r>
            <a:r>
              <a:rPr lang="en-US" sz="2800" dirty="0"/>
              <a:t>ask:  “… my assignment was to …”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3109912"/>
            <a:ext cx="7924800" cy="9834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8000" dirty="0"/>
              <a:t>A</a:t>
            </a:r>
            <a:r>
              <a:rPr lang="en-US" sz="2800" dirty="0"/>
              <a:t>ctions:  “First, I … Then, I … Finally, I …”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90600" y="4179094"/>
            <a:ext cx="7924800" cy="9834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8000" dirty="0"/>
              <a:t>R</a:t>
            </a:r>
            <a:r>
              <a:rPr lang="en-US" sz="2800" dirty="0"/>
              <a:t>esult:  “As a result, …”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53578"/>
            <a:ext cx="7924800" cy="613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S-T-A-R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4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53578"/>
            <a:ext cx="7924800" cy="613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S-T-A-R Framework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48013" y="4832434"/>
            <a:ext cx="7090082" cy="265458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100" dirty="0">
                <a:solidFill>
                  <a:srgbClr val="339933"/>
                </a:solidFill>
                <a:latin typeface="Calibri" panose="020F0502020204030204" pitchFamily="34" charset="0"/>
                <a:hlinkClick r:id="rId2"/>
              </a:rPr>
              <a:t>http://amazingjobskills.com/wp-content/uploads/2017/07/Framework-templates-for-Amazing-Interview-Answers.pdf</a:t>
            </a:r>
            <a:endParaRPr lang="en-US" sz="1100" dirty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50" y="895350"/>
            <a:ext cx="24667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5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/>
              <a:t>Types of Interview 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866" y="1185461"/>
            <a:ext cx="3761735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1. Experience Questions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2865" y="2067114"/>
            <a:ext cx="2504980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2. Fit Questions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2867" y="2948768"/>
            <a:ext cx="3571427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3. Case 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2865" y="3953530"/>
            <a:ext cx="3191066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4. Closing Questions</a:t>
            </a:r>
          </a:p>
        </p:txBody>
      </p:sp>
    </p:spTree>
    <p:extLst>
      <p:ext uri="{BB962C8B-B14F-4D97-AF65-F5344CB8AC3E}">
        <p14:creationId xmlns:p14="http://schemas.microsoft.com/office/powerpoint/2010/main" val="35535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428750"/>
            <a:ext cx="8686800" cy="2286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“You’re working on a snack brand, </a:t>
            </a:r>
          </a:p>
          <a:p>
            <a:r>
              <a:rPr lang="en-US" sz="4000" dirty="0"/>
              <a:t>and your sales are down 20%.  </a:t>
            </a:r>
          </a:p>
          <a:p>
            <a:r>
              <a:rPr lang="en-US" sz="4000" dirty="0"/>
              <a:t>What do you do?”</a:t>
            </a:r>
          </a:p>
        </p:txBody>
      </p:sp>
    </p:spTree>
    <p:extLst>
      <p:ext uri="{BB962C8B-B14F-4D97-AF65-F5344CB8AC3E}">
        <p14:creationId xmlns:p14="http://schemas.microsoft.com/office/powerpoint/2010/main" val="28917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47750"/>
            <a:ext cx="9144000" cy="3276600"/>
          </a:xfrm>
        </p:spPr>
        <p:txBody>
          <a:bodyPr anchor="ctr"/>
          <a:lstStyle/>
          <a:p>
            <a:r>
              <a:rPr lang="en-US" dirty="0" smtClean="0"/>
              <a:t>Option 1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or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Option 2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3578"/>
            <a:ext cx="9144000" cy="613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“… develop a new product. What first?”</a:t>
            </a:r>
          </a:p>
        </p:txBody>
      </p:sp>
    </p:spTree>
    <p:extLst>
      <p:ext uri="{BB962C8B-B14F-4D97-AF65-F5344CB8AC3E}">
        <p14:creationId xmlns:p14="http://schemas.microsoft.com/office/powerpoint/2010/main" val="5638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4-P’s Framework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1029856"/>
            <a:ext cx="2731966" cy="405649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000" b="1" dirty="0">
                <a:latin typeface="Calibri" panose="020F0502020204030204" pitchFamily="34" charset="0"/>
              </a:rPr>
              <a:t>P</a:t>
            </a:r>
            <a:r>
              <a:rPr lang="en-US" sz="4000" b="1" dirty="0">
                <a:latin typeface="Calibri" panose="020F0502020204030204" pitchFamily="34" charset="0"/>
              </a:rPr>
              <a:t>roduct</a:t>
            </a:r>
          </a:p>
          <a:p>
            <a:pPr>
              <a:lnSpc>
                <a:spcPct val="80000"/>
              </a:lnSpc>
            </a:pPr>
            <a:r>
              <a:rPr lang="en-US" sz="8000" b="1" dirty="0">
                <a:latin typeface="Calibri" panose="020F0502020204030204" pitchFamily="34" charset="0"/>
              </a:rPr>
              <a:t>P</a:t>
            </a:r>
            <a:r>
              <a:rPr lang="en-US" sz="4000" b="1" dirty="0">
                <a:latin typeface="Calibri" panose="020F0502020204030204" pitchFamily="34" charset="0"/>
              </a:rPr>
              <a:t>lacement</a:t>
            </a:r>
          </a:p>
          <a:p>
            <a:pPr>
              <a:lnSpc>
                <a:spcPct val="80000"/>
              </a:lnSpc>
            </a:pPr>
            <a:r>
              <a:rPr lang="en-US" sz="8000" b="1" dirty="0">
                <a:latin typeface="Calibri" panose="020F0502020204030204" pitchFamily="34" charset="0"/>
              </a:rPr>
              <a:t>P</a:t>
            </a:r>
            <a:r>
              <a:rPr lang="en-US" sz="4000" b="1" dirty="0">
                <a:latin typeface="Calibri" panose="020F0502020204030204" pitchFamily="34" charset="0"/>
              </a:rPr>
              <a:t>ricing</a:t>
            </a:r>
          </a:p>
          <a:p>
            <a:pPr>
              <a:lnSpc>
                <a:spcPct val="80000"/>
              </a:lnSpc>
            </a:pPr>
            <a:r>
              <a:rPr lang="en-US" sz="8000" b="1" dirty="0">
                <a:latin typeface="Calibri" panose="020F0502020204030204" pitchFamily="34" charset="0"/>
              </a:rPr>
              <a:t>P</a:t>
            </a:r>
            <a:r>
              <a:rPr lang="en-US" sz="4000" b="1" dirty="0">
                <a:latin typeface="Calibri" panose="020F0502020204030204" pitchFamily="34" charset="0"/>
              </a:rPr>
              <a:t>romotion</a:t>
            </a:r>
          </a:p>
        </p:txBody>
      </p:sp>
    </p:spTree>
    <p:extLst>
      <p:ext uri="{BB962C8B-B14F-4D97-AF65-F5344CB8AC3E}">
        <p14:creationId xmlns:p14="http://schemas.microsoft.com/office/powerpoint/2010/main" val="340792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924800" cy="917972"/>
          </a:xfrm>
        </p:spPr>
        <p:txBody>
          <a:bodyPr anchor="b"/>
          <a:lstStyle/>
          <a:p>
            <a:pPr algn="l"/>
            <a:r>
              <a:rPr lang="en-US" sz="7200" dirty="0"/>
              <a:t>P</a:t>
            </a:r>
            <a:r>
              <a:rPr lang="en-US" sz="3600" dirty="0"/>
              <a:t>roduct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1276352"/>
            <a:ext cx="7543800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Has something changed with my product?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1" y="2952752"/>
            <a:ext cx="7315200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Have my competitors changed their products?</a:t>
            </a:r>
          </a:p>
        </p:txBody>
      </p:sp>
    </p:spTree>
    <p:extLst>
      <p:ext uri="{BB962C8B-B14F-4D97-AF65-F5344CB8AC3E}">
        <p14:creationId xmlns:p14="http://schemas.microsoft.com/office/powerpoint/2010/main" val="10076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7924800" cy="1070372"/>
          </a:xfrm>
        </p:spPr>
        <p:txBody>
          <a:bodyPr anchor="b"/>
          <a:lstStyle/>
          <a:p>
            <a:pPr algn="l"/>
            <a:r>
              <a:rPr lang="en-US" sz="7200" dirty="0"/>
              <a:t>P</a:t>
            </a:r>
            <a:r>
              <a:rPr lang="en-US" sz="3600" dirty="0"/>
              <a:t>lacement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1276352"/>
            <a:ext cx="7543800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Is anything changing where I sell my product?  Traffic? Shelf-space?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1" y="2952752"/>
            <a:ext cx="7315200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What is happening with distribution for my competitors?</a:t>
            </a:r>
          </a:p>
        </p:txBody>
      </p:sp>
    </p:spTree>
    <p:extLst>
      <p:ext uri="{BB962C8B-B14F-4D97-AF65-F5344CB8AC3E}">
        <p14:creationId xmlns:p14="http://schemas.microsoft.com/office/powerpoint/2010/main" val="144744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975122"/>
          </a:xfrm>
        </p:spPr>
        <p:txBody>
          <a:bodyPr anchor="b"/>
          <a:lstStyle/>
          <a:p>
            <a:pPr algn="l"/>
            <a:r>
              <a:rPr lang="en-US" sz="7200" dirty="0"/>
              <a:t>P</a:t>
            </a:r>
            <a:r>
              <a:rPr lang="en-US" sz="3600" dirty="0"/>
              <a:t>ricing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2" y="1247061"/>
            <a:ext cx="7150893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Have I changed my pricing?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2" y="2144464"/>
            <a:ext cx="6781799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Have my competitors changed their pricing?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2" y="3657422"/>
            <a:ext cx="6934199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Have consumers become more or less price sensitive?</a:t>
            </a:r>
          </a:p>
        </p:txBody>
      </p:sp>
    </p:spTree>
    <p:extLst>
      <p:ext uri="{BB962C8B-B14F-4D97-AF65-F5344CB8AC3E}">
        <p14:creationId xmlns:p14="http://schemas.microsoft.com/office/powerpoint/2010/main" val="177645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01203"/>
            <a:ext cx="9048750" cy="613172"/>
          </a:xfrm>
        </p:spPr>
        <p:txBody>
          <a:bodyPr/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Which </a:t>
            </a:r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Field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3375" y="1000126"/>
            <a:ext cx="2667000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 smtClean="0">
                <a:solidFill>
                  <a:srgbClr val="257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</a:t>
            </a:r>
            <a:endParaRPr lang="en-US" sz="3800" dirty="0">
              <a:solidFill>
                <a:srgbClr val="2571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62313" y="1000126"/>
            <a:ext cx="2667000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>
                <a:solidFill>
                  <a:srgbClr val="257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91250" y="1000126"/>
            <a:ext cx="2667000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b="1" kern="1200" cap="none" spc="8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>
                <a:solidFill>
                  <a:srgbClr val="257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971550"/>
          </a:xfrm>
        </p:spPr>
        <p:txBody>
          <a:bodyPr anchor="b"/>
          <a:lstStyle/>
          <a:p>
            <a:pPr algn="l"/>
            <a:r>
              <a:rPr lang="en-US" sz="7200" dirty="0"/>
              <a:t>P</a:t>
            </a:r>
            <a:r>
              <a:rPr lang="en-US" sz="3600" dirty="0"/>
              <a:t>romotions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1047750"/>
            <a:ext cx="7543800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Have I changed my marketing tactics, message, or spend?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1" y="2651554"/>
            <a:ext cx="7315200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Is my marketing message effective?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3762912"/>
            <a:ext cx="7315200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What promotions are my competitors doing?</a:t>
            </a:r>
          </a:p>
        </p:txBody>
      </p:sp>
    </p:spTree>
    <p:extLst>
      <p:ext uri="{BB962C8B-B14F-4D97-AF65-F5344CB8AC3E}">
        <p14:creationId xmlns:p14="http://schemas.microsoft.com/office/powerpoint/2010/main" val="154892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53578"/>
            <a:ext cx="7924800" cy="613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4Ps Framework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48013" y="4832434"/>
            <a:ext cx="7090082" cy="265458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100" dirty="0">
                <a:solidFill>
                  <a:srgbClr val="339933"/>
                </a:solidFill>
                <a:latin typeface="Calibri" panose="020F0502020204030204" pitchFamily="34" charset="0"/>
                <a:hlinkClick r:id="rId2"/>
              </a:rPr>
              <a:t>http://amazingjobskills.com/wp-content/uploads/2017/07/Framework-templates-for-Amazing-Interview-Answers.pdf</a:t>
            </a:r>
            <a:endParaRPr lang="en-US" sz="1100" dirty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66" b="-2084"/>
          <a:stretch/>
        </p:blipFill>
        <p:spPr bwMode="auto">
          <a:xfrm>
            <a:off x="2816004" y="895350"/>
            <a:ext cx="3511995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0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/>
              <a:t>Types of Interview 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866" y="1185461"/>
            <a:ext cx="3761735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1. Experience Questions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2865" y="2108151"/>
            <a:ext cx="2504980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2. Fit Questions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2865" y="3030841"/>
            <a:ext cx="2819170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3. Case 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2865" y="3953531"/>
            <a:ext cx="4055534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4. Closing Questions</a:t>
            </a:r>
          </a:p>
        </p:txBody>
      </p:sp>
    </p:spTree>
    <p:extLst>
      <p:ext uri="{BB962C8B-B14F-4D97-AF65-F5344CB8AC3E}">
        <p14:creationId xmlns:p14="http://schemas.microsoft.com/office/powerpoint/2010/main" val="36288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778"/>
            <a:ext cx="9144000" cy="613172"/>
          </a:xfrm>
        </p:spPr>
        <p:txBody>
          <a:bodyPr/>
          <a:lstStyle/>
          <a:p>
            <a:r>
              <a:rPr lang="en-US" sz="3200" dirty="0"/>
              <a:t>Is there anything else I should know about you?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8727" y="1885952"/>
            <a:ext cx="5426549" cy="120032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Tell your best S-T-A-R story 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that you haven’t told yet.</a:t>
            </a:r>
          </a:p>
        </p:txBody>
      </p:sp>
    </p:spTree>
    <p:extLst>
      <p:ext uri="{BB962C8B-B14F-4D97-AF65-F5344CB8AC3E}">
        <p14:creationId xmlns:p14="http://schemas.microsoft.com/office/powerpoint/2010/main" val="426680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613172"/>
          </a:xfrm>
        </p:spPr>
        <p:txBody>
          <a:bodyPr/>
          <a:lstStyle/>
          <a:p>
            <a:r>
              <a:rPr lang="en-US" sz="4000" dirty="0"/>
              <a:t>What questions do you have for me?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40849" y="1352552"/>
            <a:ext cx="5290038" cy="120032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What do you like most 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about working at PepsiCo?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2646224"/>
            <a:ext cx="5290038" cy="175432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vs.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What do you like least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about working at PepsiCo?</a:t>
            </a:r>
          </a:p>
        </p:txBody>
      </p:sp>
    </p:spTree>
    <p:extLst>
      <p:ext uri="{BB962C8B-B14F-4D97-AF65-F5344CB8AC3E}">
        <p14:creationId xmlns:p14="http://schemas.microsoft.com/office/powerpoint/2010/main" val="188595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578"/>
            <a:ext cx="9144000" cy="613172"/>
          </a:xfrm>
        </p:spPr>
        <p:txBody>
          <a:bodyPr/>
          <a:lstStyle/>
          <a:p>
            <a:r>
              <a:rPr lang="en-US" sz="4000" dirty="0"/>
              <a:t>What questions do you have for me?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92" y="1352552"/>
            <a:ext cx="7911588" cy="120032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What characteristics are most important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for someone succeeding in this role?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3183" y="2646224"/>
            <a:ext cx="6546086" cy="175432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vs.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What could cause someone to be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unsuccessful in this role?</a:t>
            </a:r>
          </a:p>
        </p:txBody>
      </p:sp>
    </p:spTree>
    <p:extLst>
      <p:ext uri="{BB962C8B-B14F-4D97-AF65-F5344CB8AC3E}">
        <p14:creationId xmlns:p14="http://schemas.microsoft.com/office/powerpoint/2010/main" val="40641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578"/>
            <a:ext cx="9144000" cy="613172"/>
          </a:xfrm>
        </p:spPr>
        <p:txBody>
          <a:bodyPr/>
          <a:lstStyle/>
          <a:p>
            <a:r>
              <a:rPr lang="en-US" sz="4000" dirty="0"/>
              <a:t>What questions do you have for me?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7237" y="1352552"/>
            <a:ext cx="5637312" cy="120032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Why did you choose to work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for this company?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9314" y="2646224"/>
            <a:ext cx="6293839" cy="175432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vs.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What are the biggest challenges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you face in your role?</a:t>
            </a:r>
          </a:p>
        </p:txBody>
      </p:sp>
    </p:spTree>
    <p:extLst>
      <p:ext uri="{BB962C8B-B14F-4D97-AF65-F5344CB8AC3E}">
        <p14:creationId xmlns:p14="http://schemas.microsoft.com/office/powerpoint/2010/main" val="60965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Get a list of interview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33629" y="1123950"/>
            <a:ext cx="4595745" cy="34163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b="1" dirty="0">
                <a:latin typeface="Calibri" panose="020F0502020204030204" pitchFamily="34" charset="0"/>
              </a:rPr>
              <a:t>Opening Questions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3600" b="1" dirty="0">
                <a:latin typeface="Calibri" panose="020F0502020204030204" pitchFamily="34" charset="0"/>
              </a:rPr>
              <a:t>Fit Questions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3600" b="1" dirty="0">
                <a:latin typeface="Calibri" panose="020F0502020204030204" pitchFamily="34" charset="0"/>
              </a:rPr>
              <a:t>Case Questions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3600" b="1" dirty="0">
                <a:latin typeface="Calibri" panose="020F0502020204030204" pitchFamily="34" charset="0"/>
              </a:rPr>
              <a:t>Closing 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/>
          <a:stretch/>
        </p:blipFill>
        <p:spPr>
          <a:xfrm>
            <a:off x="1524002" y="1322085"/>
            <a:ext cx="633413" cy="640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/>
          <a:stretch/>
        </p:blipFill>
        <p:spPr>
          <a:xfrm>
            <a:off x="1524002" y="2145041"/>
            <a:ext cx="633413" cy="640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/>
          <a:stretch/>
        </p:blipFill>
        <p:spPr>
          <a:xfrm>
            <a:off x="1524002" y="2967997"/>
            <a:ext cx="633413" cy="6400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/>
          <a:stretch/>
        </p:blipFill>
        <p:spPr>
          <a:xfrm>
            <a:off x="1535908" y="3790952"/>
            <a:ext cx="633413" cy="64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1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78"/>
            <a:ext cx="8305800" cy="1756172"/>
          </a:xfrm>
        </p:spPr>
        <p:txBody>
          <a:bodyPr/>
          <a:lstStyle/>
          <a:p>
            <a:r>
              <a:rPr lang="en-US" dirty="0" smtClean="0"/>
              <a:t>Question:</a:t>
            </a:r>
            <a:br>
              <a:rPr lang="en-US" dirty="0" smtClean="0"/>
            </a:br>
            <a:r>
              <a:rPr lang="en-US" sz="1800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d</a:t>
            </a:r>
            <a:r>
              <a:rPr lang="en-US" dirty="0" smtClean="0"/>
              <a:t>o </a:t>
            </a:r>
            <a:r>
              <a:rPr lang="en-US" dirty="0"/>
              <a:t>r</a:t>
            </a:r>
            <a:r>
              <a:rPr lang="en-US" dirty="0" smtClean="0"/>
              <a:t>ecruiters </a:t>
            </a:r>
            <a:r>
              <a:rPr lang="en-US" dirty="0"/>
              <a:t>l</a:t>
            </a:r>
            <a:r>
              <a:rPr lang="en-US" dirty="0" smtClean="0"/>
              <a:t>ook </a:t>
            </a:r>
            <a:r>
              <a:rPr lang="en-US" dirty="0"/>
              <a:t>f</a:t>
            </a:r>
            <a:r>
              <a:rPr lang="en-US" dirty="0" smtClean="0"/>
              <a:t>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78"/>
            <a:ext cx="8305800" cy="1756172"/>
          </a:xfrm>
        </p:spPr>
        <p:txBody>
          <a:bodyPr/>
          <a:lstStyle/>
          <a:p>
            <a:r>
              <a:rPr lang="en-US" dirty="0" smtClean="0"/>
              <a:t>Answer:</a:t>
            </a:r>
            <a:br>
              <a:rPr lang="en-US" dirty="0" smtClean="0"/>
            </a:br>
            <a:r>
              <a:rPr lang="en-US" sz="1800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recruiters </a:t>
            </a:r>
            <a:r>
              <a:rPr lang="en-US" dirty="0"/>
              <a:t>l</a:t>
            </a:r>
            <a:r>
              <a:rPr lang="en-US" dirty="0" smtClean="0"/>
              <a:t>ook for</a:t>
            </a:r>
            <a:r>
              <a:rPr lang="en-US" dirty="0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7694" y="1809752"/>
            <a:ext cx="2917225" cy="229966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</a:rPr>
              <a:t>Positive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</a:rPr>
              <a:t>Passionate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</a:rPr>
              <a:t>Consumer Focus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1809750"/>
            <a:ext cx="4162934" cy="230832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</a:rPr>
              <a:t>Highly collaborative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</a:rPr>
              <a:t>Thrive in ambiguity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</a:rPr>
              <a:t>Leadership with results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3895" y="4377497"/>
            <a:ext cx="7160507" cy="60960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Can you market yourself?</a:t>
            </a:r>
          </a:p>
        </p:txBody>
      </p:sp>
    </p:spTree>
    <p:extLst>
      <p:ext uri="{BB962C8B-B14F-4D97-AF65-F5344CB8AC3E}">
        <p14:creationId xmlns:p14="http://schemas.microsoft.com/office/powerpoint/2010/main" val="378002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101203"/>
            <a:ext cx="8534400" cy="61317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Secret Weapon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Image result for herd of she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/>
          <a:stretch/>
        </p:blipFill>
        <p:spPr bwMode="auto">
          <a:xfrm>
            <a:off x="0" y="743592"/>
            <a:ext cx="5943600" cy="439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r="1731"/>
          <a:stretch/>
        </p:blipFill>
        <p:spPr bwMode="auto">
          <a:xfrm>
            <a:off x="4911047" y="742950"/>
            <a:ext cx="4232954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1852</TotalTime>
  <Words>1394</Words>
  <Application>Microsoft Office PowerPoint</Application>
  <PresentationFormat>On-screen Show (16:9)</PresentationFormat>
  <Paragraphs>484</Paragraphs>
  <Slides>89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Horizon</vt:lpstr>
      <vt:lpstr>PowerPoint Presentation</vt:lpstr>
      <vt:lpstr>This Course</vt:lpstr>
      <vt:lpstr>A Little About Me …</vt:lpstr>
      <vt:lpstr>A Little More About Me …</vt:lpstr>
      <vt:lpstr>Course Canvas Site</vt:lpstr>
      <vt:lpstr>Course Materials</vt:lpstr>
      <vt:lpstr>Class #1: Job Hunting Strategy</vt:lpstr>
      <vt:lpstr>1. Which Career Field?</vt:lpstr>
      <vt:lpstr>Your Secret Weapon</vt:lpstr>
      <vt:lpstr>Secret Weapon: Job Description</vt:lpstr>
      <vt:lpstr>1. Which Career Field?</vt:lpstr>
      <vt:lpstr>1. Which Career Field?</vt:lpstr>
      <vt:lpstr>2. Which Type of Job?</vt:lpstr>
      <vt:lpstr>2. Which Type of Job?</vt:lpstr>
      <vt:lpstr>3. Which Specific Job?</vt:lpstr>
      <vt:lpstr>3. Which Specific Job?</vt:lpstr>
      <vt:lpstr>3. Which Specific Job?</vt:lpstr>
      <vt:lpstr>3. Which Specific Job?</vt:lpstr>
      <vt:lpstr>Assignment #1 Your Job Hunting Tracker</vt:lpstr>
      <vt:lpstr>Assignment: Your Job Hunting Tracker</vt:lpstr>
      <vt:lpstr>Assignment: Your Job Hunting Tracker</vt:lpstr>
      <vt:lpstr>Assignment: Your Job Hunting Tracker</vt:lpstr>
      <vt:lpstr>Assignment: Your Job Hunting Tracker</vt:lpstr>
      <vt:lpstr>Homework</vt:lpstr>
      <vt:lpstr>Homework</vt:lpstr>
      <vt:lpstr>Homework</vt:lpstr>
      <vt:lpstr>Assignment: Your Job Hunting Tracker</vt:lpstr>
      <vt:lpstr>This Course</vt:lpstr>
      <vt:lpstr>This Course</vt:lpstr>
      <vt:lpstr>Hiring Process</vt:lpstr>
      <vt:lpstr>Hiring Process</vt:lpstr>
      <vt:lpstr>Hiring Process</vt:lpstr>
      <vt:lpstr>ATS Screening Process</vt:lpstr>
      <vt:lpstr>ATS Screening Process</vt:lpstr>
      <vt:lpstr>Key Words</vt:lpstr>
      <vt:lpstr>Resume</vt:lpstr>
      <vt:lpstr>Resume</vt:lpstr>
      <vt:lpstr>Resume</vt:lpstr>
      <vt:lpstr>Resume</vt:lpstr>
      <vt:lpstr>Resume: Section 1</vt:lpstr>
      <vt:lpstr>Resume: Section 2</vt:lpstr>
      <vt:lpstr>Resume: Section 3</vt:lpstr>
      <vt:lpstr>Resume: Section 4</vt:lpstr>
      <vt:lpstr>Resume</vt:lpstr>
      <vt:lpstr>Types of Interview Questions</vt:lpstr>
      <vt:lpstr>Types of Interview Questions</vt:lpstr>
      <vt:lpstr>1. Experience Questions</vt:lpstr>
      <vt:lpstr>“Facts tell,   stories sell.”</vt:lpstr>
      <vt:lpstr>P-E-N Framework</vt:lpstr>
      <vt:lpstr>Passion:  “I’ve always had a passion for…</vt:lpstr>
      <vt:lpstr>Experience:  “When I was …</vt:lpstr>
      <vt:lpstr>Next:  “Now, I want to find a job …</vt:lpstr>
      <vt:lpstr>P-E-N Framework</vt:lpstr>
      <vt:lpstr>Recap: Classes #1 &amp; #2</vt:lpstr>
      <vt:lpstr>This Class</vt:lpstr>
      <vt:lpstr>Cover Letter</vt:lpstr>
      <vt:lpstr>Cover Letter</vt:lpstr>
      <vt:lpstr>Cover Letter: Heading</vt:lpstr>
      <vt:lpstr>Cover Letter: Paragraph 1</vt:lpstr>
      <vt:lpstr>Cover Letter: Paragraph 2</vt:lpstr>
      <vt:lpstr>Cover Letter: Paragraph 3</vt:lpstr>
      <vt:lpstr>Cover Letter: Paragraph 4</vt:lpstr>
      <vt:lpstr>Cover Letter</vt:lpstr>
      <vt:lpstr>This Class</vt:lpstr>
      <vt:lpstr>This Class</vt:lpstr>
      <vt:lpstr>Get a list of interview questions</vt:lpstr>
      <vt:lpstr>Types of Interview Questions</vt:lpstr>
      <vt:lpstr>2. Fit Questions</vt:lpstr>
      <vt:lpstr>Example</vt:lpstr>
      <vt:lpstr>Option 1  or  Option 2</vt:lpstr>
      <vt:lpstr>Situation:  “When I was working as a …”</vt:lpstr>
      <vt:lpstr>PowerPoint Presentation</vt:lpstr>
      <vt:lpstr>Types of Interview Questions</vt:lpstr>
      <vt:lpstr>Example</vt:lpstr>
      <vt:lpstr>Option 1  or  Option 2</vt:lpstr>
      <vt:lpstr>4-P’s Framework</vt:lpstr>
      <vt:lpstr>Product</vt:lpstr>
      <vt:lpstr>Placement</vt:lpstr>
      <vt:lpstr>Pricing</vt:lpstr>
      <vt:lpstr>Promotions</vt:lpstr>
      <vt:lpstr>PowerPoint Presentation</vt:lpstr>
      <vt:lpstr>Types of Interview Questions</vt:lpstr>
      <vt:lpstr>Is there anything else I should know about you?</vt:lpstr>
      <vt:lpstr>What questions do you have for me?</vt:lpstr>
      <vt:lpstr>What questions do you have for me?</vt:lpstr>
      <vt:lpstr>What questions do you have for me?</vt:lpstr>
      <vt:lpstr>Get a list of interview questions</vt:lpstr>
      <vt:lpstr>Question:    What do recruiters look for?</vt:lpstr>
      <vt:lpstr>Answer:   What recruiters look for:</vt:lpstr>
    </vt:vector>
  </TitlesOfParts>
  <Company>PepsiCo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Blazevich, Richard</dc:creator>
  <cp:lastModifiedBy>Blazevich, Richard</cp:lastModifiedBy>
  <cp:revision>76</cp:revision>
  <dcterms:created xsi:type="dcterms:W3CDTF">2017-10-03T23:40:09Z</dcterms:created>
  <dcterms:modified xsi:type="dcterms:W3CDTF">2019-04-22T22:58:46Z</dcterms:modified>
</cp:coreProperties>
</file>