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sldIdLst>
    <p:sldId id="472" r:id="rId2"/>
    <p:sldId id="486" r:id="rId3"/>
    <p:sldId id="333" r:id="rId4"/>
    <p:sldId id="474" r:id="rId5"/>
    <p:sldId id="547" r:id="rId6"/>
    <p:sldId id="552" r:id="rId7"/>
    <p:sldId id="492" r:id="rId8"/>
    <p:sldId id="473" r:id="rId9"/>
    <p:sldId id="546" r:id="rId10"/>
    <p:sldId id="491" r:id="rId11"/>
    <p:sldId id="488" r:id="rId12"/>
    <p:sldId id="537" r:id="rId13"/>
    <p:sldId id="257" r:id="rId14"/>
    <p:sldId id="478" r:id="rId15"/>
    <p:sldId id="542" r:id="rId16"/>
    <p:sldId id="559" r:id="rId17"/>
    <p:sldId id="541" r:id="rId18"/>
    <p:sldId id="548" r:id="rId19"/>
    <p:sldId id="543" r:id="rId20"/>
    <p:sldId id="551" r:id="rId21"/>
    <p:sldId id="553" r:id="rId22"/>
    <p:sldId id="550" r:id="rId23"/>
    <p:sldId id="554" r:id="rId24"/>
    <p:sldId id="556" r:id="rId25"/>
    <p:sldId id="557" r:id="rId26"/>
    <p:sldId id="555" r:id="rId27"/>
    <p:sldId id="558" r:id="rId28"/>
    <p:sldId id="475" r:id="rId29"/>
    <p:sldId id="539" r:id="rId30"/>
    <p:sldId id="484" r:id="rId31"/>
    <p:sldId id="487" r:id="rId32"/>
    <p:sldId id="480" r:id="rId33"/>
    <p:sldId id="540" r:id="rId34"/>
    <p:sldId id="482" r:id="rId35"/>
    <p:sldId id="483" r:id="rId36"/>
    <p:sldId id="549" r:id="rId37"/>
    <p:sldId id="485" r:id="rId3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309430"/>
    <a:srgbClr val="CEDE00"/>
    <a:srgbClr val="F3E803"/>
    <a:srgbClr val="A8D406"/>
    <a:srgbClr val="CCCC00"/>
    <a:srgbClr val="7BB337"/>
    <a:srgbClr val="3AB03A"/>
    <a:srgbClr val="99CC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32" autoAdjust="0"/>
    <p:restoredTop sz="95657" autoAdjust="0"/>
  </p:normalViewPr>
  <p:slideViewPr>
    <p:cSldViewPr>
      <p:cViewPr>
        <p:scale>
          <a:sx n="80" d="100"/>
          <a:sy n="80" d="100"/>
        </p:scale>
        <p:origin x="562" y="54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Some Course Are Online, Some Courses Are on Campus</c:v>
                </c:pt>
                <c:pt idx="1">
                  <c:v>All Courses Are Online, Occasional Visit Campus (tutoring, etc.)</c:v>
                </c:pt>
                <c:pt idx="2">
                  <c:v>All Courses Are Online, Never Visit a Campus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0.43</c:v>
                </c:pt>
                <c:pt idx="1">
                  <c:v>0.2</c:v>
                </c:pt>
                <c:pt idx="2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2C-424F-9802-D161CAC8E83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Some Course Are Online, Some Courses Are on Campus</c:v>
                </c:pt>
                <c:pt idx="1">
                  <c:v>All Courses Are Online, Occasional Visit Campus (tutoring, etc.)</c:v>
                </c:pt>
                <c:pt idx="2">
                  <c:v>All Courses Are Online, Never Visit a Campus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0.3</c:v>
                </c:pt>
                <c:pt idx="1">
                  <c:v>0.22</c:v>
                </c:pt>
                <c:pt idx="2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2C-424F-9802-D161CAC8E8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706368"/>
        <c:axId val="79717504"/>
      </c:barChart>
      <c:catAx>
        <c:axId val="797063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79717504"/>
        <c:crosses val="autoZero"/>
        <c:auto val="1"/>
        <c:lblAlgn val="ctr"/>
        <c:lblOffset val="100"/>
        <c:noMultiLvlLbl val="0"/>
      </c:catAx>
      <c:valAx>
        <c:axId val="7971750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7970636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7C6860E-7E76-4739-9E42-C14C90E83D81}" type="datetime1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3800" y="4767264"/>
            <a:ext cx="990600" cy="273843"/>
          </a:xfrm>
          <a:prstGeom prst="rect">
            <a:avLst/>
          </a:prstGeom>
        </p:spPr>
        <p:txBody>
          <a:bodyPr lIns="57168" tIns="28584" rIns="57168" bIns="28584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027DF33-A32A-48E6-84DE-73770CBAF0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698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6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5917"/>
            <a:ext cx="7772400" cy="1102519"/>
          </a:xfrm>
        </p:spPr>
        <p:txBody>
          <a:bodyPr/>
          <a:lstStyle>
            <a:lvl1pPr algn="ctr">
              <a:defRPr sz="3197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/>
            <a:endParaRPr lang="en-US" sz="1798"/>
          </a:p>
        </p:txBody>
      </p:sp>
    </p:spTree>
    <p:extLst>
      <p:ext uri="{BB962C8B-B14F-4D97-AF65-F5344CB8AC3E}">
        <p14:creationId xmlns:p14="http://schemas.microsoft.com/office/powerpoint/2010/main" val="2373067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5250"/>
            <a:ext cx="7924800" cy="6762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6112-C010-4303-81D4-D7E8C8269112}" type="datetime1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7924800" cy="30861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784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203"/>
            <a:ext cx="9144000" cy="613172"/>
          </a:xfrm>
        </p:spPr>
        <p:txBody>
          <a:bodyPr/>
          <a:lstStyle>
            <a:lvl1pPr algn="ctr">
              <a:defRPr sz="2997" b="1">
                <a:solidFill>
                  <a:srgbClr val="FFFF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C4FC0-2B89-49DB-A91C-D108E3A50ED6}" type="datetime1">
              <a:rPr lang="en-US" smtClean="0"/>
              <a:t>11/18/2019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52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26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2165" y="0"/>
            <a:ext cx="9146165" cy="5143500"/>
            <a:chOff x="-3464" y="0"/>
            <a:chExt cx="9147464" cy="5143499"/>
          </a:xfrm>
        </p:grpSpPr>
        <p:sp>
          <p:nvSpPr>
            <p:cNvPr id="10" name="Rectangle 9"/>
            <p:cNvSpPr/>
            <p:nvPr userDrawn="1"/>
          </p:nvSpPr>
          <p:spPr>
            <a:xfrm>
              <a:off x="0" y="0"/>
              <a:ext cx="9144000" cy="771524"/>
            </a:xfrm>
            <a:prstGeom prst="rect">
              <a:avLst/>
            </a:prstGeom>
            <a:solidFill>
              <a:srgbClr val="3E5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8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-3464" y="771524"/>
              <a:ext cx="9144000" cy="4371975"/>
            </a:xfrm>
            <a:prstGeom prst="rect">
              <a:avLst/>
            </a:prstGeom>
            <a:solidFill>
              <a:srgbClr val="243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8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3464" y="123825"/>
            <a:ext cx="9144000" cy="495300"/>
          </a:xfrm>
          <a:prstGeom prst="rect">
            <a:avLst/>
          </a:prstGeom>
        </p:spPr>
        <p:txBody>
          <a:bodyPr vert="horz" lIns="91469" tIns="45735" rIns="91469" bIns="45735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2"/>
            <a:ext cx="7924800" cy="3394472"/>
          </a:xfrm>
          <a:prstGeom prst="rect">
            <a:avLst/>
          </a:prstGeom>
        </p:spPr>
        <p:txBody>
          <a:bodyPr vert="horz" lIns="91469" tIns="45735" rIns="91469" bIns="4573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4767264"/>
            <a:ext cx="1524000" cy="273843"/>
          </a:xfrm>
          <a:prstGeom prst="rect">
            <a:avLst/>
          </a:prstGeom>
        </p:spPr>
        <p:txBody>
          <a:bodyPr vert="horz" lIns="91469" tIns="45735" rIns="91469" bIns="45735" rtlCol="0" anchor="ctr"/>
          <a:lstStyle>
            <a:lvl1pPr algn="r">
              <a:defRPr sz="999" strike="noStrike" spc="6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9391BA73-D61D-4E96-81A4-E04A495B3CA1}" type="datetime1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64"/>
            <a:ext cx="2895600" cy="273843"/>
          </a:xfrm>
          <a:prstGeom prst="rect">
            <a:avLst/>
          </a:prstGeom>
        </p:spPr>
        <p:txBody>
          <a:bodyPr vert="horz" lIns="91469" tIns="45735" rIns="91469" bIns="45735" rtlCol="0" anchor="ctr"/>
          <a:lstStyle>
            <a:lvl1pPr algn="l">
              <a:defRPr sz="999" cap="all" spc="6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769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p:hf hdr="0" ftr="0" dt="0"/>
  <p:txStyles>
    <p:titleStyle>
      <a:lvl1pPr algn="ctr" defTabSz="913870" rtl="0" eaLnBrk="1" latinLnBrk="0" hangingPunct="1">
        <a:spcBef>
          <a:spcPct val="0"/>
        </a:spcBef>
        <a:buNone/>
        <a:defRPr sz="2997" b="1" kern="1200" cap="none" spc="50" baseline="0">
          <a:solidFill>
            <a:srgbClr val="FFFF99"/>
          </a:solidFill>
          <a:latin typeface="Calibri" panose="020F050202020403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01" indent="-342701" algn="l" defTabSz="913870" rtl="0" eaLnBrk="1" latinLnBrk="0" hangingPunct="1">
        <a:lnSpc>
          <a:spcPct val="100000"/>
        </a:lnSpc>
        <a:spcBef>
          <a:spcPct val="20000"/>
        </a:spcBef>
        <a:spcAft>
          <a:spcPts val="599"/>
        </a:spcAft>
        <a:buClr>
          <a:schemeClr val="tx2"/>
        </a:buClr>
        <a:buFont typeface="Arial" pitchFamily="34" charset="0"/>
        <a:buChar char="•"/>
        <a:defRPr sz="1798" kern="1200" spc="3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519" indent="-285584" algn="l" defTabSz="913870" rtl="0" eaLnBrk="1" latinLnBrk="0" hangingPunct="1">
        <a:lnSpc>
          <a:spcPct val="100000"/>
        </a:lnSpc>
        <a:spcBef>
          <a:spcPct val="20000"/>
        </a:spcBef>
        <a:spcAft>
          <a:spcPts val="599"/>
        </a:spcAft>
        <a:buClr>
          <a:schemeClr val="tx2"/>
        </a:buClr>
        <a:buFont typeface="Arial" pitchFamily="34" charset="0"/>
        <a:buChar char="•"/>
        <a:defRPr sz="1798" kern="1200" spc="3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2337" indent="-228467" algn="l" defTabSz="913870" rtl="0" eaLnBrk="1" latinLnBrk="0" hangingPunct="1">
        <a:lnSpc>
          <a:spcPct val="100000"/>
        </a:lnSpc>
        <a:spcBef>
          <a:spcPct val="20000"/>
        </a:spcBef>
        <a:spcAft>
          <a:spcPts val="599"/>
        </a:spcAft>
        <a:buClr>
          <a:schemeClr val="tx2"/>
        </a:buClr>
        <a:buFont typeface="Arial" pitchFamily="34" charset="0"/>
        <a:buChar char="•"/>
        <a:defRPr sz="1798" kern="1200" spc="3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599271" indent="-228467" algn="l" defTabSz="913870" rtl="0" eaLnBrk="1" latinLnBrk="0" hangingPunct="1">
        <a:lnSpc>
          <a:spcPct val="100000"/>
        </a:lnSpc>
        <a:spcBef>
          <a:spcPct val="20000"/>
        </a:spcBef>
        <a:spcAft>
          <a:spcPts val="599"/>
        </a:spcAft>
        <a:buClr>
          <a:schemeClr val="tx2"/>
        </a:buClr>
        <a:buFont typeface="Arial" pitchFamily="34" charset="0"/>
        <a:buChar char="•"/>
        <a:defRPr sz="1798" kern="1200" spc="3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6206" indent="-228467" algn="l" defTabSz="913870" rtl="0" eaLnBrk="1" latinLnBrk="0" hangingPunct="1">
        <a:lnSpc>
          <a:spcPct val="100000"/>
        </a:lnSpc>
        <a:spcBef>
          <a:spcPct val="20000"/>
        </a:spcBef>
        <a:spcAft>
          <a:spcPts val="599"/>
        </a:spcAft>
        <a:buClr>
          <a:schemeClr val="tx2"/>
        </a:buClr>
        <a:buFont typeface="Arial" pitchFamily="34" charset="0"/>
        <a:buChar char="•"/>
        <a:defRPr sz="1798" kern="1200" spc="3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3141" indent="-228467" algn="l" defTabSz="913870" rtl="0" eaLnBrk="1" latinLnBrk="0" hangingPunct="1">
        <a:lnSpc>
          <a:spcPct val="100000"/>
        </a:lnSpc>
        <a:spcBef>
          <a:spcPct val="20000"/>
        </a:spcBef>
        <a:spcAft>
          <a:spcPts val="599"/>
        </a:spcAft>
        <a:buClr>
          <a:schemeClr val="tx2"/>
        </a:buClr>
        <a:buFont typeface="Arial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76" indent="-228467" algn="l" defTabSz="913870" rtl="0" eaLnBrk="1" latinLnBrk="0" hangingPunct="1">
        <a:lnSpc>
          <a:spcPct val="100000"/>
        </a:lnSpc>
        <a:spcBef>
          <a:spcPct val="20000"/>
        </a:spcBef>
        <a:spcAft>
          <a:spcPts val="599"/>
        </a:spcAft>
        <a:buClr>
          <a:schemeClr val="tx2"/>
        </a:buClr>
        <a:buFont typeface="Arial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7pPr>
      <a:lvl8pPr marL="3427010" indent="-228467" algn="l" defTabSz="913870" rtl="0" eaLnBrk="1" latinLnBrk="0" hangingPunct="1">
        <a:lnSpc>
          <a:spcPct val="100000"/>
        </a:lnSpc>
        <a:spcBef>
          <a:spcPct val="20000"/>
        </a:spcBef>
        <a:spcAft>
          <a:spcPts val="599"/>
        </a:spcAft>
        <a:buClr>
          <a:schemeClr val="tx2"/>
        </a:buClr>
        <a:buFont typeface="Arial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945" indent="-228467" algn="l" defTabSz="913870" rtl="0" eaLnBrk="1" latinLnBrk="0" hangingPunct="1">
        <a:lnSpc>
          <a:spcPct val="100000"/>
        </a:lnSpc>
        <a:spcBef>
          <a:spcPct val="20000"/>
        </a:spcBef>
        <a:spcAft>
          <a:spcPts val="599"/>
        </a:spcAft>
        <a:buClr>
          <a:schemeClr val="tx2"/>
        </a:buClr>
        <a:buFont typeface="Arial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70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34" algn="l" defTabSz="913870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70" algn="l" defTabSz="913870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804" algn="l" defTabSz="913870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9" algn="l" defTabSz="913870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74" algn="l" defTabSz="913870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608" algn="l" defTabSz="913870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543" algn="l" defTabSz="913870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77" algn="l" defTabSz="913870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microsoft.com/office/2007/relationships/hdphoto" Target="../media/hdphoto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2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578"/>
            <a:ext cx="8907505" cy="613172"/>
          </a:xfrm>
        </p:spPr>
        <p:txBody>
          <a:bodyPr/>
          <a:lstStyle/>
          <a:p>
            <a:pPr algn="l">
              <a:lnSpc>
                <a:spcPct val="80000"/>
              </a:lnSpc>
              <a:tabLst>
                <a:tab pos="8686800" algn="r"/>
              </a:tabLst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Motivate Students … Their Way	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Richard Blazevich</a:t>
            </a:r>
            <a:b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Recruiter’s Perspective	December 2019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D1E7054A-7C71-48D1-AD0D-43811C8F3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57" b="4074"/>
          <a:stretch/>
        </p:blipFill>
        <p:spPr bwMode="auto">
          <a:xfrm>
            <a:off x="0" y="742950"/>
            <a:ext cx="91440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33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alternative text description for this image">
            <a:extLst>
              <a:ext uri="{FF2B5EF4-FFF2-40B4-BE49-F238E27FC236}">
                <a16:creationId xmlns:a16="http://schemas.microsoft.com/office/drawing/2014/main" id="{E4A51DFA-3AC4-4A9E-9D48-9A6332ED7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5" r="3355"/>
          <a:stretch/>
        </p:blipFill>
        <p:spPr bwMode="auto">
          <a:xfrm>
            <a:off x="355652" y="0"/>
            <a:ext cx="8432695" cy="5143500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307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smu professional and online">
            <a:extLst>
              <a:ext uri="{FF2B5EF4-FFF2-40B4-BE49-F238E27FC236}">
                <a16:creationId xmlns:a16="http://schemas.microsoft.com/office/drawing/2014/main" id="{1B2A4BB2-0F03-4B5E-82F5-113BCBD45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246" y="2606973"/>
            <a:ext cx="5943600" cy="106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smu cox school of business logo">
            <a:extLst>
              <a:ext uri="{FF2B5EF4-FFF2-40B4-BE49-F238E27FC236}">
                <a16:creationId xmlns:a16="http://schemas.microsoft.com/office/drawing/2014/main" id="{33BD4CD0-2F8E-44FC-9C55-24C036B6C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246" y="1405614"/>
            <a:ext cx="5943600" cy="100814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146" name="Picture 2" descr="Image result for michigan ross school of business logo">
            <a:extLst>
              <a:ext uri="{FF2B5EF4-FFF2-40B4-BE49-F238E27FC236}">
                <a16:creationId xmlns:a16="http://schemas.microsoft.com/office/drawing/2014/main" id="{C973E557-F5FC-4054-A677-5758C1FA4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04" t="15572" r="-13313" b="12508"/>
          <a:stretch/>
        </p:blipFill>
        <p:spPr bwMode="auto">
          <a:xfrm>
            <a:off x="1592580" y="57150"/>
            <a:ext cx="5962933" cy="115524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1C428C-C7F6-4887-A14D-DACC259200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61" t="18013" r="-6682" b="19361"/>
          <a:stretch/>
        </p:blipFill>
        <p:spPr>
          <a:xfrm>
            <a:off x="1595423" y="3867150"/>
            <a:ext cx="5957247" cy="120015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560566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EA5A83-2EA2-486B-9C04-EE8914CB13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" b="1073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79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68274A-F410-46AB-87DE-76AF416A98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823" y="1247775"/>
            <a:ext cx="1654969" cy="2647950"/>
          </a:xfrm>
          <a:prstGeom prst="rect">
            <a:avLst/>
          </a:prstGeom>
          <a:effectLst>
            <a:outerShdw blurRad="254000" dist="381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191A5B-D230-4136-80DD-E02D11E0C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246" y="1247775"/>
            <a:ext cx="1765300" cy="2647950"/>
          </a:xfrm>
          <a:prstGeom prst="rect">
            <a:avLst/>
          </a:prstGeom>
          <a:effectLst>
            <a:outerShdw blurRad="254000" dist="381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5375F6-FC39-4EE1-A17E-55DEC0729C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70000"/>
                    </a14:imgEffect>
                    <a14:imgEffect>
                      <a14:brightnessContrast bright="1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47775"/>
            <a:ext cx="1765301" cy="2647951"/>
          </a:xfrm>
          <a:prstGeom prst="rect">
            <a:avLst/>
          </a:prstGeom>
          <a:effectLst>
            <a:outerShdw blurRad="254000" dist="381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A4B441-5E86-4C52-8E91-7931CC2CB0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9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9" y="1247774"/>
            <a:ext cx="1793449" cy="2647951"/>
          </a:xfrm>
          <a:prstGeom prst="rect">
            <a:avLst/>
          </a:prstGeom>
          <a:effectLst>
            <a:outerShdw blurRad="254000" dist="381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8531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B32134-60E3-4D06-84C7-A6B9C8F99029}"/>
              </a:ext>
            </a:extLst>
          </p:cNvPr>
          <p:cNvSpPr txBox="1"/>
          <p:nvPr/>
        </p:nvSpPr>
        <p:spPr>
          <a:xfrm>
            <a:off x="2717966" y="4629150"/>
            <a:ext cx="386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MOOC = Massive Open Online Courses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6A8799-32ED-440E-8E09-81A7B2D02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320" y="0"/>
            <a:ext cx="630936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1743CD-0B87-41CB-B69F-49024F947F8B}"/>
              </a:ext>
            </a:extLst>
          </p:cNvPr>
          <p:cNvSpPr txBox="1"/>
          <p:nvPr/>
        </p:nvSpPr>
        <p:spPr>
          <a:xfrm>
            <a:off x="1417320" y="68818"/>
            <a:ext cx="630936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Minutes per Day Americans Spent Reading</a:t>
            </a:r>
          </a:p>
        </p:txBody>
      </p:sp>
    </p:spTree>
    <p:extLst>
      <p:ext uri="{BB962C8B-B14F-4D97-AF65-F5344CB8AC3E}">
        <p14:creationId xmlns:p14="http://schemas.microsoft.com/office/powerpoint/2010/main" val="3150616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536D6D-5877-4211-BA3A-83682F9D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09550"/>
            <a:ext cx="8686800" cy="613172"/>
          </a:xfrm>
        </p:spPr>
        <p:txBody>
          <a:bodyPr/>
          <a:lstStyle/>
          <a:p>
            <a:pPr algn="l">
              <a:lnSpc>
                <a:spcPct val="80000"/>
              </a:lnSpc>
              <a:tabLst>
                <a:tab pos="8288338" algn="r"/>
              </a:tabLst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Download This Presentation at 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www.AmazingJobSkills.com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C277D-5EAA-4651-AEDC-941A7A63C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07"/>
          <a:stretch/>
        </p:blipFill>
        <p:spPr>
          <a:xfrm>
            <a:off x="381000" y="895350"/>
            <a:ext cx="4642092" cy="42481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608049-2D8A-46AB-82B0-DB4D697E415B}"/>
              </a:ext>
            </a:extLst>
          </p:cNvPr>
          <p:cNvGrpSpPr/>
          <p:nvPr/>
        </p:nvGrpSpPr>
        <p:grpSpPr>
          <a:xfrm>
            <a:off x="4607548" y="1048941"/>
            <a:ext cx="4460252" cy="4113312"/>
            <a:chOff x="1071562" y="1338262"/>
            <a:chExt cx="7000875" cy="64563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79363A-65A9-4516-973E-FF0854E2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562" y="1338262"/>
              <a:ext cx="7000875" cy="24669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0692FC-8B2C-4651-9E64-4F6506D2D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1562" y="3489276"/>
              <a:ext cx="7000875" cy="4305300"/>
            </a:xfrm>
            <a:prstGeom prst="rect">
              <a:avLst/>
            </a:prstGeom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BE2508-143A-4C09-8E2A-84397E317837}"/>
              </a:ext>
            </a:extLst>
          </p:cNvPr>
          <p:cNvCxnSpPr/>
          <p:nvPr/>
        </p:nvCxnSpPr>
        <p:spPr>
          <a:xfrm flipH="1">
            <a:off x="4607548" y="1048941"/>
            <a:ext cx="45364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4F1640-4E5D-4917-BE18-8B75DA45AD37}"/>
              </a:ext>
            </a:extLst>
          </p:cNvPr>
          <p:cNvCxnSpPr>
            <a:cxnSpLocks/>
          </p:cNvCxnSpPr>
          <p:nvPr/>
        </p:nvCxnSpPr>
        <p:spPr>
          <a:xfrm flipV="1">
            <a:off x="4572000" y="1048940"/>
            <a:ext cx="35548" cy="4113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FCC23C0-2DEE-4684-BABA-3256EF0B3EC0}"/>
              </a:ext>
            </a:extLst>
          </p:cNvPr>
          <p:cNvSpPr/>
          <p:nvPr/>
        </p:nvSpPr>
        <p:spPr>
          <a:xfrm rot="11595278">
            <a:off x="1837885" y="2146598"/>
            <a:ext cx="838200" cy="323850"/>
          </a:xfrm>
          <a:prstGeom prst="right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EFDF6211-F7B6-4223-A52D-6FB37245C57D}"/>
              </a:ext>
            </a:extLst>
          </p:cNvPr>
          <p:cNvSpPr/>
          <p:nvPr/>
        </p:nvSpPr>
        <p:spPr>
          <a:xfrm rot="11595278">
            <a:off x="7264962" y="4873327"/>
            <a:ext cx="838200" cy="323850"/>
          </a:xfrm>
          <a:prstGeom prst="right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848A1D8-DD42-4565-908A-56F78426327D}"/>
              </a:ext>
            </a:extLst>
          </p:cNvPr>
          <p:cNvSpPr/>
          <p:nvPr/>
        </p:nvSpPr>
        <p:spPr>
          <a:xfrm rot="11595278">
            <a:off x="6906034" y="583308"/>
            <a:ext cx="838200" cy="323850"/>
          </a:xfrm>
          <a:prstGeom prst="right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8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536D6D-5877-4211-BA3A-83682F9D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70" y="209550"/>
            <a:ext cx="8526505" cy="613172"/>
          </a:xfrm>
        </p:spPr>
        <p:txBody>
          <a:bodyPr/>
          <a:lstStyle/>
          <a:p>
            <a:pPr algn="l">
              <a:lnSpc>
                <a:spcPct val="80000"/>
              </a:lnSpc>
              <a:tabLst>
                <a:tab pos="8288338" algn="r"/>
              </a:tabLst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 Learned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60AE2-53C6-47C8-B696-D477BD4CE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87" b="20371"/>
          <a:stretch/>
        </p:blipFill>
        <p:spPr>
          <a:xfrm>
            <a:off x="0" y="666750"/>
            <a:ext cx="91440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96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536D6D-5877-4211-BA3A-83682F9D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70" y="209550"/>
            <a:ext cx="8526505" cy="613172"/>
          </a:xfrm>
        </p:spPr>
        <p:txBody>
          <a:bodyPr/>
          <a:lstStyle/>
          <a:p>
            <a:pPr algn="l">
              <a:lnSpc>
                <a:spcPct val="80000"/>
              </a:lnSpc>
              <a:tabLst>
                <a:tab pos="8288338" algn="r"/>
              </a:tabLst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the Younger Generation Interacts</a:t>
            </a:r>
          </a:p>
        </p:txBody>
      </p:sp>
      <p:pic>
        <p:nvPicPr>
          <p:cNvPr id="14338" name="Picture 2" descr="Image result for hotel check in kiosk">
            <a:extLst>
              <a:ext uri="{FF2B5EF4-FFF2-40B4-BE49-F238E27FC236}">
                <a16:creationId xmlns:a16="http://schemas.microsoft.com/office/drawing/2014/main" id="{EAAAE2AD-C8A4-43EB-87DC-C8B42D178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/>
          <a:stretch/>
        </p:blipFill>
        <p:spPr bwMode="auto">
          <a:xfrm>
            <a:off x="76200" y="871537"/>
            <a:ext cx="5868972" cy="421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92CD015F-DB05-44D6-A546-87D9F552E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 r="32260"/>
          <a:stretch/>
        </p:blipFill>
        <p:spPr bwMode="auto">
          <a:xfrm>
            <a:off x="6019800" y="871537"/>
            <a:ext cx="3048000" cy="420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2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4A92D3-3E2C-46D0-9300-DA2821374A25}"/>
              </a:ext>
            </a:extLst>
          </p:cNvPr>
          <p:cNvSpPr/>
          <p:nvPr/>
        </p:nvSpPr>
        <p:spPr>
          <a:xfrm>
            <a:off x="1219200" y="971550"/>
            <a:ext cx="6781800" cy="3962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536D6D-5877-4211-BA3A-83682F9D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1756"/>
            <a:ext cx="8526505" cy="613172"/>
          </a:xfrm>
        </p:spPr>
        <p:txBody>
          <a:bodyPr/>
          <a:lstStyle/>
          <a:p>
            <a:pPr algn="l">
              <a:lnSpc>
                <a:spcPct val="80000"/>
              </a:lnSpc>
              <a:tabLst>
                <a:tab pos="8288338" algn="r"/>
              </a:tabLst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 age 18-24 spend more time on their phones than any other age group</a:t>
            </a:r>
          </a:p>
        </p:txBody>
      </p:sp>
      <p:pic>
        <p:nvPicPr>
          <p:cNvPr id="18442" name="Picture 10" descr="Bar chart showing average time spent online by age group and gender. The most time is spent by 18-24 year olds (3 hours 37 minutes for men; 4 hours 11 minutes for women), and the least is 55-and-overs (2 hours 16 minutes for women; 2 hours 1 minute for women).">
            <a:extLst>
              <a:ext uri="{FF2B5EF4-FFF2-40B4-BE49-F238E27FC236}">
                <a16:creationId xmlns:a16="http://schemas.microsoft.com/office/drawing/2014/main" id="{2CB95F7F-C085-4BCA-A254-51F559E09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940" y="1814011"/>
            <a:ext cx="5638800" cy="301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74C3A4-1DE7-44D0-8153-5F2C2E62818D}"/>
              </a:ext>
            </a:extLst>
          </p:cNvPr>
          <p:cNvSpPr txBox="1"/>
          <p:nvPr/>
        </p:nvSpPr>
        <p:spPr>
          <a:xfrm>
            <a:off x="2286000" y="996311"/>
            <a:ext cx="4830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Average Smartphone Time Usage/Day (</a:t>
            </a:r>
            <a:r>
              <a:rPr lang="en-US" dirty="0" err="1">
                <a:solidFill>
                  <a:schemeClr val="bg1"/>
                </a:solidFill>
              </a:rPr>
              <a:t>Hours:Minutes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9EE4CE-889B-4F26-8926-C4017EEA0134}"/>
              </a:ext>
            </a:extLst>
          </p:cNvPr>
          <p:cNvSpPr txBox="1"/>
          <p:nvPr/>
        </p:nvSpPr>
        <p:spPr>
          <a:xfrm>
            <a:off x="6759956" y="4705350"/>
            <a:ext cx="124104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Source: </a:t>
            </a:r>
            <a:r>
              <a:rPr lang="en-US" sz="700" dirty="0" err="1">
                <a:solidFill>
                  <a:schemeClr val="bg1"/>
                </a:solidFill>
              </a:rPr>
              <a:t>Ofcom</a:t>
            </a:r>
            <a:r>
              <a:rPr lang="en-US" sz="700" dirty="0">
                <a:solidFill>
                  <a:schemeClr val="bg1"/>
                </a:solidFill>
              </a:rPr>
              <a:t> Media Research</a:t>
            </a:r>
          </a:p>
        </p:txBody>
      </p:sp>
    </p:spTree>
    <p:extLst>
      <p:ext uri="{BB962C8B-B14F-4D97-AF65-F5344CB8AC3E}">
        <p14:creationId xmlns:p14="http://schemas.microsoft.com/office/powerpoint/2010/main" val="1829958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536D6D-5877-4211-BA3A-83682F9D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70" y="209550"/>
            <a:ext cx="8526505" cy="613172"/>
          </a:xfrm>
        </p:spPr>
        <p:txBody>
          <a:bodyPr/>
          <a:lstStyle/>
          <a:p>
            <a:pPr algn="l">
              <a:lnSpc>
                <a:spcPct val="80000"/>
              </a:lnSpc>
              <a:tabLst>
                <a:tab pos="8288338" algn="r"/>
              </a:tabLst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They Doing on Their Phones?</a:t>
            </a:r>
          </a:p>
        </p:txBody>
      </p:sp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7B8C38EE-8C82-4646-9C6D-29D6E5ED6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7" b="17986"/>
          <a:stretch/>
        </p:blipFill>
        <p:spPr bwMode="auto">
          <a:xfrm>
            <a:off x="0" y="742950"/>
            <a:ext cx="91440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361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70" y="209550"/>
            <a:ext cx="8526505" cy="613172"/>
          </a:xfrm>
        </p:spPr>
        <p:txBody>
          <a:bodyPr/>
          <a:lstStyle/>
          <a:p>
            <a:pPr algn="l">
              <a:lnSpc>
                <a:spcPct val="80000"/>
              </a:lnSpc>
              <a:tabLst>
                <a:tab pos="8288338" algn="r"/>
              </a:tabLst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of Hands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B286D7-099A-4FA1-9B1A-E258A74F47B1}"/>
              </a:ext>
            </a:extLst>
          </p:cNvPr>
          <p:cNvGrpSpPr/>
          <p:nvPr/>
        </p:nvGrpSpPr>
        <p:grpSpPr>
          <a:xfrm>
            <a:off x="0" y="1733550"/>
            <a:ext cx="9067800" cy="1752600"/>
            <a:chOff x="-76200" y="1733550"/>
            <a:chExt cx="8357382" cy="1409700"/>
          </a:xfrm>
        </p:grpSpPr>
        <p:pic>
          <p:nvPicPr>
            <p:cNvPr id="1028" name="Picture 4" descr="Related image">
              <a:extLst>
                <a:ext uri="{FF2B5EF4-FFF2-40B4-BE49-F238E27FC236}">
                  <a16:creationId xmlns:a16="http://schemas.microsoft.com/office/drawing/2014/main" id="{4DAF2041-6BD0-4269-A949-8F6E36A16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1733550"/>
              <a:ext cx="2857500" cy="140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Related image">
              <a:extLst>
                <a:ext uri="{FF2B5EF4-FFF2-40B4-BE49-F238E27FC236}">
                  <a16:creationId xmlns:a16="http://schemas.microsoft.com/office/drawing/2014/main" id="{8431D805-5554-4333-8E0D-493BFC5838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705099" y="1733550"/>
              <a:ext cx="2781300" cy="140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Related image">
              <a:extLst>
                <a:ext uri="{FF2B5EF4-FFF2-40B4-BE49-F238E27FC236}">
                  <a16:creationId xmlns:a16="http://schemas.microsoft.com/office/drawing/2014/main" id="{85F5F3A0-F7B5-4403-9797-604BDD55B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10199" y="1733550"/>
              <a:ext cx="2870983" cy="140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3721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4A92D3-3E2C-46D0-9300-DA2821374A25}"/>
              </a:ext>
            </a:extLst>
          </p:cNvPr>
          <p:cNvSpPr/>
          <p:nvPr/>
        </p:nvSpPr>
        <p:spPr>
          <a:xfrm>
            <a:off x="1219200" y="971550"/>
            <a:ext cx="6781800" cy="3962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536D6D-5877-4211-BA3A-83682F9D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70" y="209550"/>
            <a:ext cx="8526505" cy="613172"/>
          </a:xfrm>
        </p:spPr>
        <p:txBody>
          <a:bodyPr/>
          <a:lstStyle/>
          <a:p>
            <a:pPr algn="l">
              <a:lnSpc>
                <a:spcPct val="80000"/>
              </a:lnSpc>
              <a:tabLst>
                <a:tab pos="8288338" algn="r"/>
              </a:tabLst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the People Watch Videos</a:t>
            </a:r>
          </a:p>
        </p:txBody>
      </p:sp>
      <p:pic>
        <p:nvPicPr>
          <p:cNvPr id="21508" name="Picture 4" descr="Social media platforms used by teens - Pew Research Center">
            <a:extLst>
              <a:ext uri="{FF2B5EF4-FFF2-40B4-BE49-F238E27FC236}">
                <a16:creationId xmlns:a16="http://schemas.microsoft.com/office/drawing/2014/main" id="{D5D6FF04-6615-4510-900D-B16557BBB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6"/>
          <a:stretch/>
        </p:blipFill>
        <p:spPr bwMode="auto">
          <a:xfrm>
            <a:off x="1752600" y="1200150"/>
            <a:ext cx="5811442" cy="366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3FF78C-19EE-444B-B936-59523355DA40}"/>
              </a:ext>
            </a:extLst>
          </p:cNvPr>
          <p:cNvSpPr/>
          <p:nvPr/>
        </p:nvSpPr>
        <p:spPr>
          <a:xfrm>
            <a:off x="2057400" y="1047750"/>
            <a:ext cx="52578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3</a:t>
            </a:r>
            <a:r>
              <a:rPr lang="en-US" sz="24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Party Apps Used by Teens</a:t>
            </a:r>
          </a:p>
        </p:txBody>
      </p:sp>
    </p:spTree>
    <p:extLst>
      <p:ext uri="{BB962C8B-B14F-4D97-AF65-F5344CB8AC3E}">
        <p14:creationId xmlns:p14="http://schemas.microsoft.com/office/powerpoint/2010/main" val="1115528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536D6D-5877-4211-BA3A-83682F9D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70" y="209550"/>
            <a:ext cx="8526505" cy="613172"/>
          </a:xfrm>
        </p:spPr>
        <p:txBody>
          <a:bodyPr/>
          <a:lstStyle/>
          <a:p>
            <a:pPr algn="l">
              <a:lnSpc>
                <a:spcPct val="80000"/>
              </a:lnSpc>
              <a:tabLst>
                <a:tab pos="8288338" algn="r"/>
              </a:tabLst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the People Watch Videos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EBDAF5-E31F-4217-8E7D-463A20C867AB}"/>
              </a:ext>
            </a:extLst>
          </p:cNvPr>
          <p:cNvGrpSpPr/>
          <p:nvPr/>
        </p:nvGrpSpPr>
        <p:grpSpPr>
          <a:xfrm>
            <a:off x="400925" y="813197"/>
            <a:ext cx="8355748" cy="4654153"/>
            <a:chOff x="15166" y="33593"/>
            <a:chExt cx="9113668" cy="5076314"/>
          </a:xfrm>
        </p:grpSpPr>
        <p:pic>
          <p:nvPicPr>
            <p:cNvPr id="7" name="Picture 6" descr="Related image">
              <a:extLst>
                <a:ext uri="{FF2B5EF4-FFF2-40B4-BE49-F238E27FC236}">
                  <a16:creationId xmlns:a16="http://schemas.microsoft.com/office/drawing/2014/main" id="{6B27EA7B-9AF9-4A14-BCC3-0FA2023493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6" y="33593"/>
              <a:ext cx="9113668" cy="507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Related image">
              <a:extLst>
                <a:ext uri="{FF2B5EF4-FFF2-40B4-BE49-F238E27FC236}">
                  <a16:creationId xmlns:a16="http://schemas.microsoft.com/office/drawing/2014/main" id="{99BC9514-424D-4C2A-B34F-AD2839C53B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56"/>
            <a:stretch/>
          </p:blipFill>
          <p:spPr bwMode="auto">
            <a:xfrm>
              <a:off x="15166" y="1148165"/>
              <a:ext cx="9113668" cy="3961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Related image">
              <a:extLst>
                <a:ext uri="{FF2B5EF4-FFF2-40B4-BE49-F238E27FC236}">
                  <a16:creationId xmlns:a16="http://schemas.microsoft.com/office/drawing/2014/main" id="{91B766C6-C20F-4841-A7F8-AF00F4FCA6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73" b="57325"/>
            <a:stretch/>
          </p:blipFill>
          <p:spPr bwMode="auto">
            <a:xfrm>
              <a:off x="15166" y="1976558"/>
              <a:ext cx="9113668" cy="208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Related image">
              <a:extLst>
                <a:ext uri="{FF2B5EF4-FFF2-40B4-BE49-F238E27FC236}">
                  <a16:creationId xmlns:a16="http://schemas.microsoft.com/office/drawing/2014/main" id="{94FB3068-0D7B-4D12-8825-6D24D44DFD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570" b="22939"/>
            <a:stretch/>
          </p:blipFill>
          <p:spPr bwMode="auto">
            <a:xfrm>
              <a:off x="15166" y="3538281"/>
              <a:ext cx="9113668" cy="380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3110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536D6D-5877-4211-BA3A-83682F9D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53578"/>
            <a:ext cx="8526505" cy="613172"/>
          </a:xfrm>
        </p:spPr>
        <p:txBody>
          <a:bodyPr/>
          <a:lstStyle/>
          <a:p>
            <a:pPr algn="l">
              <a:lnSpc>
                <a:spcPct val="80000"/>
              </a:lnSpc>
              <a:tabLst>
                <a:tab pos="8288338" algn="r"/>
              </a:tabLst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#1 Reason for Using YouTube </a:t>
            </a:r>
            <a:b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to Figure out How to Do New Things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E5BB06-5A52-4AF7-AC8D-A024C1B85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54"/>
          <a:stretch/>
        </p:blipFill>
        <p:spPr>
          <a:xfrm>
            <a:off x="2270022" y="895350"/>
            <a:ext cx="4419600" cy="41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14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536D6D-5877-4211-BA3A-83682F9D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9550"/>
            <a:ext cx="8526505" cy="613172"/>
          </a:xfrm>
        </p:spPr>
        <p:txBody>
          <a:bodyPr/>
          <a:lstStyle/>
          <a:p>
            <a:pPr algn="l">
              <a:lnSpc>
                <a:spcPct val="80000"/>
              </a:lnSpc>
              <a:tabLst>
                <a:tab pos="8288338" algn="r"/>
              </a:tabLst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I Started Using YouTube to Reach Students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089ADD-E0FE-42CF-9DFE-8748A2E44427}"/>
              </a:ext>
            </a:extLst>
          </p:cNvPr>
          <p:cNvGrpSpPr/>
          <p:nvPr/>
        </p:nvGrpSpPr>
        <p:grpSpPr>
          <a:xfrm>
            <a:off x="1524000" y="770885"/>
            <a:ext cx="6172200" cy="4391665"/>
            <a:chOff x="1524000" y="761360"/>
            <a:chExt cx="6172200" cy="439166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6F18F70-0ACB-4C00-948A-58B0562B6EC7}"/>
                </a:ext>
              </a:extLst>
            </p:cNvPr>
            <p:cNvGrpSpPr/>
            <p:nvPr/>
          </p:nvGrpSpPr>
          <p:grpSpPr>
            <a:xfrm>
              <a:off x="1524000" y="761360"/>
              <a:ext cx="6172200" cy="4391665"/>
              <a:chOff x="762000" y="752475"/>
              <a:chExt cx="7343775" cy="5486399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AA2C0F99-B18D-4BD2-AE3D-C1F3949B09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-784"/>
              <a:stretch/>
            </p:blipFill>
            <p:spPr>
              <a:xfrm>
                <a:off x="762000" y="752475"/>
                <a:ext cx="7343775" cy="1819275"/>
              </a:xfrm>
              <a:prstGeom prst="rect">
                <a:avLst/>
              </a:prstGeom>
              <a:solidFill>
                <a:schemeClr val="tx1"/>
              </a:solidFill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A53EE14-7521-4278-94D3-8956722BD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2000" y="2533649"/>
                <a:ext cx="7343775" cy="3705225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EE978B0-0E18-4753-B733-6F8A0C5A0461}"/>
                </a:ext>
              </a:extLst>
            </p:cNvPr>
            <p:cNvSpPr/>
            <p:nvPr/>
          </p:nvSpPr>
          <p:spPr>
            <a:xfrm>
              <a:off x="5257800" y="1276350"/>
              <a:ext cx="17526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BCC0E2-A11C-4F87-B634-34BA6A84C923}"/>
                </a:ext>
              </a:extLst>
            </p:cNvPr>
            <p:cNvSpPr/>
            <p:nvPr/>
          </p:nvSpPr>
          <p:spPr>
            <a:xfrm>
              <a:off x="5257800" y="2702116"/>
              <a:ext cx="17526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BD24F9F-F93C-48AD-8E94-66FD38164E3D}"/>
                </a:ext>
              </a:extLst>
            </p:cNvPr>
            <p:cNvSpPr/>
            <p:nvPr/>
          </p:nvSpPr>
          <p:spPr>
            <a:xfrm>
              <a:off x="5257800" y="4198181"/>
              <a:ext cx="17526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3514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881D9-0800-481C-B20A-8ED39A105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1203"/>
            <a:ext cx="8915400" cy="613172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I Learned About Online Courses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47FE7-1588-4CAD-BEEC-7354235B6543}"/>
              </a:ext>
            </a:extLst>
          </p:cNvPr>
          <p:cNvSpPr txBox="1"/>
          <p:nvPr/>
        </p:nvSpPr>
        <p:spPr>
          <a:xfrm>
            <a:off x="2717966" y="4774168"/>
            <a:ext cx="386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MOOC = Massive Open Online Courses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6E626F-E07E-4D98-9AED-D2D2B4C7DE69}"/>
              </a:ext>
            </a:extLst>
          </p:cNvPr>
          <p:cNvGrpSpPr/>
          <p:nvPr/>
        </p:nvGrpSpPr>
        <p:grpSpPr>
          <a:xfrm>
            <a:off x="993844" y="737140"/>
            <a:ext cx="7315200" cy="4046553"/>
            <a:chOff x="609600" y="0"/>
            <a:chExt cx="8092893" cy="4476750"/>
          </a:xfrm>
        </p:grpSpPr>
        <p:pic>
          <p:nvPicPr>
            <p:cNvPr id="5" name="Picture 2" descr="Image result for online course growth chart">
              <a:extLst>
                <a:ext uri="{FF2B5EF4-FFF2-40B4-BE49-F238E27FC236}">
                  <a16:creationId xmlns:a16="http://schemas.microsoft.com/office/drawing/2014/main" id="{DE9D3DB9-AE8D-4D97-8AD4-76839C5881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11667" r="8490" b="14740"/>
            <a:stretch/>
          </p:blipFill>
          <p:spPr bwMode="auto">
            <a:xfrm>
              <a:off x="609600" y="0"/>
              <a:ext cx="8092893" cy="447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2FD67E3-2830-4038-AD54-73914F6FE28B}"/>
                </a:ext>
              </a:extLst>
            </p:cNvPr>
            <p:cNvSpPr/>
            <p:nvPr/>
          </p:nvSpPr>
          <p:spPr>
            <a:xfrm>
              <a:off x="8591550" y="590550"/>
              <a:ext cx="110943" cy="3505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1584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D4C3596-9A1C-400A-9EC3-F9CF5D5EB383}"/>
              </a:ext>
            </a:extLst>
          </p:cNvPr>
          <p:cNvSpPr/>
          <p:nvPr/>
        </p:nvSpPr>
        <p:spPr>
          <a:xfrm>
            <a:off x="457200" y="742950"/>
            <a:ext cx="8229600" cy="4324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B881D9-0800-481C-B20A-8ED39A105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1203"/>
            <a:ext cx="8915400" cy="613172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Increasingly, Students Blend Online and On-Campus</a:t>
            </a:r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283068-A7B4-46F5-A7F8-B55A440A849B}"/>
              </a:ext>
            </a:extLst>
          </p:cNvPr>
          <p:cNvSpPr/>
          <p:nvPr/>
        </p:nvSpPr>
        <p:spPr>
          <a:xfrm>
            <a:off x="749748" y="4729061"/>
            <a:ext cx="38603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Calibri"/>
              </a:rPr>
              <a:t>Source: BestColleges.com, 2019 Online Education Trends Report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4C1ED59-FD34-4080-B54E-AD77868D13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2113693"/>
              </p:ext>
            </p:extLst>
          </p:nvPr>
        </p:nvGraphicFramePr>
        <p:xfrm>
          <a:off x="533400" y="1214569"/>
          <a:ext cx="8153400" cy="3645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34750A0-6431-42F1-9090-8E1C2A27C43D}"/>
              </a:ext>
            </a:extLst>
          </p:cNvPr>
          <p:cNvSpPr txBox="1"/>
          <p:nvPr/>
        </p:nvSpPr>
        <p:spPr>
          <a:xfrm>
            <a:off x="1371600" y="742950"/>
            <a:ext cx="6404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Student-Reported Online Course Formats </a:t>
            </a:r>
          </a:p>
        </p:txBody>
      </p:sp>
    </p:spTree>
    <p:extLst>
      <p:ext uri="{BB962C8B-B14F-4D97-AF65-F5344CB8AC3E}">
        <p14:creationId xmlns:p14="http://schemas.microsoft.com/office/powerpoint/2010/main" val="3528383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0719193-2B42-498C-8889-81C6B734E9ED}"/>
              </a:ext>
            </a:extLst>
          </p:cNvPr>
          <p:cNvSpPr/>
          <p:nvPr/>
        </p:nvSpPr>
        <p:spPr>
          <a:xfrm>
            <a:off x="914400" y="714375"/>
            <a:ext cx="7407808" cy="436480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82A10-2B2F-4EB2-9262-1E586B85E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01203"/>
            <a:ext cx="9067800" cy="613172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Main Benefit of Online Classes is Convenience</a:t>
            </a:r>
            <a:endParaRPr lang="en-US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9B2F51C2-5CB5-4B55-BFEF-CBA8BB2DC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5"/>
          <a:stretch/>
        </p:blipFill>
        <p:spPr bwMode="auto">
          <a:xfrm>
            <a:off x="1199238" y="1056639"/>
            <a:ext cx="5898032" cy="402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357C1B-DAE2-4A13-A27D-5598C1784512}"/>
              </a:ext>
            </a:extLst>
          </p:cNvPr>
          <p:cNvSpPr txBox="1"/>
          <p:nvPr/>
        </p:nvSpPr>
        <p:spPr>
          <a:xfrm>
            <a:off x="1963471" y="714375"/>
            <a:ext cx="5766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Reasons for Choosing Online Course vs. On-Campus Classes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91C9A4-623B-44C4-B497-D0EACDDE0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11796" b="86242"/>
          <a:stretch/>
        </p:blipFill>
        <p:spPr bwMode="auto">
          <a:xfrm>
            <a:off x="3174498" y="1428993"/>
            <a:ext cx="3922771" cy="18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DAE12DB-A006-43FE-B17C-EF3ABC39C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11796" b="86242"/>
          <a:stretch/>
        </p:blipFill>
        <p:spPr bwMode="auto">
          <a:xfrm>
            <a:off x="3174498" y="2164889"/>
            <a:ext cx="3922771" cy="18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A7EAF735-11DE-4107-867E-2DBC8992A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11796" b="86242"/>
          <a:stretch/>
        </p:blipFill>
        <p:spPr bwMode="auto">
          <a:xfrm>
            <a:off x="3174498" y="2860297"/>
            <a:ext cx="3922771" cy="18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E4EE151F-A602-429E-8945-BE3435C03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11796" b="86242"/>
          <a:stretch/>
        </p:blipFill>
        <p:spPr bwMode="auto">
          <a:xfrm>
            <a:off x="3174498" y="3574426"/>
            <a:ext cx="3922771" cy="18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1E2C6913-2EAC-452D-97F7-F7AA07014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11796" b="86242"/>
          <a:stretch/>
        </p:blipFill>
        <p:spPr bwMode="auto">
          <a:xfrm>
            <a:off x="3174498" y="4300338"/>
            <a:ext cx="3922771" cy="18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BE1851-3D5E-4D6D-A7F7-4A102D3372EE}"/>
              </a:ext>
            </a:extLst>
          </p:cNvPr>
          <p:cNvGrpSpPr/>
          <p:nvPr/>
        </p:nvGrpSpPr>
        <p:grpSpPr>
          <a:xfrm>
            <a:off x="1358544" y="1154721"/>
            <a:ext cx="5738725" cy="3569066"/>
            <a:chOff x="1358544" y="1154721"/>
            <a:chExt cx="6049264" cy="356906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256DE1E-4A43-4D5A-ABF8-4C6B4B383CA6}"/>
                </a:ext>
              </a:extLst>
            </p:cNvPr>
            <p:cNvCxnSpPr/>
            <p:nvPr/>
          </p:nvCxnSpPr>
          <p:spPr>
            <a:xfrm>
              <a:off x="1358544" y="1865509"/>
              <a:ext cx="60492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034B7E3-2854-470F-825B-EA589C604844}"/>
                </a:ext>
              </a:extLst>
            </p:cNvPr>
            <p:cNvCxnSpPr/>
            <p:nvPr/>
          </p:nvCxnSpPr>
          <p:spPr>
            <a:xfrm>
              <a:off x="1358544" y="2576298"/>
              <a:ext cx="60492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C84BF91-740B-4F31-AF68-B4CEA8167267}"/>
                </a:ext>
              </a:extLst>
            </p:cNvPr>
            <p:cNvCxnSpPr/>
            <p:nvPr/>
          </p:nvCxnSpPr>
          <p:spPr>
            <a:xfrm>
              <a:off x="1358544" y="3287086"/>
              <a:ext cx="60492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9965C35-C188-405A-BC55-552D119354C5}"/>
                </a:ext>
              </a:extLst>
            </p:cNvPr>
            <p:cNvCxnSpPr/>
            <p:nvPr/>
          </p:nvCxnSpPr>
          <p:spPr>
            <a:xfrm>
              <a:off x="1358544" y="3997875"/>
              <a:ext cx="60492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A08093-055D-47B3-8537-A4C82485B8D7}"/>
                </a:ext>
              </a:extLst>
            </p:cNvPr>
            <p:cNvCxnSpPr/>
            <p:nvPr/>
          </p:nvCxnSpPr>
          <p:spPr>
            <a:xfrm>
              <a:off x="1358544" y="4723787"/>
              <a:ext cx="60492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52E3767-168D-40D4-8A45-0469E251BDD4}"/>
                </a:ext>
              </a:extLst>
            </p:cNvPr>
            <p:cNvCxnSpPr/>
            <p:nvPr/>
          </p:nvCxnSpPr>
          <p:spPr>
            <a:xfrm>
              <a:off x="1358544" y="1154721"/>
              <a:ext cx="60492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ABF5F9E-194B-4B97-B533-029F3989AEFF}"/>
              </a:ext>
            </a:extLst>
          </p:cNvPr>
          <p:cNvGrpSpPr/>
          <p:nvPr/>
        </p:nvGrpSpPr>
        <p:grpSpPr>
          <a:xfrm>
            <a:off x="7317397" y="1975337"/>
            <a:ext cx="552811" cy="436793"/>
            <a:chOff x="7317397" y="1975337"/>
            <a:chExt cx="552811" cy="436793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8B282E6C-031E-49BF-AD26-AE4B9FB414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95" t="4509" r="40819" b="90981"/>
            <a:stretch/>
          </p:blipFill>
          <p:spPr bwMode="auto">
            <a:xfrm>
              <a:off x="7317397" y="2210940"/>
              <a:ext cx="529991" cy="20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13609E2F-34D7-4A1B-A5AD-F1CE6F007A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34" t="4509" r="58334" b="90981"/>
            <a:stretch/>
          </p:blipFill>
          <p:spPr bwMode="auto">
            <a:xfrm>
              <a:off x="7331608" y="1975337"/>
              <a:ext cx="538600" cy="20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85C57BD-074B-4203-9C9B-25D2CEBD4E63}"/>
              </a:ext>
            </a:extLst>
          </p:cNvPr>
          <p:cNvSpPr/>
          <p:nvPr/>
        </p:nvSpPr>
        <p:spPr>
          <a:xfrm>
            <a:off x="1182373" y="4890311"/>
            <a:ext cx="32287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BestColleges.com, 2019 Online Education Trends Report</a:t>
            </a:r>
          </a:p>
        </p:txBody>
      </p:sp>
    </p:spTree>
    <p:extLst>
      <p:ext uri="{BB962C8B-B14F-4D97-AF65-F5344CB8AC3E}">
        <p14:creationId xmlns:p14="http://schemas.microsoft.com/office/powerpoint/2010/main" val="2499615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881D9-0800-481C-B20A-8ED39A105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1203"/>
            <a:ext cx="8915400" cy="613172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I Learned About Online Courses</a:t>
            </a: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0D4522-B5B6-4B6D-B0F7-0DA90CB5235A}"/>
              </a:ext>
            </a:extLst>
          </p:cNvPr>
          <p:cNvGrpSpPr/>
          <p:nvPr/>
        </p:nvGrpSpPr>
        <p:grpSpPr>
          <a:xfrm>
            <a:off x="280210" y="2084010"/>
            <a:ext cx="8583579" cy="2011740"/>
            <a:chOff x="285182" y="2217539"/>
            <a:chExt cx="8583579" cy="201174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8096D26-199D-4D80-BC4D-C892ABD37BFA}"/>
                </a:ext>
              </a:extLst>
            </p:cNvPr>
            <p:cNvGrpSpPr/>
            <p:nvPr/>
          </p:nvGrpSpPr>
          <p:grpSpPr>
            <a:xfrm>
              <a:off x="285182" y="2217539"/>
              <a:ext cx="2709333" cy="1457742"/>
              <a:chOff x="285182" y="2217539"/>
              <a:chExt cx="2709333" cy="1457742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6E44B0-A811-49EF-AD28-10824B4758D4}"/>
                  </a:ext>
                </a:extLst>
              </p:cNvPr>
              <p:cNvSpPr txBox="1"/>
              <p:nvPr/>
            </p:nvSpPr>
            <p:spPr>
              <a:xfrm>
                <a:off x="1141956" y="3028950"/>
                <a:ext cx="99578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No </a:t>
                </a:r>
              </a:p>
              <a:p>
                <a:pPr algn="ctr"/>
                <a:r>
                  <a:rPr lang="en-US" dirty="0"/>
                  <a:t>Concerns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C8E2E22-A563-4E98-A542-19B563313812}"/>
                  </a:ext>
                </a:extLst>
              </p:cNvPr>
              <p:cNvSpPr/>
              <p:nvPr/>
            </p:nvSpPr>
            <p:spPr>
              <a:xfrm>
                <a:off x="285182" y="2217539"/>
                <a:ext cx="2709333" cy="704790"/>
              </a:xfrm>
              <a:prstGeom prst="rect">
                <a:avLst/>
              </a:prstGeom>
              <a:solidFill>
                <a:srgbClr val="30943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32%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EA066CE-D6C6-499A-A155-B2E07247F00F}"/>
                </a:ext>
              </a:extLst>
            </p:cNvPr>
            <p:cNvGrpSpPr/>
            <p:nvPr/>
          </p:nvGrpSpPr>
          <p:grpSpPr>
            <a:xfrm>
              <a:off x="2971800" y="2217539"/>
              <a:ext cx="1733168" cy="1734741"/>
              <a:chOff x="2971800" y="2217539"/>
              <a:chExt cx="1733168" cy="1734741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5E322A-26B1-4075-B8D2-89CC43C3C79D}"/>
                  </a:ext>
                </a:extLst>
              </p:cNvPr>
              <p:cNvSpPr txBox="1"/>
              <p:nvPr/>
            </p:nvSpPr>
            <p:spPr>
              <a:xfrm>
                <a:off x="2971800" y="3028950"/>
                <a:ext cx="173316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Perception of</a:t>
                </a:r>
              </a:p>
              <a:p>
                <a:pPr algn="ctr"/>
                <a:r>
                  <a:rPr lang="en-US" dirty="0"/>
                  <a:t>Online Degree</a:t>
                </a:r>
              </a:p>
              <a:p>
                <a:pPr algn="ctr"/>
                <a:r>
                  <a:rPr lang="en-US" dirty="0"/>
                  <a:t>Among Employers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9E786C1-BF97-4352-80B7-1C0B6F73B7F2}"/>
                  </a:ext>
                </a:extLst>
              </p:cNvPr>
              <p:cNvSpPr/>
              <p:nvPr/>
            </p:nvSpPr>
            <p:spPr>
              <a:xfrm>
                <a:off x="3047262" y="2217539"/>
                <a:ext cx="1524000" cy="704790"/>
              </a:xfrm>
              <a:prstGeom prst="rect">
                <a:avLst/>
              </a:prstGeom>
              <a:solidFill>
                <a:srgbClr val="7BB33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18%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B607392-9CB2-4D28-9A4C-62BDB2CE3B84}"/>
                </a:ext>
              </a:extLst>
            </p:cNvPr>
            <p:cNvGrpSpPr/>
            <p:nvPr/>
          </p:nvGrpSpPr>
          <p:grpSpPr>
            <a:xfrm>
              <a:off x="4624009" y="2217539"/>
              <a:ext cx="1947333" cy="1734741"/>
              <a:chOff x="4624009" y="2217539"/>
              <a:chExt cx="1947333" cy="173474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70EE35-B8AE-4B1C-8806-B17CFB0FEAC1}"/>
                  </a:ext>
                </a:extLst>
              </p:cNvPr>
              <p:cNvSpPr txBox="1"/>
              <p:nvPr/>
            </p:nvSpPr>
            <p:spPr>
              <a:xfrm>
                <a:off x="5076528" y="3028950"/>
                <a:ext cx="105990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Quality of</a:t>
                </a:r>
              </a:p>
              <a:p>
                <a:pPr algn="ctr"/>
                <a:r>
                  <a:rPr lang="en-US" dirty="0"/>
                  <a:t>Instruction</a:t>
                </a:r>
              </a:p>
              <a:p>
                <a:pPr algn="ctr"/>
                <a:r>
                  <a:rPr lang="en-US" dirty="0"/>
                  <a:t>&amp; Support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39338B8-0C0E-4EC2-BF1E-ECEB0F7CAA50}"/>
                  </a:ext>
                </a:extLst>
              </p:cNvPr>
              <p:cNvSpPr/>
              <p:nvPr/>
            </p:nvSpPr>
            <p:spPr>
              <a:xfrm>
                <a:off x="4624009" y="2217539"/>
                <a:ext cx="1947333" cy="704790"/>
              </a:xfrm>
              <a:prstGeom prst="rect">
                <a:avLst/>
              </a:prstGeom>
              <a:solidFill>
                <a:srgbClr val="A8D40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23%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5A7F342-6E4E-45D4-B32C-B853BA3FD74F}"/>
                </a:ext>
              </a:extLst>
            </p:cNvPr>
            <p:cNvGrpSpPr/>
            <p:nvPr/>
          </p:nvGrpSpPr>
          <p:grpSpPr>
            <a:xfrm>
              <a:off x="7429428" y="2217539"/>
              <a:ext cx="1439333" cy="2011740"/>
              <a:chOff x="6624089" y="2217539"/>
              <a:chExt cx="1439333" cy="201174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3719EB-774D-43A5-9FCE-CE233D41CDA3}"/>
                  </a:ext>
                </a:extLst>
              </p:cNvPr>
              <p:cNvSpPr txBox="1"/>
              <p:nvPr/>
            </p:nvSpPr>
            <p:spPr>
              <a:xfrm>
                <a:off x="6701176" y="3028950"/>
                <a:ext cx="131157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Lack of</a:t>
                </a:r>
              </a:p>
              <a:p>
                <a:pPr algn="ctr"/>
                <a:r>
                  <a:rPr lang="en-US" dirty="0"/>
                  <a:t>Interaction</a:t>
                </a:r>
              </a:p>
              <a:p>
                <a:pPr algn="ctr"/>
                <a:r>
                  <a:rPr lang="en-US" dirty="0"/>
                  <a:t>w/ Instructors</a:t>
                </a:r>
              </a:p>
              <a:p>
                <a:pPr algn="ctr"/>
                <a:r>
                  <a:rPr lang="en-US" dirty="0"/>
                  <a:t>&amp; Students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34724EB-9541-4DA6-A738-7533DBC606FE}"/>
                  </a:ext>
                </a:extLst>
              </p:cNvPr>
              <p:cNvSpPr/>
              <p:nvPr/>
            </p:nvSpPr>
            <p:spPr>
              <a:xfrm>
                <a:off x="6624089" y="2217539"/>
                <a:ext cx="1439333" cy="704790"/>
              </a:xfrm>
              <a:prstGeom prst="rect">
                <a:avLst/>
              </a:prstGeom>
              <a:solidFill>
                <a:srgbClr val="F3E80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17%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86F3756-61EF-464A-8FED-FA782612D111}"/>
                </a:ext>
              </a:extLst>
            </p:cNvPr>
            <p:cNvGrpSpPr/>
            <p:nvPr/>
          </p:nvGrpSpPr>
          <p:grpSpPr>
            <a:xfrm>
              <a:off x="6428017" y="2217539"/>
              <a:ext cx="1144737" cy="1734741"/>
              <a:chOff x="7924800" y="2217539"/>
              <a:chExt cx="1144737" cy="1734741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695F13-2620-412C-8166-AA54BD1CF596}"/>
                  </a:ext>
                </a:extLst>
              </p:cNvPr>
              <p:cNvSpPr txBox="1"/>
              <p:nvPr/>
            </p:nvSpPr>
            <p:spPr>
              <a:xfrm>
                <a:off x="7924800" y="3028950"/>
                <a:ext cx="114473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Challenge</a:t>
                </a:r>
              </a:p>
              <a:p>
                <a:pPr algn="ctr"/>
                <a:r>
                  <a:rPr lang="en-US" dirty="0"/>
                  <a:t>Using</a:t>
                </a:r>
              </a:p>
              <a:p>
                <a:pPr algn="ctr"/>
                <a:r>
                  <a:rPr lang="en-US" dirty="0"/>
                  <a:t>Technology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2F8AFF6-CF3B-46AF-AB88-D88365A0349A}"/>
                  </a:ext>
                </a:extLst>
              </p:cNvPr>
              <p:cNvSpPr/>
              <p:nvPr/>
            </p:nvSpPr>
            <p:spPr>
              <a:xfrm>
                <a:off x="8116168" y="2217539"/>
                <a:ext cx="762000" cy="704790"/>
              </a:xfrm>
              <a:prstGeom prst="rect">
                <a:avLst/>
              </a:prstGeom>
              <a:solidFill>
                <a:srgbClr val="CEDE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9%</a:t>
                </a:r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E93F59F-3857-4A3E-87CC-8AD25284E340}"/>
              </a:ext>
            </a:extLst>
          </p:cNvPr>
          <p:cNvSpPr/>
          <p:nvPr/>
        </p:nvSpPr>
        <p:spPr>
          <a:xfrm>
            <a:off x="228600" y="4809351"/>
            <a:ext cx="41824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"/>
              </a:rPr>
              <a:t>Source: BestColleges.com, 2019 Online Education Trends Report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DE83B4-89DD-46D2-A1AC-A4CABFC030E9}"/>
              </a:ext>
            </a:extLst>
          </p:cNvPr>
          <p:cNvSpPr/>
          <p:nvPr/>
        </p:nvSpPr>
        <p:spPr>
          <a:xfrm>
            <a:off x="1260586" y="978753"/>
            <a:ext cx="67169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Student-Reported Concerns 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Choosing Online Courses vs. On-Campus Courses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856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0F8879B-0B85-4935-84B5-39DEBA08A9A1}"/>
              </a:ext>
            </a:extLst>
          </p:cNvPr>
          <p:cNvGrpSpPr/>
          <p:nvPr/>
        </p:nvGrpSpPr>
        <p:grpSpPr>
          <a:xfrm>
            <a:off x="838200" y="109501"/>
            <a:ext cx="5334000" cy="4924498"/>
            <a:chOff x="1905000" y="0"/>
            <a:chExt cx="5334000" cy="492449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A4DB25-4353-4112-9989-1A69C916E3C6}"/>
                </a:ext>
              </a:extLst>
            </p:cNvPr>
            <p:cNvGrpSpPr/>
            <p:nvPr/>
          </p:nvGrpSpPr>
          <p:grpSpPr>
            <a:xfrm>
              <a:off x="1905000" y="1581150"/>
              <a:ext cx="5334000" cy="3343348"/>
              <a:chOff x="1987106" y="742950"/>
              <a:chExt cx="6263917" cy="392622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84A0AFD-F161-4E18-BD5A-1B70E9093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87106" y="742950"/>
                <a:ext cx="6263917" cy="392622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1156C6F-F880-4B38-9341-BB34687722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9101" t="17468" r="5208" b="76710"/>
              <a:stretch/>
            </p:blipFill>
            <p:spPr>
              <a:xfrm>
                <a:off x="2085474" y="1428750"/>
                <a:ext cx="4114800" cy="22860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1640338-6194-4DE6-BC2E-3C4D6CF4335E}"/>
                </a:ext>
              </a:extLst>
            </p:cNvPr>
            <p:cNvGrpSpPr/>
            <p:nvPr/>
          </p:nvGrpSpPr>
          <p:grpSpPr>
            <a:xfrm>
              <a:off x="1905000" y="0"/>
              <a:ext cx="5303608" cy="1609086"/>
              <a:chOff x="1997078" y="0"/>
              <a:chExt cx="8137522" cy="246888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8C9B823-E5AD-4AAC-BFBA-D8D7C7E585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1482" b="52000"/>
              <a:stretch/>
            </p:blipFill>
            <p:spPr>
              <a:xfrm>
                <a:off x="1997078" y="0"/>
                <a:ext cx="8137522" cy="246888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6CAA633-DAD3-493E-911F-7E778A0D2D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2000"/>
              <a:stretch/>
            </p:blipFill>
            <p:spPr>
              <a:xfrm>
                <a:off x="3494089" y="0"/>
                <a:ext cx="5143500" cy="2468880"/>
              </a:xfrm>
              <a:prstGeom prst="rect">
                <a:avLst/>
              </a:prstGeom>
            </p:spPr>
          </p:pic>
        </p:grpSp>
      </p:grpSp>
      <p:pic>
        <p:nvPicPr>
          <p:cNvPr id="18" name="Picture 6" descr="Related image">
            <a:extLst>
              <a:ext uri="{FF2B5EF4-FFF2-40B4-BE49-F238E27FC236}">
                <a16:creationId xmlns:a16="http://schemas.microsoft.com/office/drawing/2014/main" id="{837F61ED-E134-44E5-8024-392F4F58E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0" t="14445" r="10888" b="14444"/>
          <a:stretch/>
        </p:blipFill>
        <p:spPr bwMode="auto">
          <a:xfrm>
            <a:off x="6477000" y="928650"/>
            <a:ext cx="1676400" cy="152400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9CAE67-838C-47E2-893A-1EC024DA00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59" t="15105" r="14630" b="20248"/>
          <a:stretch/>
        </p:blipFill>
        <p:spPr>
          <a:xfrm>
            <a:off x="6477000" y="2800350"/>
            <a:ext cx="1676400" cy="15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81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A3E1E46-816C-4CD4-BC9D-66F554624D85}"/>
              </a:ext>
            </a:extLst>
          </p:cNvPr>
          <p:cNvSpPr/>
          <p:nvPr/>
        </p:nvSpPr>
        <p:spPr>
          <a:xfrm>
            <a:off x="1295400" y="-19050"/>
            <a:ext cx="6477000" cy="51625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6040D5-68BE-49E6-95BA-3982A6730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61578"/>
            <a:ext cx="6263617" cy="12719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D235A2-57BB-4A66-97E5-AE9DB82D4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789" y="1333500"/>
            <a:ext cx="6223620" cy="1247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7A974B-CE0A-4B0A-9846-1867FDA4B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153" y="2579293"/>
            <a:ext cx="6247619" cy="12639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4B4CA6-1DDB-4AA0-A99D-60AD7B10F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393" y="3887577"/>
            <a:ext cx="6143625" cy="125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65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8218"/>
            <a:ext cx="7924800" cy="613172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Storyvv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Image result for accounta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3" r="15290"/>
          <a:stretch/>
        </p:blipFill>
        <p:spPr bwMode="auto">
          <a:xfrm>
            <a:off x="0" y="742950"/>
            <a:ext cx="4399914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marke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7" b="9736"/>
          <a:stretch/>
        </p:blipFill>
        <p:spPr bwMode="auto">
          <a:xfrm>
            <a:off x="4399914" y="731390"/>
            <a:ext cx="4744087" cy="441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6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CD22A894-2753-4D3B-BDD0-594DE0149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5" r="7389" b="5923"/>
          <a:stretch/>
        </p:blipFill>
        <p:spPr bwMode="auto">
          <a:xfrm>
            <a:off x="1" y="-9525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386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536D6D-5877-4211-BA3A-83682F9D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70" y="209550"/>
            <a:ext cx="8526505" cy="613172"/>
          </a:xfrm>
        </p:spPr>
        <p:txBody>
          <a:bodyPr/>
          <a:lstStyle/>
          <a:p>
            <a:pPr algn="l">
              <a:lnSpc>
                <a:spcPct val="80000"/>
              </a:lnSpc>
              <a:tabLst>
                <a:tab pos="8288338" algn="r"/>
              </a:tabLst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Quiz: Your School’s Online Platforms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A95E98-16C3-41A4-BDFB-D3DBF7229611}"/>
              </a:ext>
            </a:extLst>
          </p:cNvPr>
          <p:cNvSpPr txBox="1"/>
          <p:nvPr/>
        </p:nvSpPr>
        <p:spPr>
          <a:xfrm>
            <a:off x="2514600" y="666750"/>
            <a:ext cx="5540235" cy="4448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7338" indent="-2873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Handshake</a:t>
            </a:r>
          </a:p>
          <a:p>
            <a:pPr marL="287338" indent="-2873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Canvas</a:t>
            </a:r>
          </a:p>
          <a:p>
            <a:pPr marL="287338" indent="-2873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LinkedIn Learning / Lynda.com</a:t>
            </a:r>
          </a:p>
          <a:p>
            <a:pPr marL="287338" indent="-2873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Udemy</a:t>
            </a:r>
          </a:p>
          <a:p>
            <a:pPr marL="287338" indent="-2873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Skillshare</a:t>
            </a:r>
          </a:p>
          <a:p>
            <a:pPr marL="287338" indent="-2873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Other: ___________</a:t>
            </a:r>
          </a:p>
        </p:txBody>
      </p:sp>
      <p:pic>
        <p:nvPicPr>
          <p:cNvPr id="13" name="Picture 6" descr="Related image">
            <a:extLst>
              <a:ext uri="{FF2B5EF4-FFF2-40B4-BE49-F238E27FC236}">
                <a16:creationId xmlns:a16="http://schemas.microsoft.com/office/drawing/2014/main" id="{3649CD85-0D9D-4680-BD55-8148DD6C6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0" t="14445" r="10888" b="14444"/>
          <a:stretch/>
        </p:blipFill>
        <p:spPr bwMode="auto">
          <a:xfrm>
            <a:off x="1828800" y="3069458"/>
            <a:ext cx="609600" cy="55418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4" name="Picture 8" descr="Image result for canvas logo">
            <a:extLst>
              <a:ext uri="{FF2B5EF4-FFF2-40B4-BE49-F238E27FC236}">
                <a16:creationId xmlns:a16="http://schemas.microsoft.com/office/drawing/2014/main" id="{99D3EE99-66F8-40C3-9B6A-5ACFE8157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2" r="20062"/>
          <a:stretch/>
        </p:blipFill>
        <p:spPr bwMode="auto">
          <a:xfrm>
            <a:off x="1828800" y="1611425"/>
            <a:ext cx="609600" cy="55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48E9D7-8110-4A1E-9EC9-04C7011F0F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3226" b="-31731"/>
          <a:stretch/>
        </p:blipFill>
        <p:spPr>
          <a:xfrm>
            <a:off x="1828800" y="882303"/>
            <a:ext cx="609600" cy="55418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94B27F-818C-441F-AED4-F91CB6319B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59" t="15105" r="14630" b="20248"/>
          <a:stretch/>
        </p:blipFill>
        <p:spPr>
          <a:xfrm>
            <a:off x="1828800" y="3798581"/>
            <a:ext cx="609600" cy="554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A9BC4A-1F03-4554-8820-5D2C0B80F7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2340547"/>
            <a:ext cx="609600" cy="5539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DB7D5C-5D80-4E09-8081-A3973EF48347}"/>
              </a:ext>
            </a:extLst>
          </p:cNvPr>
          <p:cNvSpPr/>
          <p:nvPr/>
        </p:nvSpPr>
        <p:spPr>
          <a:xfrm>
            <a:off x="1828800" y="4484381"/>
            <a:ext cx="609600" cy="5541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8420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536D6D-5877-4211-BA3A-83682F9D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70" y="209550"/>
            <a:ext cx="8526505" cy="613172"/>
          </a:xfrm>
        </p:spPr>
        <p:txBody>
          <a:bodyPr/>
          <a:lstStyle/>
          <a:p>
            <a:pPr algn="l">
              <a:lnSpc>
                <a:spcPct val="80000"/>
              </a:lnSpc>
              <a:tabLst>
                <a:tab pos="8288338" algn="r"/>
              </a:tabLst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Online Course Landscape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2A667A-2116-4764-AC46-D89AC660797A}"/>
              </a:ext>
            </a:extLst>
          </p:cNvPr>
          <p:cNvSpPr txBox="1"/>
          <p:nvPr/>
        </p:nvSpPr>
        <p:spPr>
          <a:xfrm>
            <a:off x="435170" y="3264753"/>
            <a:ext cx="2357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External Platform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Pay Per Class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CFD51E-8F22-4A3E-B767-9C232F58B5E2}"/>
              </a:ext>
            </a:extLst>
          </p:cNvPr>
          <p:cNvSpPr txBox="1"/>
          <p:nvPr/>
        </p:nvSpPr>
        <p:spPr>
          <a:xfrm>
            <a:off x="3300193" y="3264753"/>
            <a:ext cx="2552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External Platform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Subscription Based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71959A-758B-4075-A500-C082A0DFB905}"/>
              </a:ext>
            </a:extLst>
          </p:cNvPr>
          <p:cNvSpPr txBox="1"/>
          <p:nvPr/>
        </p:nvSpPr>
        <p:spPr>
          <a:xfrm>
            <a:off x="6343455" y="3264753"/>
            <a:ext cx="2309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Internal Platform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File Sharing</a:t>
            </a:r>
          </a:p>
        </p:txBody>
      </p:sp>
      <p:pic>
        <p:nvPicPr>
          <p:cNvPr id="8198" name="Picture 6" descr="Related image">
            <a:extLst>
              <a:ext uri="{FF2B5EF4-FFF2-40B4-BE49-F238E27FC236}">
                <a16:creationId xmlns:a16="http://schemas.microsoft.com/office/drawing/2014/main" id="{3B426A52-7AA0-49B6-B126-A838DF80ED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0" t="14445" r="10888" b="14444"/>
          <a:stretch/>
        </p:blipFill>
        <p:spPr bwMode="auto">
          <a:xfrm>
            <a:off x="775848" y="1504950"/>
            <a:ext cx="1676400" cy="1524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200" name="Picture 8" descr="Image result for canvas logo">
            <a:extLst>
              <a:ext uri="{FF2B5EF4-FFF2-40B4-BE49-F238E27FC236}">
                <a16:creationId xmlns:a16="http://schemas.microsoft.com/office/drawing/2014/main" id="{3D33C664-7E89-4D07-92BE-B6CBE02B4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2" r="20062"/>
          <a:stretch/>
        </p:blipFill>
        <p:spPr bwMode="auto">
          <a:xfrm>
            <a:off x="6659795" y="1504950"/>
            <a:ext cx="1676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8A2C6A-4D53-41EC-8B7A-A5176600E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334" y="1504950"/>
            <a:ext cx="1677041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08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536D6D-5877-4211-BA3A-83682F9D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70" y="209550"/>
            <a:ext cx="8526505" cy="613172"/>
          </a:xfrm>
        </p:spPr>
        <p:txBody>
          <a:bodyPr/>
          <a:lstStyle/>
          <a:p>
            <a:pPr algn="l">
              <a:lnSpc>
                <a:spcPct val="80000"/>
              </a:lnSpc>
              <a:tabLst>
                <a:tab pos="8288338" algn="r"/>
              </a:tabLst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SMU Pilot Program: Topics Included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866579-FBFD-480D-9A42-67113A5F38CB}"/>
              </a:ext>
            </a:extLst>
          </p:cNvPr>
          <p:cNvSpPr txBox="1"/>
          <p:nvPr/>
        </p:nvSpPr>
        <p:spPr>
          <a:xfrm>
            <a:off x="3657600" y="895350"/>
            <a:ext cx="4856073" cy="39035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Module 1: 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Pick Your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Career Path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Module 2: 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Build Your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Search Strategy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Module 3: 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Write Your Winning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Resume</a:t>
            </a:r>
          </a:p>
          <a:p>
            <a:pPr>
              <a:lnSpc>
                <a:spcPct val="150000"/>
              </a:lnSpc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Module 4: 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Build Your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LinkedIn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Profile</a:t>
            </a:r>
          </a:p>
          <a:p>
            <a:pPr>
              <a:lnSpc>
                <a:spcPct val="150000"/>
              </a:lnSpc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Module 5: 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Build Your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Interview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Skills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topics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tbd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9E7970-DABB-41A7-9182-BA86B3152B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r="1405"/>
          <a:stretch/>
        </p:blipFill>
        <p:spPr>
          <a:xfrm>
            <a:off x="457200" y="1200150"/>
            <a:ext cx="27432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87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536D6D-5877-4211-BA3A-83682F9D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83770"/>
            <a:ext cx="8526505" cy="613172"/>
          </a:xfrm>
        </p:spPr>
        <p:txBody>
          <a:bodyPr/>
          <a:lstStyle/>
          <a:p>
            <a:pPr marL="1768475" indent="-1768475" algn="l">
              <a:lnSpc>
                <a:spcPct val="80000"/>
              </a:lnSpc>
              <a:tabLst>
                <a:tab pos="8288338" algn="r"/>
              </a:tabLst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Recruiter: 	“I wish there was an easier way to meet students I might want to interview.”</a:t>
            </a:r>
          </a:p>
        </p:txBody>
      </p:sp>
      <p:pic>
        <p:nvPicPr>
          <p:cNvPr id="10244" name="Picture 4" descr="Image result for video job interview">
            <a:extLst>
              <a:ext uri="{FF2B5EF4-FFF2-40B4-BE49-F238E27FC236}">
                <a16:creationId xmlns:a16="http://schemas.microsoft.com/office/drawing/2014/main" id="{CD4C80A1-2D0B-4080-BFE0-563BA923A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32" y="822722"/>
            <a:ext cx="6373536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737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536D6D-5877-4211-BA3A-83682F9D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3770"/>
            <a:ext cx="8526505" cy="613172"/>
          </a:xfrm>
        </p:spPr>
        <p:txBody>
          <a:bodyPr/>
          <a:lstStyle/>
          <a:p>
            <a:pPr marL="1768475" indent="-1768475">
              <a:lnSpc>
                <a:spcPct val="80000"/>
              </a:lnSpc>
              <a:tabLst>
                <a:tab pos="8288338" algn="r"/>
              </a:tabLst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Who’s up for a little friendly competition?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D722D5-3013-4BB2-9DC2-1208C17A6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r="3750"/>
          <a:stretch/>
        </p:blipFill>
        <p:spPr>
          <a:xfrm>
            <a:off x="1786752" y="1352550"/>
            <a:ext cx="55626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8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D5B8A1-618C-424C-8EBA-25AB1551E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70" y="209550"/>
            <a:ext cx="8526505" cy="613172"/>
          </a:xfrm>
        </p:spPr>
        <p:txBody>
          <a:bodyPr/>
          <a:lstStyle/>
          <a:p>
            <a:pPr algn="l">
              <a:lnSpc>
                <a:spcPct val="80000"/>
              </a:lnSpc>
              <a:tabLst>
                <a:tab pos="8288338" algn="r"/>
              </a:tabLst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Quiz: Which of These Options Interest 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911A3F-384F-4A00-86F3-67CDEDE059B8}"/>
              </a:ext>
            </a:extLst>
          </p:cNvPr>
          <p:cNvSpPr txBox="1"/>
          <p:nvPr/>
        </p:nvSpPr>
        <p:spPr>
          <a:xfrm>
            <a:off x="1676400" y="1200150"/>
            <a:ext cx="6192529" cy="2970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Online Classes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Pre-Recorded Student Interviews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Interview Case Competitions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Other ___________</a:t>
            </a:r>
          </a:p>
        </p:txBody>
      </p:sp>
    </p:spTree>
    <p:extLst>
      <p:ext uri="{BB962C8B-B14F-4D97-AF65-F5344CB8AC3E}">
        <p14:creationId xmlns:p14="http://schemas.microsoft.com/office/powerpoint/2010/main" val="994029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536D6D-5877-4211-BA3A-83682F9D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70" y="209550"/>
            <a:ext cx="8526505" cy="613172"/>
          </a:xfrm>
        </p:spPr>
        <p:txBody>
          <a:bodyPr/>
          <a:lstStyle/>
          <a:p>
            <a:pPr algn="l">
              <a:lnSpc>
                <a:spcPct val="80000"/>
              </a:lnSpc>
              <a:tabLst>
                <a:tab pos="8288338" algn="r"/>
              </a:tabLst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want to participate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2A667A-2116-4764-AC46-D89AC660797A}"/>
              </a:ext>
            </a:extLst>
          </p:cNvPr>
          <p:cNvSpPr txBox="1"/>
          <p:nvPr/>
        </p:nvSpPr>
        <p:spPr>
          <a:xfrm>
            <a:off x="76200" y="2060950"/>
            <a:ext cx="2157984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Online 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Classes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CFD51E-8F22-4A3E-B767-9C232F58B5E2}"/>
              </a:ext>
            </a:extLst>
          </p:cNvPr>
          <p:cNvSpPr txBox="1"/>
          <p:nvPr/>
        </p:nvSpPr>
        <p:spPr>
          <a:xfrm>
            <a:off x="2336800" y="2060950"/>
            <a:ext cx="2157984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Prerecorded 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Interviews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71959A-758B-4075-A500-C082A0DFB905}"/>
              </a:ext>
            </a:extLst>
          </p:cNvPr>
          <p:cNvSpPr txBox="1"/>
          <p:nvPr/>
        </p:nvSpPr>
        <p:spPr>
          <a:xfrm>
            <a:off x="4597400" y="2060950"/>
            <a:ext cx="2157984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Interview 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Competitions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E263CA-3116-42E0-89DE-AD0530881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76" t="44989" r="21161" b="8246"/>
          <a:stretch/>
        </p:blipFill>
        <p:spPr>
          <a:xfrm>
            <a:off x="2423803" y="3364230"/>
            <a:ext cx="2026821" cy="11887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074" name="Picture 2" descr="Image result for case competition">
            <a:extLst>
              <a:ext uri="{FF2B5EF4-FFF2-40B4-BE49-F238E27FC236}">
                <a16:creationId xmlns:a16="http://schemas.microsoft.com/office/drawing/2014/main" id="{5B4621B4-ABA6-4CD2-B613-07A7B3164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4" b="14558"/>
          <a:stretch/>
        </p:blipFill>
        <p:spPr bwMode="auto">
          <a:xfrm>
            <a:off x="4669672" y="3364230"/>
            <a:ext cx="2026819" cy="11887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E4F114-84F5-466A-8E0F-FCEE18494948}"/>
              </a:ext>
            </a:extLst>
          </p:cNvPr>
          <p:cNvSpPr txBox="1"/>
          <p:nvPr/>
        </p:nvSpPr>
        <p:spPr>
          <a:xfrm>
            <a:off x="6858000" y="2060950"/>
            <a:ext cx="2157984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Your Own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Idea</a:t>
            </a:r>
          </a:p>
        </p:txBody>
      </p:sp>
      <p:pic>
        <p:nvPicPr>
          <p:cNvPr id="3076" name="Picture 4" descr="Image result for idea">
            <a:extLst>
              <a:ext uri="{FF2B5EF4-FFF2-40B4-BE49-F238E27FC236}">
                <a16:creationId xmlns:a16="http://schemas.microsoft.com/office/drawing/2014/main" id="{7AB76AE0-2475-40DB-B3AC-8A2AAEF34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9" b="6580"/>
          <a:stretch/>
        </p:blipFill>
        <p:spPr bwMode="auto">
          <a:xfrm>
            <a:off x="6915540" y="3364230"/>
            <a:ext cx="2042905" cy="11887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D3CF5A-7E84-420E-AE16-E0E495A0A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10" y="3364230"/>
            <a:ext cx="2076945" cy="11887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DB962B-2EC3-4299-86F4-F1DDE17C10C1}"/>
              </a:ext>
            </a:extLst>
          </p:cNvPr>
          <p:cNvSpPr txBox="1"/>
          <p:nvPr/>
        </p:nvSpPr>
        <p:spPr>
          <a:xfrm>
            <a:off x="127810" y="885327"/>
            <a:ext cx="8920346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Email me at </a:t>
            </a:r>
          </a:p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RichardB@AmazingJobSkills.com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880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Image result for doritos logo">
            <a:extLst>
              <a:ext uri="{FF2B5EF4-FFF2-40B4-BE49-F238E27FC236}">
                <a16:creationId xmlns:a16="http://schemas.microsoft.com/office/drawing/2014/main" id="{85C14B8E-4D20-4FC4-BA5A-664D1CB5E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37" y="1490662"/>
            <a:ext cx="26289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Image result for cheetos logo">
            <a:extLst>
              <a:ext uri="{FF2B5EF4-FFF2-40B4-BE49-F238E27FC236}">
                <a16:creationId xmlns:a16="http://schemas.microsoft.com/office/drawing/2014/main" id="{02BFC694-16E0-47E8-8621-2B42F1263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391" y="2038350"/>
            <a:ext cx="2325217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Related image">
            <a:extLst>
              <a:ext uri="{FF2B5EF4-FFF2-40B4-BE49-F238E27FC236}">
                <a16:creationId xmlns:a16="http://schemas.microsoft.com/office/drawing/2014/main" id="{84F26E73-1621-4C58-B891-8D6887403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99" y="2038350"/>
            <a:ext cx="28575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5729089-E0A1-4E77-AE7C-23DAD4B3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18218"/>
            <a:ext cx="8686799" cy="613172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I've Been Marketing to College Students for 20 Years</a:t>
            </a:r>
          </a:p>
        </p:txBody>
      </p:sp>
    </p:spTree>
    <p:extLst>
      <p:ext uri="{BB962C8B-B14F-4D97-AF65-F5344CB8AC3E}">
        <p14:creationId xmlns:p14="http://schemas.microsoft.com/office/powerpoint/2010/main" val="3395365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7D64337-9FF2-476A-9001-BB3818EA43A9}"/>
              </a:ext>
            </a:extLst>
          </p:cNvPr>
          <p:cNvGrpSpPr/>
          <p:nvPr/>
        </p:nvGrpSpPr>
        <p:grpSpPr>
          <a:xfrm>
            <a:off x="0" y="-137583"/>
            <a:ext cx="9143999" cy="5418666"/>
            <a:chOff x="2000250" y="1200150"/>
            <a:chExt cx="5143500" cy="304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CF20C75-1B69-46D5-A05A-050D22F0C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33" b="17407"/>
            <a:stretch/>
          </p:blipFill>
          <p:spPr>
            <a:xfrm>
              <a:off x="2000250" y="1200150"/>
              <a:ext cx="5143500" cy="304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36FA1E-7ABF-49B2-9542-3879C9B39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37" t="23333" b="63333"/>
            <a:stretch/>
          </p:blipFill>
          <p:spPr>
            <a:xfrm>
              <a:off x="3905250" y="1200150"/>
              <a:ext cx="666750" cy="6858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16ECFE-B903-42F3-AA96-5CB9F73EE9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37" t="23333" b="63333"/>
            <a:stretch/>
          </p:blipFill>
          <p:spPr>
            <a:xfrm>
              <a:off x="3571875" y="1200150"/>
              <a:ext cx="666750" cy="15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940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FA5CC2-FD7B-4825-A7D9-64CB0FBD2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19150"/>
            <a:ext cx="7541406" cy="4444369"/>
          </a:xfrm>
          <a:prstGeom prst="rect">
            <a:avLst/>
          </a:prstGeo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36ABCA51-45D5-4B09-889B-64B14E432E58}"/>
              </a:ext>
            </a:extLst>
          </p:cNvPr>
          <p:cNvSpPr/>
          <p:nvPr/>
        </p:nvSpPr>
        <p:spPr>
          <a:xfrm flipH="1">
            <a:off x="4953000" y="2266950"/>
            <a:ext cx="3124200" cy="2876550"/>
          </a:xfrm>
          <a:prstGeom prst="arc">
            <a:avLst>
              <a:gd name="adj1" fmla="val 17632919"/>
              <a:gd name="adj2" fmla="val 32440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05FC9D1B-3246-471B-A7ED-E141CEB9884D}"/>
              </a:ext>
            </a:extLst>
          </p:cNvPr>
          <p:cNvSpPr/>
          <p:nvPr/>
        </p:nvSpPr>
        <p:spPr>
          <a:xfrm rot="10417743" flipH="1">
            <a:off x="3082405" y="620917"/>
            <a:ext cx="3256331" cy="3254766"/>
          </a:xfrm>
          <a:prstGeom prst="arc">
            <a:avLst>
              <a:gd name="adj1" fmla="val 16385213"/>
              <a:gd name="adj2" fmla="val 2126598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B5B3E995-B2D8-4241-9A4D-3C1F04E71908}"/>
              </a:ext>
            </a:extLst>
          </p:cNvPr>
          <p:cNvSpPr/>
          <p:nvPr/>
        </p:nvSpPr>
        <p:spPr>
          <a:xfrm rot="13347395" flipH="1">
            <a:off x="3700483" y="827670"/>
            <a:ext cx="3602245" cy="3097942"/>
          </a:xfrm>
          <a:prstGeom prst="arc">
            <a:avLst>
              <a:gd name="adj1" fmla="val 17592754"/>
              <a:gd name="adj2" fmla="val 125193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E70EEA27-73B5-480F-B5F7-3DEF30FC4D7E}"/>
              </a:ext>
            </a:extLst>
          </p:cNvPr>
          <p:cNvSpPr/>
          <p:nvPr/>
        </p:nvSpPr>
        <p:spPr>
          <a:xfrm rot="20077369" flipH="1">
            <a:off x="4779663" y="3817167"/>
            <a:ext cx="665252" cy="452872"/>
          </a:xfrm>
          <a:prstGeom prst="arc">
            <a:avLst>
              <a:gd name="adj1" fmla="val 16492571"/>
              <a:gd name="adj2" fmla="val 2119875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F0DD950-9FAC-4BC8-A9A6-A462102D751F}"/>
              </a:ext>
            </a:extLst>
          </p:cNvPr>
          <p:cNvSpPr/>
          <p:nvPr/>
        </p:nvSpPr>
        <p:spPr>
          <a:xfrm>
            <a:off x="4710570" y="3572632"/>
            <a:ext cx="457200" cy="457200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765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D5B8A1-618C-424C-8EBA-25AB1551E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70" y="209550"/>
            <a:ext cx="8526505" cy="613172"/>
          </a:xfrm>
        </p:spPr>
        <p:txBody>
          <a:bodyPr/>
          <a:lstStyle/>
          <a:p>
            <a:pPr algn="l">
              <a:lnSpc>
                <a:spcPct val="80000"/>
              </a:lnSpc>
              <a:tabLst>
                <a:tab pos="8288338" algn="r"/>
              </a:tabLst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Quiz: Biggest Challenge for Dallas-Based Students?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911A3F-384F-4A00-86F3-67CDEDE059B8}"/>
              </a:ext>
            </a:extLst>
          </p:cNvPr>
          <p:cNvSpPr txBox="1"/>
          <p:nvPr/>
        </p:nvSpPr>
        <p:spPr>
          <a:xfrm>
            <a:off x="2286000" y="895350"/>
            <a:ext cx="4765985" cy="39035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Previous Work Experience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Resume Structure &amp; Format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Online Profiles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Networking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Interview Answers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Other ___________</a:t>
            </a:r>
          </a:p>
        </p:txBody>
      </p:sp>
    </p:spTree>
    <p:extLst>
      <p:ext uri="{BB962C8B-B14F-4D97-AF65-F5344CB8AC3E}">
        <p14:creationId xmlns:p14="http://schemas.microsoft.com/office/powerpoint/2010/main" val="769482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1626E14-AD48-4A29-9488-6FD4AA5ED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226" r="42295"/>
          <a:stretch/>
        </p:blipFill>
        <p:spPr>
          <a:xfrm>
            <a:off x="121535" y="2769314"/>
            <a:ext cx="5136266" cy="22473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70" y="209550"/>
            <a:ext cx="8526505" cy="613172"/>
          </a:xfrm>
        </p:spPr>
        <p:txBody>
          <a:bodyPr/>
          <a:lstStyle/>
          <a:p>
            <a:pPr algn="l">
              <a:lnSpc>
                <a:spcPct val="80000"/>
              </a:lnSpc>
              <a:tabLst>
                <a:tab pos="8288338" algn="r"/>
              </a:tabLst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Journey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5BCF74-6768-4D9F-8E6B-D78BF9961CA1}"/>
              </a:ext>
            </a:extLst>
          </p:cNvPr>
          <p:cNvSpPr/>
          <p:nvPr/>
        </p:nvSpPr>
        <p:spPr>
          <a:xfrm>
            <a:off x="964069" y="2769314"/>
            <a:ext cx="1066800" cy="685800"/>
          </a:xfrm>
          <a:prstGeom prst="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Career </a:t>
            </a:r>
            <a:r>
              <a:rPr lang="en-US" sz="1600" b="1" dirty="0" err="1">
                <a:solidFill>
                  <a:schemeClr val="tx1"/>
                </a:solidFill>
              </a:rPr>
              <a:t>Swtich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EFA82A-4CA9-4307-ABD2-B5820F3BBDD9}"/>
              </a:ext>
            </a:extLst>
          </p:cNvPr>
          <p:cNvCxnSpPr/>
          <p:nvPr/>
        </p:nvCxnSpPr>
        <p:spPr>
          <a:xfrm>
            <a:off x="2057400" y="2745415"/>
            <a:ext cx="0" cy="152400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3FF2DF6-D017-4069-B68E-1B88593F5144}"/>
              </a:ext>
            </a:extLst>
          </p:cNvPr>
          <p:cNvSpPr/>
          <p:nvPr/>
        </p:nvSpPr>
        <p:spPr>
          <a:xfrm>
            <a:off x="3276600" y="2109355"/>
            <a:ext cx="1066800" cy="685800"/>
          </a:xfrm>
          <a:prstGeom prst="rect">
            <a:avLst/>
          </a:prstGeom>
          <a:solidFill>
            <a:srgbClr val="A5F3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Marketing &amp; Recruiting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E79212-8C53-4DF9-83E6-4F04DBADAF50}"/>
              </a:ext>
            </a:extLst>
          </p:cNvPr>
          <p:cNvCxnSpPr/>
          <p:nvPr/>
        </p:nvCxnSpPr>
        <p:spPr>
          <a:xfrm>
            <a:off x="3276600" y="2082129"/>
            <a:ext cx="0" cy="152400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83C200E-FECC-486F-87C4-853D7EFC5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92" t="6960" b="70659"/>
          <a:stretch/>
        </p:blipFill>
        <p:spPr>
          <a:xfrm rot="3099108">
            <a:off x="5174477" y="2559678"/>
            <a:ext cx="79286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62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70" y="209550"/>
            <a:ext cx="8526505" cy="613172"/>
          </a:xfrm>
        </p:spPr>
        <p:txBody>
          <a:bodyPr/>
          <a:lstStyle/>
          <a:p>
            <a:pPr algn="l">
              <a:lnSpc>
                <a:spcPct val="80000"/>
              </a:lnSpc>
              <a:tabLst>
                <a:tab pos="8288338" algn="r"/>
              </a:tabLst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Journey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69DBF1D-92FC-49DD-8BCD-8FFABBA0C7FB}"/>
              </a:ext>
            </a:extLst>
          </p:cNvPr>
          <p:cNvSpPr/>
          <p:nvPr/>
        </p:nvSpPr>
        <p:spPr>
          <a:xfrm>
            <a:off x="133004" y="971550"/>
            <a:ext cx="8526505" cy="4024489"/>
          </a:xfrm>
          <a:custGeom>
            <a:avLst/>
            <a:gdLst>
              <a:gd name="connsiteX0" fmla="*/ 0 w 7439891"/>
              <a:gd name="connsiteY0" fmla="*/ 2768139 h 3208803"/>
              <a:gd name="connsiteX1" fmla="*/ 623454 w 7439891"/>
              <a:gd name="connsiteY1" fmla="*/ 2676699 h 3208803"/>
              <a:gd name="connsiteX2" fmla="*/ 847898 w 7439891"/>
              <a:gd name="connsiteY2" fmla="*/ 2984269 h 3208803"/>
              <a:gd name="connsiteX3" fmla="*/ 656705 w 7439891"/>
              <a:gd name="connsiteY3" fmla="*/ 3208713 h 3208803"/>
              <a:gd name="connsiteX4" fmla="*/ 315883 w 7439891"/>
              <a:gd name="connsiteY4" fmla="*/ 2959331 h 3208803"/>
              <a:gd name="connsiteX5" fmla="*/ 756458 w 7439891"/>
              <a:gd name="connsiteY5" fmla="*/ 2676699 h 3208803"/>
              <a:gd name="connsiteX6" fmla="*/ 1521229 w 7439891"/>
              <a:gd name="connsiteY6" fmla="*/ 2643448 h 3208803"/>
              <a:gd name="connsiteX7" fmla="*/ 1753985 w 7439891"/>
              <a:gd name="connsiteY7" fmla="*/ 3025833 h 3208803"/>
              <a:gd name="connsiteX8" fmla="*/ 1496291 w 7439891"/>
              <a:gd name="connsiteY8" fmla="*/ 3150524 h 3208803"/>
              <a:gd name="connsiteX9" fmla="*/ 1147156 w 7439891"/>
              <a:gd name="connsiteY9" fmla="*/ 2809702 h 3208803"/>
              <a:gd name="connsiteX10" fmla="*/ 1787236 w 7439891"/>
              <a:gd name="connsiteY10" fmla="*/ 2660073 h 3208803"/>
              <a:gd name="connsiteX11" fmla="*/ 2335876 w 7439891"/>
              <a:gd name="connsiteY11" fmla="*/ 2784764 h 3208803"/>
              <a:gd name="connsiteX12" fmla="*/ 3025832 w 7439891"/>
              <a:gd name="connsiteY12" fmla="*/ 1878677 h 3208803"/>
              <a:gd name="connsiteX13" fmla="*/ 4197927 w 7439891"/>
              <a:gd name="connsiteY13" fmla="*/ 1529542 h 3208803"/>
              <a:gd name="connsiteX14" fmla="*/ 5054138 w 7439891"/>
              <a:gd name="connsiteY14" fmla="*/ 1512917 h 3208803"/>
              <a:gd name="connsiteX15" fmla="*/ 5685905 w 7439891"/>
              <a:gd name="connsiteY15" fmla="*/ 1005840 h 3208803"/>
              <a:gd name="connsiteX16" fmla="*/ 6808123 w 7439891"/>
              <a:gd name="connsiteY16" fmla="*/ 665019 h 3208803"/>
              <a:gd name="connsiteX17" fmla="*/ 7439891 w 7439891"/>
              <a:gd name="connsiteY17" fmla="*/ 0 h 320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439891" h="3208803">
                <a:moveTo>
                  <a:pt x="0" y="2768139"/>
                </a:moveTo>
                <a:cubicBezTo>
                  <a:pt x="241069" y="2704408"/>
                  <a:pt x="482138" y="2640677"/>
                  <a:pt x="623454" y="2676699"/>
                </a:cubicBezTo>
                <a:cubicBezTo>
                  <a:pt x="764770" y="2712721"/>
                  <a:pt x="842356" y="2895600"/>
                  <a:pt x="847898" y="2984269"/>
                </a:cubicBezTo>
                <a:cubicBezTo>
                  <a:pt x="853440" y="3072938"/>
                  <a:pt x="745374" y="3212869"/>
                  <a:pt x="656705" y="3208713"/>
                </a:cubicBezTo>
                <a:cubicBezTo>
                  <a:pt x="568036" y="3204557"/>
                  <a:pt x="299257" y="3048000"/>
                  <a:pt x="315883" y="2959331"/>
                </a:cubicBezTo>
                <a:cubicBezTo>
                  <a:pt x="332509" y="2870662"/>
                  <a:pt x="555567" y="2729346"/>
                  <a:pt x="756458" y="2676699"/>
                </a:cubicBezTo>
                <a:cubicBezTo>
                  <a:pt x="957349" y="2624052"/>
                  <a:pt x="1354975" y="2585259"/>
                  <a:pt x="1521229" y="2643448"/>
                </a:cubicBezTo>
                <a:cubicBezTo>
                  <a:pt x="1687484" y="2701637"/>
                  <a:pt x="1758141" y="2941320"/>
                  <a:pt x="1753985" y="3025833"/>
                </a:cubicBezTo>
                <a:cubicBezTo>
                  <a:pt x="1749829" y="3110346"/>
                  <a:pt x="1597429" y="3186546"/>
                  <a:pt x="1496291" y="3150524"/>
                </a:cubicBezTo>
                <a:cubicBezTo>
                  <a:pt x="1395153" y="3114502"/>
                  <a:pt x="1098665" y="2891444"/>
                  <a:pt x="1147156" y="2809702"/>
                </a:cubicBezTo>
                <a:cubicBezTo>
                  <a:pt x="1195647" y="2727960"/>
                  <a:pt x="1589116" y="2664229"/>
                  <a:pt x="1787236" y="2660073"/>
                </a:cubicBezTo>
                <a:cubicBezTo>
                  <a:pt x="1985356" y="2655917"/>
                  <a:pt x="2129443" y="2914997"/>
                  <a:pt x="2335876" y="2784764"/>
                </a:cubicBezTo>
                <a:cubicBezTo>
                  <a:pt x="2542309" y="2654531"/>
                  <a:pt x="2715490" y="2087881"/>
                  <a:pt x="3025832" y="1878677"/>
                </a:cubicBezTo>
                <a:cubicBezTo>
                  <a:pt x="3336174" y="1669473"/>
                  <a:pt x="3859876" y="1590502"/>
                  <a:pt x="4197927" y="1529542"/>
                </a:cubicBezTo>
                <a:cubicBezTo>
                  <a:pt x="4535978" y="1468582"/>
                  <a:pt x="4806142" y="1600201"/>
                  <a:pt x="5054138" y="1512917"/>
                </a:cubicBezTo>
                <a:cubicBezTo>
                  <a:pt x="5302134" y="1425633"/>
                  <a:pt x="5393574" y="1147156"/>
                  <a:pt x="5685905" y="1005840"/>
                </a:cubicBezTo>
                <a:cubicBezTo>
                  <a:pt x="5978236" y="864524"/>
                  <a:pt x="6515792" y="832659"/>
                  <a:pt x="6808123" y="665019"/>
                </a:cubicBezTo>
                <a:cubicBezTo>
                  <a:pt x="7100454" y="497379"/>
                  <a:pt x="7270172" y="248689"/>
                  <a:pt x="7439891" y="0"/>
                </a:cubicBezTo>
              </a:path>
            </a:pathLst>
          </a:custGeom>
          <a:noFill/>
          <a:ln w="76200">
            <a:solidFill>
              <a:srgbClr val="FFFF66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FF2DF6-D017-4069-B68E-1B88593F5144}"/>
              </a:ext>
            </a:extLst>
          </p:cNvPr>
          <p:cNvSpPr/>
          <p:nvPr/>
        </p:nvSpPr>
        <p:spPr>
          <a:xfrm>
            <a:off x="3276600" y="2109355"/>
            <a:ext cx="1066800" cy="685800"/>
          </a:xfrm>
          <a:prstGeom prst="rect">
            <a:avLst/>
          </a:prstGeom>
          <a:solidFill>
            <a:srgbClr val="A5F3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Marketing &amp; Recruiting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E79212-8C53-4DF9-83E6-4F04DBADAF50}"/>
              </a:ext>
            </a:extLst>
          </p:cNvPr>
          <p:cNvCxnSpPr/>
          <p:nvPr/>
        </p:nvCxnSpPr>
        <p:spPr>
          <a:xfrm>
            <a:off x="3276600" y="2082129"/>
            <a:ext cx="0" cy="152400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5852C4A-1C4F-43AC-B719-3688A10E9647}"/>
              </a:ext>
            </a:extLst>
          </p:cNvPr>
          <p:cNvSpPr/>
          <p:nvPr/>
        </p:nvSpPr>
        <p:spPr>
          <a:xfrm>
            <a:off x="6046331" y="1223357"/>
            <a:ext cx="1066800" cy="685800"/>
          </a:xfrm>
          <a:prstGeom prst="rect">
            <a:avLst/>
          </a:prstGeom>
          <a:solidFill>
            <a:srgbClr val="A5F3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>
                <a:solidFill>
                  <a:srgbClr val="000000"/>
                </a:solidFill>
              </a:rPr>
              <a:t>Career Speaking &amp; Publishing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2F5068-2990-4760-98ED-6B8AEF0FEAC8}"/>
              </a:ext>
            </a:extLst>
          </p:cNvPr>
          <p:cNvCxnSpPr/>
          <p:nvPr/>
        </p:nvCxnSpPr>
        <p:spPr>
          <a:xfrm>
            <a:off x="6046331" y="1176251"/>
            <a:ext cx="0" cy="152400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233412"/>
      </p:ext>
    </p:extLst>
  </p:cSld>
  <p:clrMapOvr>
    <a:masterClrMapping/>
  </p:clrMapOvr>
</p:sld>
</file>

<file path=ppt/theme/theme1.xml><?xml version="1.0" encoding="utf-8"?>
<a:theme xmlns:a="http://schemas.openxmlformats.org/drawingml/2006/main" name="1_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7870</TotalTime>
  <Words>457</Words>
  <Application>Microsoft Office PowerPoint</Application>
  <PresentationFormat>On-screen Show (16:9)</PresentationFormat>
  <Paragraphs>109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Arial Narrow</vt:lpstr>
      <vt:lpstr>Calibri</vt:lpstr>
      <vt:lpstr>1_Horizon</vt:lpstr>
      <vt:lpstr>How to Motivate Students … Their Way Richard Blazevich A Recruiter’s Perspective December 2019</vt:lpstr>
      <vt:lpstr>Show of Hands</vt:lpstr>
      <vt:lpstr>My Storyvv</vt:lpstr>
      <vt:lpstr>I've Been Marketing to College Students for 20 Years</vt:lpstr>
      <vt:lpstr>PowerPoint Presentation</vt:lpstr>
      <vt:lpstr>PowerPoint Presentation</vt:lpstr>
      <vt:lpstr>Quiz: Biggest Challenge for Dallas-Based Students?</vt:lpstr>
      <vt:lpstr>My Journey</vt:lpstr>
      <vt:lpstr>My Journey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Download This Presentation at www.AmazingJobSkills.com</vt:lpstr>
      <vt:lpstr>How I Learned</vt:lpstr>
      <vt:lpstr>How the Younger Generation Interacts</vt:lpstr>
      <vt:lpstr>People age 18-24 spend more time on their phones than any other age group</vt:lpstr>
      <vt:lpstr>What Are They Doing on Their Phones?</vt:lpstr>
      <vt:lpstr>How the People Watch Videos</vt:lpstr>
      <vt:lpstr>How the People Watch Videos</vt:lpstr>
      <vt:lpstr>The #1 Reason for Using YouTube  Is to Figure out How to Do New Things</vt:lpstr>
      <vt:lpstr>So I Started Using YouTube to Reach Students</vt:lpstr>
      <vt:lpstr>Then I Learned About Online Courses</vt:lpstr>
      <vt:lpstr>Increasingly, Students Blend Online and On-Campus</vt:lpstr>
      <vt:lpstr>The Main Benefit of Online Classes is Convenience</vt:lpstr>
      <vt:lpstr>Then I Learned About Online Courses</vt:lpstr>
      <vt:lpstr>PowerPoint Presentation</vt:lpstr>
      <vt:lpstr>PowerPoint Presentation</vt:lpstr>
      <vt:lpstr>PowerPoint Presentation</vt:lpstr>
      <vt:lpstr>Quiz: Your School’s Online Platforms</vt:lpstr>
      <vt:lpstr>Online Course Landscape</vt:lpstr>
      <vt:lpstr>SMU Pilot Program: Topics Included</vt:lpstr>
      <vt:lpstr>Recruiter:  “I wish there was an easier way to meet students I might want to interview.”</vt:lpstr>
      <vt:lpstr>Who’s up for a little friendly competition?</vt:lpstr>
      <vt:lpstr>Quiz: Which of These Options Interest You</vt:lpstr>
      <vt:lpstr>If you want to participate …</vt:lpstr>
    </vt:vector>
  </TitlesOfParts>
  <Company>PepsiCo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Blazevich, Richard</dc:creator>
  <cp:lastModifiedBy>Rich Blazevich</cp:lastModifiedBy>
  <cp:revision>106</cp:revision>
  <dcterms:created xsi:type="dcterms:W3CDTF">2017-10-03T23:40:09Z</dcterms:created>
  <dcterms:modified xsi:type="dcterms:W3CDTF">2019-11-22T13:50:01Z</dcterms:modified>
</cp:coreProperties>
</file>