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2" r:id="rId3"/>
    <p:sldId id="353" r:id="rId4"/>
    <p:sldId id="350" r:id="rId5"/>
    <p:sldId id="356" r:id="rId6"/>
    <p:sldId id="340" r:id="rId7"/>
    <p:sldId id="354" r:id="rId8"/>
    <p:sldId id="355" r:id="rId9"/>
    <p:sldId id="257" r:id="rId10"/>
    <p:sldId id="472" r:id="rId11"/>
    <p:sldId id="428" r:id="rId12"/>
    <p:sldId id="581" r:id="rId13"/>
    <p:sldId id="536" r:id="rId14"/>
    <p:sldId id="418" r:id="rId15"/>
    <p:sldId id="539" r:id="rId16"/>
    <p:sldId id="538" r:id="rId17"/>
    <p:sldId id="430" r:id="rId18"/>
    <p:sldId id="582" r:id="rId19"/>
    <p:sldId id="541" r:id="rId20"/>
    <p:sldId id="542" r:id="rId21"/>
    <p:sldId id="583" r:id="rId22"/>
    <p:sldId id="585" r:id="rId23"/>
    <p:sldId id="331" r:id="rId24"/>
    <p:sldId id="341" r:id="rId25"/>
    <p:sldId id="337" r:id="rId26"/>
    <p:sldId id="335" r:id="rId27"/>
    <p:sldId id="339" r:id="rId28"/>
    <p:sldId id="586" r:id="rId29"/>
    <p:sldId id="336" r:id="rId30"/>
    <p:sldId id="287" r:id="rId31"/>
    <p:sldId id="351" r:id="rId32"/>
    <p:sldId id="584" r:id="rId33"/>
    <p:sldId id="590" r:id="rId34"/>
    <p:sldId id="491" r:id="rId35"/>
    <p:sldId id="588" r:id="rId36"/>
    <p:sldId id="589" r:id="rId37"/>
    <p:sldId id="556" r:id="rId38"/>
    <p:sldId id="557" r:id="rId39"/>
    <p:sldId id="587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78B"/>
    <a:srgbClr val="047BC4"/>
    <a:srgbClr val="339933"/>
    <a:srgbClr val="0088A7"/>
    <a:srgbClr val="007D98"/>
    <a:srgbClr val="000B76"/>
    <a:srgbClr val="FFFF99"/>
    <a:srgbClr val="004CC8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9822" autoAdjust="0"/>
  </p:normalViewPr>
  <p:slideViewPr>
    <p:cSldViewPr>
      <p:cViewPr varScale="1">
        <p:scale>
          <a:sx n="110" d="100"/>
          <a:sy n="110" d="100"/>
        </p:scale>
        <p:origin x="600" y="11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F011C0E-647B-4B0D-A7C9-9086B97B05D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27DF33-A32A-48E6-84DE-73770CBAF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79248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1C0E-647B-4B0D-A7C9-9086B97B05D9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DF33-A32A-48E6-84DE-73770CBAF0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13172"/>
          </a:xfrm>
          <a:prstGeom prst="rect">
            <a:avLst/>
          </a:prstGeom>
        </p:spPr>
        <p:txBody>
          <a:bodyPr/>
          <a:lstStyle>
            <a:lvl1pPr algn="ctr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1C0E-647B-4B0D-A7C9-9086B97B05D9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DF33-A32A-48E6-84DE-73770CBAF0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8;p13">
            <a:extLst>
              <a:ext uri="{FF2B5EF4-FFF2-40B4-BE49-F238E27FC236}">
                <a16:creationId xmlns:a16="http://schemas.microsoft.com/office/drawing/2014/main" id="{464C7F8B-29A6-4918-941D-CF43BF379440}"/>
              </a:ext>
            </a:extLst>
          </p:cNvPr>
          <p:cNvSpPr/>
          <p:nvPr userDrawn="1"/>
        </p:nvSpPr>
        <p:spPr>
          <a:xfrm>
            <a:off x="-1" y="-19049"/>
            <a:ext cx="9142701" cy="5168966"/>
          </a:xfrm>
          <a:prstGeom prst="rect">
            <a:avLst/>
          </a:prstGeom>
          <a:solidFill>
            <a:srgbClr val="047B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3464" y="-19050"/>
            <a:ext cx="9144000" cy="7143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F011C0E-647B-4B0D-A7C9-9086B97B05D9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C027DF33-A32A-48E6-84DE-73770CBAF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 cap="none" spc="50" baseline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A3BF99-08D6-4F3D-ACC3-8C1956A30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61" b="50000"/>
          <a:stretch/>
        </p:blipFill>
        <p:spPr>
          <a:xfrm>
            <a:off x="0" y="808120"/>
            <a:ext cx="9143999" cy="4364456"/>
          </a:xfrm>
          <a:prstGeom prst="rect">
            <a:avLst/>
          </a:prstGeom>
          <a:ln>
            <a:solidFill>
              <a:srgbClr val="007D98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" y="0"/>
            <a:ext cx="6324600" cy="7429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400" b="1" dirty="0"/>
              <a:t>Mastering the Job Search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0800" y="112183"/>
            <a:ext cx="2686493" cy="6307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200" b="1" dirty="0"/>
              <a:t>Richard Blazevich</a:t>
            </a:r>
          </a:p>
          <a:p>
            <a:pPr algn="r"/>
            <a:r>
              <a:rPr lang="en-US" sz="2200" b="1" dirty="0"/>
              <a:t>February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39F446-9E7D-40CC-A9F1-531F62D8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863154"/>
            <a:ext cx="6096000" cy="42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8359161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Recruiters Look for</a:t>
            </a:r>
          </a:p>
        </p:txBody>
      </p:sp>
      <p:pic>
        <p:nvPicPr>
          <p:cNvPr id="2054" name="Picture 6" descr="Image result for herd of shee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/>
          <a:stretch/>
        </p:blipFill>
        <p:spPr bwMode="auto">
          <a:xfrm>
            <a:off x="5466" y="748541"/>
            <a:ext cx="6583225" cy="43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5" t="24854" r="42591" b="12466"/>
          <a:stretch/>
        </p:blipFill>
        <p:spPr bwMode="auto">
          <a:xfrm>
            <a:off x="6259185" y="748541"/>
            <a:ext cx="2880586" cy="439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33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95" y="53578"/>
            <a:ext cx="8526505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Secret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Weapon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9413" y="1930232"/>
            <a:ext cx="6376372" cy="20832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8592" b="1" dirty="0"/>
              <a:t>JOB</a:t>
            </a:r>
          </a:p>
          <a:p>
            <a:pPr>
              <a:lnSpc>
                <a:spcPct val="75000"/>
              </a:lnSpc>
            </a:pPr>
            <a:r>
              <a:rPr lang="en-US" sz="8592" b="1" dirty="0"/>
              <a:t>DESCRIPTION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73347" y="2503923"/>
            <a:ext cx="3207329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experience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8817" y="2262339"/>
            <a:ext cx="2069543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865" y="1318527"/>
            <a:ext cx="1577818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duties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12500" y="2769735"/>
            <a:ext cx="3112132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responsibilities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713" y="3797938"/>
            <a:ext cx="1446693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FFFF99"/>
                </a:solidFill>
              </a:rPr>
              <a:t>job title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085247" y="1546079"/>
            <a:ext cx="1633381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skills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1161" y="2289554"/>
            <a:ext cx="1294407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manage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5867" y="4353496"/>
            <a:ext cx="1484729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99FF99"/>
                </a:solidFill>
              </a:rPr>
              <a:t>prepare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1111" y="1872650"/>
            <a:ext cx="1969190" cy="438582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recommend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748645" y="1896294"/>
            <a:ext cx="1322798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present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4831" y="1270335"/>
            <a:ext cx="832881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plan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4608" y="4263858"/>
            <a:ext cx="1374483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program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7846" y="3787608"/>
            <a:ext cx="3182341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requirements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95006" y="2204764"/>
            <a:ext cx="1795684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coordinate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878517" y="1167846"/>
            <a:ext cx="951682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teach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05619" y="3928820"/>
            <a:ext cx="815849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lead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7045" y="1358732"/>
            <a:ext cx="1288543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99FF99"/>
                </a:solidFill>
              </a:rPr>
              <a:t>write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9780" y="3876524"/>
            <a:ext cx="861137" cy="32316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998" b="1" dirty="0">
                <a:solidFill>
                  <a:srgbClr val="99FF99"/>
                </a:solidFill>
              </a:rPr>
              <a:t>design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473540" y="4039408"/>
            <a:ext cx="886020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54651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3238-9166-4B1C-94B2-35D48A95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6676"/>
            <a:ext cx="8526505" cy="676275"/>
          </a:xfrm>
        </p:spPr>
        <p:txBody>
          <a:bodyPr/>
          <a:lstStyle/>
          <a:p>
            <a:pPr algn="l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Hiring Process Works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0610177C-3B4A-47B8-B116-099463E5C988}"/>
              </a:ext>
            </a:extLst>
          </p:cNvPr>
          <p:cNvSpPr/>
          <p:nvPr/>
        </p:nvSpPr>
        <p:spPr>
          <a:xfrm>
            <a:off x="63271" y="1697114"/>
            <a:ext cx="1694330" cy="1258646"/>
          </a:xfrm>
          <a:prstGeom prst="homePlate">
            <a:avLst>
              <a:gd name="adj" fmla="val 2094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Employer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Identifies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Job </a:t>
            </a:r>
          </a:p>
          <a:p>
            <a:pPr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Opening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424C59E8-CCA5-420C-824E-31FD4967B010}"/>
              </a:ext>
            </a:extLst>
          </p:cNvPr>
          <p:cNvSpPr/>
          <p:nvPr/>
        </p:nvSpPr>
        <p:spPr>
          <a:xfrm>
            <a:off x="1563964" y="1697114"/>
            <a:ext cx="1984787" cy="1258646"/>
          </a:xfrm>
          <a:prstGeom prst="chevron">
            <a:avLst>
              <a:gd name="adj" fmla="val 2179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Employer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Posts Job w/ Job Description</a:t>
            </a:r>
          </a:p>
        </p:txBody>
      </p:sp>
      <p:sp>
        <p:nvSpPr>
          <p:cNvPr id="6" name="Chevron 14">
            <a:extLst>
              <a:ext uri="{FF2B5EF4-FFF2-40B4-BE49-F238E27FC236}">
                <a16:creationId xmlns:a16="http://schemas.microsoft.com/office/drawing/2014/main" id="{64FC0342-EAC7-4D61-9A30-7B1662E13D95}"/>
              </a:ext>
            </a:extLst>
          </p:cNvPr>
          <p:cNvSpPr/>
          <p:nvPr/>
        </p:nvSpPr>
        <p:spPr>
          <a:xfrm>
            <a:off x="3355112" y="1697114"/>
            <a:ext cx="1984787" cy="1258646"/>
          </a:xfrm>
          <a:prstGeom prst="chevron">
            <a:avLst>
              <a:gd name="adj" fmla="val 2179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Candidates Apply 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for 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Job</a:t>
            </a:r>
          </a:p>
        </p:txBody>
      </p:sp>
      <p:sp>
        <p:nvSpPr>
          <p:cNvPr id="8" name="Chevron 15">
            <a:extLst>
              <a:ext uri="{FF2B5EF4-FFF2-40B4-BE49-F238E27FC236}">
                <a16:creationId xmlns:a16="http://schemas.microsoft.com/office/drawing/2014/main" id="{AAA160A9-4737-451E-B471-D2DE86D436D1}"/>
              </a:ext>
            </a:extLst>
          </p:cNvPr>
          <p:cNvSpPr/>
          <p:nvPr/>
        </p:nvSpPr>
        <p:spPr>
          <a:xfrm>
            <a:off x="5146261" y="1689146"/>
            <a:ext cx="1984787" cy="1258646"/>
          </a:xfrm>
          <a:prstGeom prst="chevron">
            <a:avLst>
              <a:gd name="adj" fmla="val 2179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Employer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Screens for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Qualified Candidates</a:t>
            </a:r>
          </a:p>
        </p:txBody>
      </p:sp>
      <p:sp>
        <p:nvSpPr>
          <p:cNvPr id="9" name="Chevron 18">
            <a:extLst>
              <a:ext uri="{FF2B5EF4-FFF2-40B4-BE49-F238E27FC236}">
                <a16:creationId xmlns:a16="http://schemas.microsoft.com/office/drawing/2014/main" id="{CF3E6527-E466-4DA0-9C18-E2D1205AF016}"/>
              </a:ext>
            </a:extLst>
          </p:cNvPr>
          <p:cNvSpPr/>
          <p:nvPr/>
        </p:nvSpPr>
        <p:spPr>
          <a:xfrm>
            <a:off x="6937409" y="1689146"/>
            <a:ext cx="2141275" cy="1258646"/>
          </a:xfrm>
          <a:prstGeom prst="chevron">
            <a:avLst>
              <a:gd name="adj" fmla="val 2179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Employer</a:t>
            </a:r>
          </a:p>
          <a:p>
            <a:pPr lvl="0" algn="ctr"/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Interviews &amp; Hires Qualified Candidates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1B37CCA2-D1B6-4CC5-9ABA-184A0856381D}"/>
              </a:ext>
            </a:extLst>
          </p:cNvPr>
          <p:cNvSpPr/>
          <p:nvPr/>
        </p:nvSpPr>
        <p:spPr>
          <a:xfrm>
            <a:off x="1757601" y="2356017"/>
            <a:ext cx="1600200" cy="742950"/>
          </a:xfrm>
          <a:prstGeom prst="roundRect">
            <a:avLst/>
          </a:prstGeom>
          <a:solidFill>
            <a:srgbClr val="FFFF99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339933"/>
                </a:solidFill>
                <a:latin typeface="Calibri" panose="020F0502020204030204" pitchFamily="34" charset="0"/>
              </a:rPr>
              <a:t>Job Description</a:t>
            </a:r>
            <a:endParaRPr lang="en-US" sz="1350" dirty="0">
              <a:solidFill>
                <a:srgbClr val="339933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1417A97-8FD7-4A36-B918-C865DCD75A46}"/>
              </a:ext>
            </a:extLst>
          </p:cNvPr>
          <p:cNvSpPr/>
          <p:nvPr/>
        </p:nvSpPr>
        <p:spPr>
          <a:xfrm>
            <a:off x="5354141" y="2085207"/>
            <a:ext cx="1600200" cy="1076443"/>
          </a:xfrm>
          <a:prstGeom prst="roundRect">
            <a:avLst/>
          </a:prstGeom>
          <a:solidFill>
            <a:srgbClr val="FFFF99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b="1" dirty="0">
                <a:solidFill>
                  <a:srgbClr val="339933"/>
                </a:solidFill>
                <a:latin typeface="Calibri" panose="020F0502020204030204" pitchFamily="34" charset="0"/>
              </a:rPr>
              <a:t>Screens for</a:t>
            </a:r>
          </a:p>
          <a:p>
            <a:pPr lvl="0" algn="ctr"/>
            <a:r>
              <a:rPr lang="en-US" sz="2100" b="1" dirty="0">
                <a:solidFill>
                  <a:srgbClr val="339933"/>
                </a:solidFill>
                <a:latin typeface="Calibri" panose="020F0502020204030204" pitchFamily="34" charset="0"/>
              </a:rPr>
              <a:t>Qualified Candidates</a:t>
            </a:r>
          </a:p>
        </p:txBody>
      </p:sp>
    </p:spTree>
    <p:extLst>
      <p:ext uri="{BB962C8B-B14F-4D97-AF65-F5344CB8AC3E}">
        <p14:creationId xmlns:p14="http://schemas.microsoft.com/office/powerpoint/2010/main" val="15588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658225" cy="61317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Employers Screen Applicants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53400" y="4860132"/>
            <a:ext cx="990600" cy="273844"/>
          </a:xfrm>
        </p:spPr>
        <p:txBody>
          <a:bodyPr/>
          <a:lstStyle/>
          <a:p>
            <a:fld id="{C027DF33-A32A-48E6-84DE-73770CBAF023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16A43-B770-4534-BAD5-2FE69A3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16235"/>
          <a:stretch/>
        </p:blipFill>
        <p:spPr>
          <a:xfrm>
            <a:off x="0" y="768927"/>
            <a:ext cx="9144000" cy="43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534400" cy="61317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 Employers Screen Resumes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438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/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b="31286"/>
          <a:stretch/>
        </p:blipFill>
        <p:spPr bwMode="auto">
          <a:xfrm flipH="1">
            <a:off x="3381375" y="3179989"/>
            <a:ext cx="2444750" cy="19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B7C41-7A52-46CC-8B9E-C1F6A1DC0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3EA"/>
              </a:clrFrom>
              <a:clrTo>
                <a:srgbClr val="FDF3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6" r="32895"/>
          <a:stretch/>
        </p:blipFill>
        <p:spPr>
          <a:xfrm>
            <a:off x="5809531" y="920432"/>
            <a:ext cx="3334469" cy="390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5911C-C315-4954-A0BD-F01025CE6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3EA"/>
              </a:clrFrom>
              <a:clrTo>
                <a:srgbClr val="FDF3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4" r="32895"/>
          <a:stretch/>
        </p:blipFill>
        <p:spPr>
          <a:xfrm>
            <a:off x="5809531" y="4519293"/>
            <a:ext cx="3334469" cy="62420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736485" y="1403227"/>
            <a:ext cx="1238250" cy="58043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952625" y="3842955"/>
            <a:ext cx="1238250" cy="58043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1542284" y="353910"/>
            <a:ext cx="1238250" cy="58043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2748092" y="2382504"/>
            <a:ext cx="1238250" cy="58043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-1491821" y="2571750"/>
            <a:ext cx="1238250" cy="5804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-1338792" y="920432"/>
            <a:ext cx="1238250" cy="580430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-2974735" y="1911283"/>
            <a:ext cx="1238250" cy="5804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DE62A3-D9B5-495E-A8B1-3BE3DB5990B6}"/>
              </a:ext>
            </a:extLst>
          </p:cNvPr>
          <p:cNvGrpSpPr/>
          <p:nvPr/>
        </p:nvGrpSpPr>
        <p:grpSpPr>
          <a:xfrm>
            <a:off x="5596619" y="818146"/>
            <a:ext cx="1095375" cy="4325353"/>
            <a:chOff x="7462158" y="1016000"/>
            <a:chExt cx="1460500" cy="5842000"/>
          </a:xfrm>
          <a:solidFill>
            <a:schemeClr val="tx1"/>
          </a:solidFill>
        </p:grpSpPr>
        <p:cxnSp>
          <p:nvCxnSpPr>
            <p:cNvPr id="6" name="Straight Connector 5"/>
            <p:cNvCxnSpPr/>
            <p:nvPr/>
          </p:nvCxnSpPr>
          <p:spPr>
            <a:xfrm>
              <a:off x="7747000" y="1016000"/>
              <a:ext cx="0" cy="1556303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7462158" y="1016000"/>
              <a:ext cx="1460500" cy="1556303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chemeClr val="tx1"/>
              </a:bgClr>
            </a:patt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62158" y="3680308"/>
              <a:ext cx="1460500" cy="3177692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chemeClr val="tx1"/>
              </a:bgClr>
            </a:patt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494365" y="4318259"/>
              <a:ext cx="1396088" cy="8617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ATS Screening 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4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528E-6 4.93827E-7 L 0.31012 4.93827E-7 C 0.449 4.93827E-7 0.62034 0.11883 0.62034 0.21566 L 0.62034 0.43133 " pathEditMode="relative" rAng="0" ptsTypes="FfFF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11" y="21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9537 L 0.49705 -0.04259 C 0.71563 -0.10216 0.99358 -0.10278 0.99844 -0.03765 L 1.01216 0.10648 " pathEditMode="relative" rAng="21060000" ptsTypes="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926 L 0.32129 0.00926 C 0.46517 0.00926 0.64258 0.15625 0.64258 0.27527 L 0.64258 0.54148 " pathEditMode="relative" rAng="0" ptsTypes="FfFF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9" y="2660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9722E-6 0.00232 L 0.42796 -0.18306 L 0.67687 -0.18306 L 0.77974 0.00039 L 0.77203 0.13793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87" y="-24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4198E-6 L 0.32042 -0.18981 C 0.46365 -0.27469 0.65343 -0.31404 0.6633 -0.26061 L 0.68565 -0.1412 " pathEditMode="relative" rAng="-1105820" ptsTypes="FfFF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88" y="-70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056E-6 4.93827E-7 L 0.33192 4.93827E-7 C 0.48036 4.93827E-7 0.66385 0.09298 0.66385 0.16879 L 0.66385 0.33758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2" y="16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06 0.00734 L 0.60916 0.00734 C 0.8622 0.00734 1.17427 0.07099 1.17427 0.12308 L 1.17427 0.23882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5" grpId="0" animBg="1"/>
      <p:bldP spid="22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68" y="101204"/>
            <a:ext cx="9286875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How do employers screen resumes?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53400" y="4860132"/>
            <a:ext cx="990600" cy="273844"/>
          </a:xfrm>
        </p:spPr>
        <p:txBody>
          <a:bodyPr/>
          <a:lstStyle/>
          <a:p>
            <a:fld id="{C027DF33-A32A-48E6-84DE-73770CBAF023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DE3046-E2F7-498D-8012-03477037A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614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3F5291-7FE0-4BCA-B2C6-8EC97C22CA0E}"/>
              </a:ext>
            </a:extLst>
          </p:cNvPr>
          <p:cNvSpPr/>
          <p:nvPr/>
        </p:nvSpPr>
        <p:spPr>
          <a:xfrm>
            <a:off x="3235037" y="2175164"/>
            <a:ext cx="2355272" cy="804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Lucida Console" panose="020B0609040504020204" pitchFamily="49" charset="0"/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64414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96475"/>
            <a:ext cx="8267700" cy="61317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Employers Screen Applicants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53400" y="4860132"/>
            <a:ext cx="990600" cy="273844"/>
          </a:xfrm>
        </p:spPr>
        <p:txBody>
          <a:bodyPr/>
          <a:lstStyle/>
          <a:p>
            <a:fld id="{C027DF33-A32A-48E6-84DE-73770CBAF023}" type="slidenum">
              <a:rPr lang="en-US" smtClean="0"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7750"/>
            <a:ext cx="6096000" cy="3744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1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13" y="98839"/>
            <a:ext cx="8420887" cy="61317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Employers Screen Applicants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53400" y="4860132"/>
            <a:ext cx="990600" cy="273844"/>
          </a:xfrm>
        </p:spPr>
        <p:txBody>
          <a:bodyPr/>
          <a:lstStyle/>
          <a:p>
            <a:fld id="{C027DF33-A32A-48E6-84DE-73770CBAF023}" type="slidenum">
              <a:rPr lang="en-US" smtClean="0"/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7750"/>
            <a:ext cx="6096000" cy="374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35079" y="2768035"/>
            <a:ext cx="1674922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562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Conduct research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35079" y="3332928"/>
            <a:ext cx="2627422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562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Lead cross-functional teams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44787" y="4292035"/>
            <a:ext cx="2951089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562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Manage timelines and budgets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40670" y="3625285"/>
            <a:ext cx="2050329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562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Lead agency partners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40671" y="2428875"/>
            <a:ext cx="1308118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75" rIns="0" rtlCol="0" anchor="ctr"/>
          <a:lstStyle/>
          <a:p>
            <a:r>
              <a:rPr lang="en-US" sz="1562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Analyze data</a:t>
            </a:r>
          </a:p>
        </p:txBody>
      </p:sp>
    </p:spTree>
    <p:extLst>
      <p:ext uri="{BB962C8B-B14F-4D97-AF65-F5344CB8AC3E}">
        <p14:creationId xmlns:p14="http://schemas.microsoft.com/office/powerpoint/2010/main" val="85834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21" y="95251"/>
            <a:ext cx="8495379" cy="613172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Employers Screen Applicants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78" r="31515"/>
          <a:stretch/>
        </p:blipFill>
        <p:spPr bwMode="auto">
          <a:xfrm>
            <a:off x="4859737" y="1143000"/>
            <a:ext cx="4284264" cy="34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" r="2910"/>
          <a:stretch/>
        </p:blipFill>
        <p:spPr bwMode="auto">
          <a:xfrm>
            <a:off x="285751" y="1527971"/>
            <a:ext cx="4306450" cy="279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71501" y="2534885"/>
            <a:ext cx="1052657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75" rIns="0" rtlCol="0" anchor="ctr"/>
          <a:lstStyle/>
          <a:p>
            <a:r>
              <a:rPr lang="en-US" sz="1250" dirty="0">
                <a:solidFill>
                  <a:schemeClr val="bg1"/>
                </a:solidFill>
                <a:latin typeface="Palatino Linotype" panose="02040502050505030304" pitchFamily="18" charset="0"/>
              </a:rPr>
              <a:t>Analyze data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5907" y="2780674"/>
            <a:ext cx="1339094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7935" y="3196774"/>
            <a:ext cx="1993815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616" y="3882390"/>
            <a:ext cx="2329510" cy="213360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1500" y="2767067"/>
            <a:ext cx="1375172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50" dirty="0">
                <a:solidFill>
                  <a:schemeClr val="bg1"/>
                </a:solidFill>
                <a:latin typeface="Palatino Linotype" panose="02040502050505030304" pitchFamily="18" charset="0"/>
              </a:rPr>
              <a:t> Conduct research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5907" y="3195692"/>
            <a:ext cx="2053469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50" dirty="0">
                <a:solidFill>
                  <a:schemeClr val="bg1"/>
                </a:solidFill>
                <a:latin typeface="Palatino Linotype" panose="02040502050505030304" pitchFamily="18" charset="0"/>
              </a:rPr>
              <a:t> Lead cross-functional teams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5616" y="3862442"/>
            <a:ext cx="2317604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50" dirty="0">
                <a:solidFill>
                  <a:schemeClr val="bg1"/>
                </a:solidFill>
                <a:latin typeface="Palatino Linotype" panose="02040502050505030304" pitchFamily="18" charset="0"/>
              </a:rPr>
              <a:t> Manage timelines and budgets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935" y="3429000"/>
            <a:ext cx="1612815" cy="233309"/>
          </a:xfrm>
          <a:prstGeom prst="roundRect">
            <a:avLst/>
          </a:prstGeom>
          <a:solidFill>
            <a:srgbClr val="FFFF99"/>
          </a:solidFill>
          <a:ln w="76200">
            <a:solidFill>
              <a:srgbClr val="2C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250" dirty="0">
                <a:solidFill>
                  <a:schemeClr val="bg1"/>
                </a:solidFill>
                <a:latin typeface="Palatino Linotype" panose="02040502050505030304" pitchFamily="18" charset="0"/>
              </a:rPr>
              <a:t> Lead agency partners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9B61B9-41F4-4F08-B806-0552CA85E5FE}"/>
              </a:ext>
            </a:extLst>
          </p:cNvPr>
          <p:cNvGrpSpPr/>
          <p:nvPr/>
        </p:nvGrpSpPr>
        <p:grpSpPr>
          <a:xfrm>
            <a:off x="1624156" y="2029904"/>
            <a:ext cx="6233102" cy="2419843"/>
            <a:chOff x="1624156" y="2029904"/>
            <a:chExt cx="6233102" cy="2419843"/>
          </a:xfrm>
        </p:grpSpPr>
        <p:cxnSp>
          <p:nvCxnSpPr>
            <p:cNvPr id="4" name="Straight Arrow Connector 3"/>
            <p:cNvCxnSpPr>
              <a:stCxn id="12" idx="3"/>
            </p:cNvCxnSpPr>
            <p:nvPr/>
          </p:nvCxnSpPr>
          <p:spPr>
            <a:xfrm flipV="1">
              <a:off x="1624156" y="2137870"/>
              <a:ext cx="4089977" cy="513670"/>
            </a:xfrm>
            <a:prstGeom prst="straightConnector1">
              <a:avLst/>
            </a:prstGeom>
            <a:ln w="57150">
              <a:solidFill>
                <a:srgbClr val="2CB2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3"/>
            </p:cNvCxnSpPr>
            <p:nvPr/>
          </p:nvCxnSpPr>
          <p:spPr>
            <a:xfrm flipV="1">
              <a:off x="1905000" y="2383659"/>
              <a:ext cx="3809487" cy="513670"/>
            </a:xfrm>
            <a:prstGeom prst="straightConnector1">
              <a:avLst/>
            </a:prstGeom>
            <a:ln w="57150">
              <a:solidFill>
                <a:srgbClr val="2CB2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4" idx="3"/>
            </p:cNvCxnSpPr>
            <p:nvPr/>
          </p:nvCxnSpPr>
          <p:spPr>
            <a:xfrm flipV="1">
              <a:off x="2571751" y="2799759"/>
              <a:ext cx="3142383" cy="513670"/>
            </a:xfrm>
            <a:prstGeom prst="straightConnector1">
              <a:avLst/>
            </a:prstGeom>
            <a:ln w="57150">
              <a:solidFill>
                <a:srgbClr val="2CB2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40" idx="3"/>
            </p:cNvCxnSpPr>
            <p:nvPr/>
          </p:nvCxnSpPr>
          <p:spPr>
            <a:xfrm>
              <a:off x="2190750" y="3545654"/>
              <a:ext cx="3535765" cy="366767"/>
            </a:xfrm>
            <a:prstGeom prst="straightConnector1">
              <a:avLst/>
            </a:prstGeom>
            <a:ln w="57150">
              <a:solidFill>
                <a:srgbClr val="2CB2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6" idx="3"/>
            </p:cNvCxnSpPr>
            <p:nvPr/>
          </p:nvCxnSpPr>
          <p:spPr>
            <a:xfrm>
              <a:off x="2905125" y="3989070"/>
              <a:ext cx="2809875" cy="356236"/>
            </a:xfrm>
            <a:prstGeom prst="straightConnector1">
              <a:avLst/>
            </a:prstGeom>
            <a:ln w="57150">
              <a:solidFill>
                <a:srgbClr val="2CB2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/>
            <p:cNvSpPr/>
            <p:nvPr/>
          </p:nvSpPr>
          <p:spPr>
            <a:xfrm>
              <a:off x="5714134" y="2029904"/>
              <a:ext cx="1021391" cy="23330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rgbClr val="2C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75" rIns="0" rtlCol="0" anchor="ctr"/>
            <a:lstStyle/>
            <a:p>
              <a:r>
                <a:rPr lang="en-US" sz="1125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Analyzed data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714134" y="2238375"/>
              <a:ext cx="1375172" cy="23330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rgbClr val="2C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25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Conducted research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714134" y="2690185"/>
              <a:ext cx="1810617" cy="23330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rgbClr val="2C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25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Led cross-functional teams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714133" y="4216438"/>
              <a:ext cx="2143125" cy="23330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rgbClr val="2C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25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Managed timelines and budgets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714134" y="3795766"/>
              <a:ext cx="1402391" cy="23330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rgbClr val="2C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125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Led agency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1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2F4B01-7B3E-46D5-9E65-B95DAA8C7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b="7205"/>
          <a:stretch/>
        </p:blipFill>
        <p:spPr>
          <a:xfrm>
            <a:off x="0" y="1"/>
            <a:ext cx="9139931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49D0CF-F333-447E-826C-3C53546ED2F0}"/>
              </a:ext>
            </a:extLst>
          </p:cNvPr>
          <p:cNvGrpSpPr/>
          <p:nvPr/>
        </p:nvGrpSpPr>
        <p:grpSpPr>
          <a:xfrm>
            <a:off x="385239" y="2139309"/>
            <a:ext cx="3234261" cy="757849"/>
            <a:chOff x="513653" y="2852411"/>
            <a:chExt cx="4312347" cy="10104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B0A02B-F5F3-428D-A4BA-5043AD17541D}"/>
                </a:ext>
              </a:extLst>
            </p:cNvPr>
            <p:cNvSpPr txBox="1"/>
            <p:nvPr/>
          </p:nvSpPr>
          <p:spPr>
            <a:xfrm>
              <a:off x="513653" y="2852411"/>
              <a:ext cx="2481962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Other Resumes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68F452-7BBC-48EA-97F3-549F32E53A3C}"/>
                </a:ext>
              </a:extLst>
            </p:cNvPr>
            <p:cNvCxnSpPr/>
            <p:nvPr/>
          </p:nvCxnSpPr>
          <p:spPr>
            <a:xfrm flipV="1">
              <a:off x="2964324" y="2852411"/>
              <a:ext cx="461818" cy="1678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5ACEF06-1012-45FC-9AA6-F562364FE82B}"/>
                </a:ext>
              </a:extLst>
            </p:cNvPr>
            <p:cNvCxnSpPr>
              <a:cxnSpLocks/>
            </p:cNvCxnSpPr>
            <p:nvPr/>
          </p:nvCxnSpPr>
          <p:spPr>
            <a:xfrm>
              <a:off x="2964324" y="3169698"/>
              <a:ext cx="1203311" cy="13692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6F7B041-42ED-4835-96E0-292833BBD88F}"/>
                </a:ext>
              </a:extLst>
            </p:cNvPr>
            <p:cNvCxnSpPr>
              <a:cxnSpLocks/>
            </p:cNvCxnSpPr>
            <p:nvPr/>
          </p:nvCxnSpPr>
          <p:spPr>
            <a:xfrm>
              <a:off x="2964324" y="3348183"/>
              <a:ext cx="1861676" cy="514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663EC-5ECB-41D5-A52C-7C1D6A4D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r="51835" b="7205"/>
          <a:stretch/>
        </p:blipFill>
        <p:spPr>
          <a:xfrm flipH="1">
            <a:off x="4360113" y="-1"/>
            <a:ext cx="47798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how of 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0885"/>
            <a:ext cx="4429125" cy="42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how of han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 bwMode="auto">
          <a:xfrm>
            <a:off x="-76200" y="209550"/>
            <a:ext cx="6553200" cy="11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94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7" y="101204"/>
            <a:ext cx="8733408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How do employers screen resumes?</a:t>
            </a:r>
            <a:endParaRPr lang="en-US" sz="318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F4B01-7B3E-46D5-9E65-B95DAA8C7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b="7205"/>
          <a:stretch/>
        </p:blipFill>
        <p:spPr>
          <a:xfrm>
            <a:off x="0" y="1"/>
            <a:ext cx="9139931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B0A02B-F5F3-428D-A4BA-5043AD17541D}"/>
              </a:ext>
            </a:extLst>
          </p:cNvPr>
          <p:cNvSpPr txBox="1"/>
          <p:nvPr/>
        </p:nvSpPr>
        <p:spPr>
          <a:xfrm>
            <a:off x="385240" y="2139308"/>
            <a:ext cx="1861472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Other Resumes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68F452-7BBC-48EA-97F3-549F32E53A3C}"/>
              </a:ext>
            </a:extLst>
          </p:cNvPr>
          <p:cNvCxnSpPr/>
          <p:nvPr/>
        </p:nvCxnSpPr>
        <p:spPr>
          <a:xfrm flipV="1">
            <a:off x="2223243" y="2139308"/>
            <a:ext cx="346364" cy="1259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ACEF06-1012-45FC-9AA6-F562364FE82B}"/>
              </a:ext>
            </a:extLst>
          </p:cNvPr>
          <p:cNvCxnSpPr>
            <a:cxnSpLocks/>
          </p:cNvCxnSpPr>
          <p:nvPr/>
        </p:nvCxnSpPr>
        <p:spPr>
          <a:xfrm>
            <a:off x="2223244" y="2377274"/>
            <a:ext cx="902483" cy="1026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F7B041-42ED-4835-96E0-292833BBD88F}"/>
              </a:ext>
            </a:extLst>
          </p:cNvPr>
          <p:cNvCxnSpPr>
            <a:cxnSpLocks/>
          </p:cNvCxnSpPr>
          <p:nvPr/>
        </p:nvCxnSpPr>
        <p:spPr>
          <a:xfrm>
            <a:off x="2223243" y="2511138"/>
            <a:ext cx="1396257" cy="3860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109EDB7-7741-41C0-B13E-7E0B2F8E4E6F}"/>
              </a:ext>
            </a:extLst>
          </p:cNvPr>
          <p:cNvGrpSpPr/>
          <p:nvPr/>
        </p:nvGrpSpPr>
        <p:grpSpPr>
          <a:xfrm>
            <a:off x="3977606" y="1984860"/>
            <a:ext cx="2054776" cy="415498"/>
            <a:chOff x="5303475" y="2646478"/>
            <a:chExt cx="2739702" cy="553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032D45-4B6C-49D3-A591-5FC53AA6BCD5}"/>
                </a:ext>
              </a:extLst>
            </p:cNvPr>
            <p:cNvSpPr txBox="1"/>
            <p:nvPr/>
          </p:nvSpPr>
          <p:spPr>
            <a:xfrm>
              <a:off x="5303475" y="2646478"/>
              <a:ext cx="2143066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Your Resume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9FF43FD-034A-45DC-93E7-05BE0CE9268C}"/>
                </a:ext>
              </a:extLst>
            </p:cNvPr>
            <p:cNvCxnSpPr>
              <a:cxnSpLocks/>
            </p:cNvCxnSpPr>
            <p:nvPr/>
          </p:nvCxnSpPr>
          <p:spPr>
            <a:xfrm>
              <a:off x="7483930" y="2992028"/>
              <a:ext cx="559247" cy="17767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7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6350"/>
            <a:ext cx="7924800" cy="613172"/>
          </a:xfrm>
        </p:spPr>
        <p:txBody>
          <a:bodyPr/>
          <a:lstStyle/>
          <a:p>
            <a:r>
              <a:rPr lang="en-US" sz="5400" dirty="0"/>
              <a:t>How Should</a:t>
            </a:r>
            <a:br>
              <a:rPr lang="en-US" sz="5400" dirty="0"/>
            </a:br>
            <a:r>
              <a:rPr lang="en-US" sz="5400" dirty="0"/>
              <a:t>You Answer</a:t>
            </a:r>
            <a:br>
              <a:rPr lang="en-US" sz="5400" dirty="0"/>
            </a:br>
            <a:r>
              <a:rPr lang="en-US" sz="5400" dirty="0"/>
              <a:t>Interview Questions?</a:t>
            </a:r>
          </a:p>
        </p:txBody>
      </p:sp>
    </p:spTree>
    <p:extLst>
      <p:ext uri="{BB962C8B-B14F-4D97-AF65-F5344CB8AC3E}">
        <p14:creationId xmlns:p14="http://schemas.microsoft.com/office/powerpoint/2010/main" val="384234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95" y="53578"/>
            <a:ext cx="8526505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Secret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Weapon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9413" y="1930232"/>
            <a:ext cx="6376372" cy="20832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8592" b="1" dirty="0"/>
              <a:t>JOB</a:t>
            </a:r>
          </a:p>
          <a:p>
            <a:pPr>
              <a:lnSpc>
                <a:spcPct val="75000"/>
              </a:lnSpc>
            </a:pPr>
            <a:r>
              <a:rPr lang="en-US" sz="8592" b="1" dirty="0"/>
              <a:t>DESCRIPTION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73347" y="2503923"/>
            <a:ext cx="3207329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experience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8817" y="2262339"/>
            <a:ext cx="2069543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865" y="1318527"/>
            <a:ext cx="1577818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duties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12500" y="2769735"/>
            <a:ext cx="3112132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responsibilities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713" y="3797938"/>
            <a:ext cx="1446693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FFFF99"/>
                </a:solidFill>
              </a:rPr>
              <a:t>job title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085247" y="1546079"/>
            <a:ext cx="1633381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skills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1161" y="2289554"/>
            <a:ext cx="1294407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manage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5867" y="4353496"/>
            <a:ext cx="1484729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99FF99"/>
                </a:solidFill>
              </a:rPr>
              <a:t>prepare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1111" y="1872650"/>
            <a:ext cx="1969190" cy="438582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recommend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748645" y="1896294"/>
            <a:ext cx="1322798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present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4831" y="1270335"/>
            <a:ext cx="832881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plan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4608" y="4263858"/>
            <a:ext cx="1374483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program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7846" y="3787608"/>
            <a:ext cx="3182341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requirements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95006" y="2204764"/>
            <a:ext cx="1795684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coordinate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878517" y="1167846"/>
            <a:ext cx="951682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teach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05619" y="3928820"/>
            <a:ext cx="815849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lead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7045" y="1358732"/>
            <a:ext cx="1288543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99FF99"/>
                </a:solidFill>
              </a:rPr>
              <a:t>write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9780" y="3876524"/>
            <a:ext cx="861137" cy="32316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998" b="1" dirty="0">
                <a:solidFill>
                  <a:srgbClr val="99FF99"/>
                </a:solidFill>
              </a:rPr>
              <a:t>design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473540" y="4039408"/>
            <a:ext cx="886020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727056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8"/>
            <a:ext cx="8305800" cy="1756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Recruiters Look for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101626"/>
            <a:ext cx="2385397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Positive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Passionate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Collaborative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3507" y="1101626"/>
            <a:ext cx="4118628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Customer Focus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Thrive in Ambiguity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</a:rPr>
              <a:t>Leadership with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3943350"/>
            <a:ext cx="7160507" cy="838200"/>
          </a:xfrm>
          <a:prstGeom prst="rect">
            <a:avLst/>
          </a:prstGeom>
          <a:solidFill>
            <a:srgbClr val="0357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</a:rPr>
              <a:t>Can You Do the Job?</a:t>
            </a:r>
          </a:p>
        </p:txBody>
      </p:sp>
    </p:spTree>
    <p:extLst>
      <p:ext uri="{BB962C8B-B14F-4D97-AF65-F5344CB8AC3E}">
        <p14:creationId xmlns:p14="http://schemas.microsoft.com/office/powerpoint/2010/main" val="3780020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3578"/>
            <a:ext cx="8686800" cy="613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a List of Interview Questions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3" r="1666"/>
          <a:stretch/>
        </p:blipFill>
        <p:spPr bwMode="auto">
          <a:xfrm rot="21415984">
            <a:off x="2039173" y="945083"/>
            <a:ext cx="4845320" cy="5145289"/>
          </a:xfrm>
          <a:prstGeom prst="rect">
            <a:avLst/>
          </a:prstGeom>
          <a:noFill/>
          <a:ln w="5715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9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666750"/>
            <a:ext cx="4038600" cy="4419600"/>
          </a:xfrm>
        </p:spPr>
        <p:txBody>
          <a:bodyPr anchor="ctr"/>
          <a:lstStyle/>
          <a:p>
            <a:r>
              <a:rPr lang="en-US" dirty="0"/>
              <a:t>Option 1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or</a:t>
            </a:r>
            <a:br>
              <a:rPr lang="en-US" sz="2400" dirty="0"/>
            </a:br>
            <a:br>
              <a:rPr lang="en-US" sz="2400" dirty="0"/>
            </a:br>
            <a:r>
              <a:rPr lang="en-US" dirty="0"/>
              <a:t>Option 2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578"/>
            <a:ext cx="8686800" cy="613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Questions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16370"/>
            <a:ext cx="31094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</a:rPr>
              <a:t>“Tell Me </a:t>
            </a:r>
          </a:p>
          <a:p>
            <a:pPr algn="ctr"/>
            <a:r>
              <a:rPr lang="en-US" sz="6000" b="1" dirty="0">
                <a:latin typeface="Calibri" panose="020F0502020204030204" pitchFamily="34" charset="0"/>
              </a:rPr>
              <a:t>About </a:t>
            </a:r>
          </a:p>
          <a:p>
            <a:pPr algn="ctr"/>
            <a:r>
              <a:rPr lang="en-US" sz="6000" b="1" dirty="0">
                <a:latin typeface="Calibri" panose="020F0502020204030204" pitchFamily="34" charset="0"/>
              </a:rPr>
              <a:t>Yourself”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19042" y="2905125"/>
            <a:ext cx="6858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678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78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416370"/>
            <a:ext cx="31094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</a:rPr>
              <a:t>“Tell Me </a:t>
            </a:r>
          </a:p>
          <a:p>
            <a:pPr algn="ctr"/>
            <a:r>
              <a:rPr lang="en-US" sz="6000" b="1" dirty="0">
                <a:latin typeface="Calibri" panose="020F0502020204030204" pitchFamily="34" charset="0"/>
              </a:rPr>
              <a:t>About </a:t>
            </a:r>
          </a:p>
          <a:p>
            <a:pPr algn="ctr"/>
            <a:r>
              <a:rPr lang="en-US" sz="6000" b="1" dirty="0">
                <a:latin typeface="Calibri" panose="020F0502020204030204" pitchFamily="34" charset="0"/>
              </a:rPr>
              <a:t>Yourself”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7242" y="1142114"/>
            <a:ext cx="2073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atin typeface="Calibri" panose="020F0502020204030204" pitchFamily="34" charset="0"/>
              </a:rPr>
              <a:t>P</a:t>
            </a:r>
            <a:r>
              <a:rPr lang="en-US" sz="4000" b="1" dirty="0">
                <a:latin typeface="Calibri" panose="020F0502020204030204" pitchFamily="34" charset="0"/>
              </a:rPr>
              <a:t>assion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7242" y="2185812"/>
            <a:ext cx="27703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atin typeface="Calibri" panose="020F0502020204030204" pitchFamily="34" charset="0"/>
              </a:rPr>
              <a:t>E</a:t>
            </a:r>
            <a:r>
              <a:rPr lang="en-US" sz="4000" b="1" dirty="0">
                <a:latin typeface="Calibri" panose="020F0502020204030204" pitchFamily="34" charset="0"/>
              </a:rPr>
              <a:t>xperience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7242" y="3229511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atin typeface="Calibri" panose="020F0502020204030204" pitchFamily="34" charset="0"/>
              </a:rPr>
              <a:t>N</a:t>
            </a:r>
            <a:r>
              <a:rPr lang="en-US" sz="4000" b="1" dirty="0">
                <a:latin typeface="Calibri" panose="020F0502020204030204" pitchFamily="34" charset="0"/>
              </a:rPr>
              <a:t>ext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19042" y="2905125"/>
            <a:ext cx="6858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578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Questions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724400" y="666750"/>
            <a:ext cx="4038600" cy="4419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Option 1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or</a:t>
            </a:r>
            <a:br>
              <a:rPr lang="en-US" sz="2400" dirty="0"/>
            </a:br>
            <a:br>
              <a:rPr lang="en-US" sz="2400" dirty="0"/>
            </a:br>
            <a:r>
              <a:rPr lang="en-US" dirty="0"/>
              <a:t>Option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923" y="1276350"/>
            <a:ext cx="36423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</a:rPr>
              <a:t>“Tell Me </a:t>
            </a:r>
          </a:p>
          <a:p>
            <a:pPr algn="ctr"/>
            <a:r>
              <a:rPr lang="en-US" sz="5400" b="1" dirty="0">
                <a:latin typeface="Calibri" panose="020F0502020204030204" pitchFamily="34" charset="0"/>
              </a:rPr>
              <a:t>About a </a:t>
            </a:r>
          </a:p>
          <a:p>
            <a:pPr algn="ctr"/>
            <a:r>
              <a:rPr lang="en-US" sz="5400" b="1" dirty="0">
                <a:latin typeface="Calibri" panose="020F0502020204030204" pitchFamily="34" charset="0"/>
              </a:rPr>
              <a:t>Time When </a:t>
            </a:r>
          </a:p>
          <a:p>
            <a:pPr algn="ctr"/>
            <a:r>
              <a:rPr lang="en-US" sz="5400" b="1" dirty="0">
                <a:latin typeface="Calibri" panose="020F0502020204030204" pitchFamily="34" charset="0"/>
              </a:rPr>
              <a:t>…”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19042" y="2905125"/>
            <a:ext cx="6858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0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95" y="53578"/>
            <a:ext cx="8526505" cy="6131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Secret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Weapon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9413" y="1930232"/>
            <a:ext cx="6376372" cy="20832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8592" b="1" dirty="0"/>
              <a:t>JOB</a:t>
            </a:r>
          </a:p>
          <a:p>
            <a:pPr>
              <a:lnSpc>
                <a:spcPct val="75000"/>
              </a:lnSpc>
            </a:pPr>
            <a:r>
              <a:rPr lang="en-US" sz="8592" b="1" dirty="0"/>
              <a:t>DESCRIPTION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73347" y="2503923"/>
            <a:ext cx="3207329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experience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8817" y="2262339"/>
            <a:ext cx="2069543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865" y="1318527"/>
            <a:ext cx="1577818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duties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12500" y="2769735"/>
            <a:ext cx="3112132" cy="530454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797" b="1" dirty="0">
                <a:solidFill>
                  <a:srgbClr val="FFFF99"/>
                </a:solidFill>
              </a:rPr>
              <a:t>responsibilities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713" y="3797938"/>
            <a:ext cx="1446693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FFFF99"/>
                </a:solidFill>
              </a:rPr>
              <a:t>job title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085247" y="1546079"/>
            <a:ext cx="1633381" cy="726449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5495" b="1" dirty="0">
                <a:solidFill>
                  <a:srgbClr val="FFFF99"/>
                </a:solidFill>
              </a:rPr>
              <a:t>skills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1161" y="2289554"/>
            <a:ext cx="1294407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manage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5867" y="4353496"/>
            <a:ext cx="1484729" cy="481863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397" b="1" dirty="0">
                <a:solidFill>
                  <a:srgbClr val="99FF99"/>
                </a:solidFill>
              </a:rPr>
              <a:t>prepare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1111" y="1872650"/>
            <a:ext cx="1969190" cy="438582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recommend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748645" y="1896294"/>
            <a:ext cx="1322798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present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44831" y="1270335"/>
            <a:ext cx="832881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plan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4608" y="4263858"/>
            <a:ext cx="1374483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program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7846" y="3787608"/>
            <a:ext cx="3182341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FFFF99"/>
                </a:solidFill>
              </a:rPr>
              <a:t>requirements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95006" y="2204764"/>
            <a:ext cx="1795684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coordinate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878517" y="1167846"/>
            <a:ext cx="951682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teach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05619" y="3928820"/>
            <a:ext cx="815849" cy="43817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997" b="1" dirty="0">
                <a:solidFill>
                  <a:srgbClr val="99FF99"/>
                </a:solidFill>
              </a:rPr>
              <a:t>lead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7045" y="1358732"/>
            <a:ext cx="1288543" cy="61170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96" b="1" dirty="0">
                <a:solidFill>
                  <a:srgbClr val="99FF99"/>
                </a:solidFill>
              </a:rPr>
              <a:t>write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9780" y="3876524"/>
            <a:ext cx="861137" cy="323166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998" b="1" dirty="0">
                <a:solidFill>
                  <a:srgbClr val="99FF99"/>
                </a:solidFill>
              </a:rPr>
              <a:t>design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473540" y="4039408"/>
            <a:ext cx="886020" cy="415145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797" b="1" dirty="0">
                <a:solidFill>
                  <a:srgbClr val="99FF99"/>
                </a:solidFill>
              </a:rPr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352866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578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Questions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0" y="971550"/>
            <a:ext cx="7924800" cy="9834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8000"/>
              <a:t>S</a:t>
            </a:r>
            <a:r>
              <a:rPr lang="en-US" sz="2800"/>
              <a:t>ituation:  “When I was working as a …”</a:t>
            </a:r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2000" y="1962150"/>
            <a:ext cx="7924800" cy="9834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8000" dirty="0"/>
              <a:t>T</a:t>
            </a:r>
            <a:r>
              <a:rPr lang="en-US" sz="2800" dirty="0"/>
              <a:t>ask:  “… my assignment was to …”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2952750"/>
            <a:ext cx="7924800" cy="9834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8000" dirty="0"/>
              <a:t>A</a:t>
            </a:r>
            <a:r>
              <a:rPr lang="en-US" sz="2800" dirty="0"/>
              <a:t>ctions:  “First, I … Then, I … Finally, I …”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2000" y="3943350"/>
            <a:ext cx="7924800" cy="9834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50" baseline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8000" dirty="0"/>
              <a:t>R</a:t>
            </a:r>
            <a:r>
              <a:rPr lang="en-US" sz="2800" dirty="0"/>
              <a:t>esult:  “As a result, …”</a:t>
            </a:r>
          </a:p>
        </p:txBody>
      </p:sp>
    </p:spTree>
    <p:extLst>
      <p:ext uri="{BB962C8B-B14F-4D97-AF65-F5344CB8AC3E}">
        <p14:creationId xmlns:p14="http://schemas.microsoft.com/office/powerpoint/2010/main" val="367801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622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Am 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239C9A-B144-4912-8E46-3F49574DF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87" t="-1338" r="-761" b="941"/>
          <a:stretch/>
        </p:blipFill>
        <p:spPr>
          <a:xfrm>
            <a:off x="2286000" y="-19050"/>
            <a:ext cx="52578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4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Questions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4370" y="1254986"/>
            <a:ext cx="513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Is there anything else 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</a:rPr>
              <a:t>I should know about you?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2799" y="2916019"/>
            <a:ext cx="7218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What questions do you have for me?</a:t>
            </a:r>
          </a:p>
        </p:txBody>
      </p:sp>
    </p:spTree>
    <p:extLst>
      <p:ext uri="{BB962C8B-B14F-4D97-AF65-F5344CB8AC3E}">
        <p14:creationId xmlns:p14="http://schemas.microsoft.com/office/powerpoint/2010/main" val="852994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5C1E4-B17B-401C-A3D9-8F96A24FF9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 r="94737" b="2885"/>
          <a:stretch/>
        </p:blipFill>
        <p:spPr>
          <a:xfrm>
            <a:off x="0" y="805945"/>
            <a:ext cx="9144000" cy="434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 b="2885"/>
          <a:stretch/>
        </p:blipFill>
        <p:spPr>
          <a:xfrm>
            <a:off x="1676400" y="805945"/>
            <a:ext cx="5791200" cy="43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15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6350"/>
            <a:ext cx="7924800" cy="613172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Anyone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for a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Challenge?</a:t>
            </a:r>
          </a:p>
        </p:txBody>
      </p:sp>
    </p:spTree>
    <p:extLst>
      <p:ext uri="{BB962C8B-B14F-4D97-AF65-F5344CB8AC3E}">
        <p14:creationId xmlns:p14="http://schemas.microsoft.com/office/powerpoint/2010/main" val="3541009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DA48D-F047-4FBC-B718-8A763A14F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5" b="20371"/>
          <a:stretch/>
        </p:blipFill>
        <p:spPr>
          <a:xfrm>
            <a:off x="0" y="731388"/>
            <a:ext cx="9144000" cy="44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56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E4A51DFA-3AC4-4A9E-9D48-9A6332ED7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9" r="3355" b="13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07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68274A-F410-46AB-87DE-76AF416A9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23" y="1247775"/>
            <a:ext cx="1654969" cy="2647950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191A5B-D230-4136-80DD-E02D11E0C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46" y="1247775"/>
            <a:ext cx="1765300" cy="2647950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5375F6-FC39-4EE1-A17E-55DEC0729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47775"/>
            <a:ext cx="1765301" cy="2647951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4B441-5E86-4C52-8E91-7931CC2C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247774"/>
            <a:ext cx="1793449" cy="2647951"/>
          </a:xfrm>
          <a:prstGeom prst="rect">
            <a:avLst/>
          </a:prstGeom>
          <a:effectLst>
            <a:outerShdw blurRad="254000" dist="381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356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536D6D-5877-4211-BA3A-83682F9D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70" y="209550"/>
            <a:ext cx="8526505" cy="613172"/>
          </a:xfrm>
        </p:spPr>
        <p:txBody>
          <a:bodyPr/>
          <a:lstStyle/>
          <a:p>
            <a:pPr algn="l">
              <a:lnSpc>
                <a:spcPct val="80000"/>
              </a:lnSpc>
              <a:tabLst>
                <a:tab pos="8288338" algn="r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People Prefer to Interact</a:t>
            </a:r>
          </a:p>
        </p:txBody>
      </p:sp>
      <p:pic>
        <p:nvPicPr>
          <p:cNvPr id="14338" name="Picture 2" descr="Image result for hotel check in kiosk">
            <a:extLst>
              <a:ext uri="{FF2B5EF4-FFF2-40B4-BE49-F238E27FC236}">
                <a16:creationId xmlns:a16="http://schemas.microsoft.com/office/drawing/2014/main" id="{EAAAE2AD-C8A4-43EB-87DC-C8B42D178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/>
          <a:stretch/>
        </p:blipFill>
        <p:spPr bwMode="auto">
          <a:xfrm>
            <a:off x="76200" y="871537"/>
            <a:ext cx="5868972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92CD015F-DB05-44D6-A546-87D9F552E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r="32260"/>
          <a:stretch/>
        </p:blipFill>
        <p:spPr bwMode="auto">
          <a:xfrm>
            <a:off x="6019800" y="871537"/>
            <a:ext cx="3048000" cy="42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1D9-0800-481C-B20A-8ED39A10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1203"/>
            <a:ext cx="89154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of Online Courses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47FE7-1588-4CAD-BEEC-7354235B6543}"/>
              </a:ext>
            </a:extLst>
          </p:cNvPr>
          <p:cNvSpPr txBox="1"/>
          <p:nvPr/>
        </p:nvSpPr>
        <p:spPr>
          <a:xfrm>
            <a:off x="2717966" y="4774168"/>
            <a:ext cx="386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MOOC = Massive Open Online Courses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6E626F-E07E-4D98-9AED-D2D2B4C7DE69}"/>
              </a:ext>
            </a:extLst>
          </p:cNvPr>
          <p:cNvGrpSpPr/>
          <p:nvPr/>
        </p:nvGrpSpPr>
        <p:grpSpPr>
          <a:xfrm>
            <a:off x="993844" y="737140"/>
            <a:ext cx="7315200" cy="4046553"/>
            <a:chOff x="609600" y="0"/>
            <a:chExt cx="8092893" cy="4476750"/>
          </a:xfrm>
        </p:grpSpPr>
        <p:pic>
          <p:nvPicPr>
            <p:cNvPr id="5" name="Picture 2" descr="Image result for online course growth chart">
              <a:extLst>
                <a:ext uri="{FF2B5EF4-FFF2-40B4-BE49-F238E27FC236}">
                  <a16:creationId xmlns:a16="http://schemas.microsoft.com/office/drawing/2014/main" id="{DE9D3DB9-AE8D-4D97-8AD4-76839C588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11667" r="8490" b="14740"/>
            <a:stretch/>
          </p:blipFill>
          <p:spPr bwMode="auto">
            <a:xfrm>
              <a:off x="609600" y="0"/>
              <a:ext cx="8092893" cy="447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FD67E3-2830-4038-AD54-73914F6FE28B}"/>
                </a:ext>
              </a:extLst>
            </p:cNvPr>
            <p:cNvSpPr/>
            <p:nvPr/>
          </p:nvSpPr>
          <p:spPr>
            <a:xfrm>
              <a:off x="8591550" y="590550"/>
              <a:ext cx="110943" cy="3505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1584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4C3596-9A1C-400A-9EC3-F9CF5D5EB383}"/>
              </a:ext>
            </a:extLst>
          </p:cNvPr>
          <p:cNvSpPr/>
          <p:nvPr/>
        </p:nvSpPr>
        <p:spPr>
          <a:xfrm>
            <a:off x="457200" y="742950"/>
            <a:ext cx="8229600" cy="4324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881D9-0800-481C-B20A-8ED39A10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"/>
            <a:ext cx="89154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Blending Online and On-Campus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283068-A7B4-46F5-A7F8-B55A440A849B}"/>
              </a:ext>
            </a:extLst>
          </p:cNvPr>
          <p:cNvSpPr/>
          <p:nvPr/>
        </p:nvSpPr>
        <p:spPr>
          <a:xfrm>
            <a:off x="533400" y="4824740"/>
            <a:ext cx="3860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</a:rPr>
              <a:t>Source: BestColleges.com, 2019 Online Education Trends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750A0-6431-42F1-9090-8E1C2A27C43D}"/>
              </a:ext>
            </a:extLst>
          </p:cNvPr>
          <p:cNvSpPr txBox="1"/>
          <p:nvPr/>
        </p:nvSpPr>
        <p:spPr>
          <a:xfrm>
            <a:off x="1371600" y="742950"/>
            <a:ext cx="640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Student-Reported Online Course Formats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6895A-8E33-4838-BB63-F9334739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8" y="1358032"/>
            <a:ext cx="7659978" cy="34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3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My Pilot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426B5-8455-4ED6-A737-FB4C092FFF0F}"/>
              </a:ext>
            </a:extLst>
          </p:cNvPr>
          <p:cNvSpPr/>
          <p:nvPr/>
        </p:nvSpPr>
        <p:spPr>
          <a:xfrm>
            <a:off x="5638800" y="1856184"/>
            <a:ext cx="3069110" cy="3077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7 Modules Covering:</a:t>
            </a:r>
          </a:p>
          <a:p>
            <a:pPr marL="457200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Job Search Strategy</a:t>
            </a:r>
          </a:p>
          <a:p>
            <a:pPr marL="457200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Resume Writing</a:t>
            </a:r>
          </a:p>
          <a:p>
            <a:pPr marL="457200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LinkedIn Profiles</a:t>
            </a:r>
          </a:p>
          <a:p>
            <a:pPr marL="457200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Interview Answers</a:t>
            </a:r>
          </a:p>
          <a:p>
            <a:pPr marL="457200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more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0EE99-6FD6-498D-8AF9-DBDC3295F095}"/>
              </a:ext>
            </a:extLst>
          </p:cNvPr>
          <p:cNvSpPr/>
          <p:nvPr/>
        </p:nvSpPr>
        <p:spPr>
          <a:xfrm>
            <a:off x="536571" y="774917"/>
            <a:ext cx="8070864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Email me at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RBlazevich@CareerCourseAcademy.com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15DD6B-AB0B-465C-BE3B-6A4BEBBC2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555" r="10833" b="1863"/>
          <a:stretch/>
        </p:blipFill>
        <p:spPr>
          <a:xfrm>
            <a:off x="528951" y="1875888"/>
            <a:ext cx="4821718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0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My Story?</a:t>
            </a:r>
          </a:p>
        </p:txBody>
      </p:sp>
      <p:pic>
        <p:nvPicPr>
          <p:cNvPr id="1026" name="Picture 2" descr="Image result for account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r="15290"/>
          <a:stretch/>
        </p:blipFill>
        <p:spPr bwMode="auto">
          <a:xfrm>
            <a:off x="0" y="742950"/>
            <a:ext cx="4399914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rke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7" b="9736"/>
          <a:stretch/>
        </p:blipFill>
        <p:spPr bwMode="auto">
          <a:xfrm>
            <a:off x="4399914" y="731390"/>
            <a:ext cx="4744087" cy="44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Turning Point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CC1B1-5523-4DC4-B36C-29AD024E2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5" b="20371"/>
          <a:stretch/>
        </p:blipFill>
        <p:spPr>
          <a:xfrm>
            <a:off x="0" y="731388"/>
            <a:ext cx="9144000" cy="44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Advice 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E0D08-B7E7-42A5-88FE-F5A410047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 b="21097"/>
          <a:stretch/>
        </p:blipFill>
        <p:spPr>
          <a:xfrm>
            <a:off x="0" y="731388"/>
            <a:ext cx="9144000" cy="44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2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1C82F-3DFB-4CB1-A9F1-65ADFEFA8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78" t="4075" r="-36729" b="16296"/>
          <a:stretch/>
        </p:blipFill>
        <p:spPr>
          <a:xfrm>
            <a:off x="0" y="796256"/>
            <a:ext cx="9143999" cy="434724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2944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"/>
            <a:ext cx="7924800" cy="613172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DA48D-F047-4FBC-B718-8A763A14F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5" b="20371"/>
          <a:stretch/>
        </p:blipFill>
        <p:spPr>
          <a:xfrm>
            <a:off x="0" y="731388"/>
            <a:ext cx="9144000" cy="44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2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6350"/>
            <a:ext cx="7924800" cy="613172"/>
          </a:xfrm>
        </p:spPr>
        <p:txBody>
          <a:bodyPr/>
          <a:lstStyle/>
          <a:p>
            <a:r>
              <a:rPr lang="en-US" sz="5400" dirty="0"/>
              <a:t>What Do</a:t>
            </a:r>
            <a:br>
              <a:rPr lang="en-US" sz="5400" dirty="0"/>
            </a:br>
            <a:r>
              <a:rPr lang="en-US" sz="5400" dirty="0"/>
              <a:t>Recruiters</a:t>
            </a:r>
            <a:br>
              <a:rPr lang="en-US" sz="5400" dirty="0"/>
            </a:br>
            <a:r>
              <a:rPr lang="en-US" sz="5400" dirty="0"/>
              <a:t>Look For?</a:t>
            </a:r>
          </a:p>
        </p:txBody>
      </p:sp>
    </p:spTree>
    <p:extLst>
      <p:ext uri="{BB962C8B-B14F-4D97-AF65-F5344CB8AC3E}">
        <p14:creationId xmlns:p14="http://schemas.microsoft.com/office/powerpoint/2010/main" val="2448531613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</TotalTime>
  <Words>476</Words>
  <Application>Microsoft Office PowerPoint</Application>
  <PresentationFormat>On-screen Show (16:9)</PresentationFormat>
  <Paragraphs>188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Lucida Console</vt:lpstr>
      <vt:lpstr>Palatino Linotype</vt:lpstr>
      <vt:lpstr>Horizon</vt:lpstr>
      <vt:lpstr>PowerPoint Presentation</vt:lpstr>
      <vt:lpstr>PowerPoint Presentation</vt:lpstr>
      <vt:lpstr>Who Am I?</vt:lpstr>
      <vt:lpstr>What’s My Story?</vt:lpstr>
      <vt:lpstr>The Turning Point …</vt:lpstr>
      <vt:lpstr>Best Advice Ever</vt:lpstr>
      <vt:lpstr>Recruiting</vt:lpstr>
      <vt:lpstr>What’s Next</vt:lpstr>
      <vt:lpstr>What Do Recruiters Look For?</vt:lpstr>
      <vt:lpstr>What Recruiters Look for</vt:lpstr>
      <vt:lpstr>Your Secret Weapon</vt:lpstr>
      <vt:lpstr>How the Hiring Process Works</vt:lpstr>
      <vt:lpstr>How Employers Screen Applicants</vt:lpstr>
      <vt:lpstr>How  Employers Screen Resumes</vt:lpstr>
      <vt:lpstr>How do employers screen resumes?</vt:lpstr>
      <vt:lpstr>How Employers Screen Applicants</vt:lpstr>
      <vt:lpstr>How Employers Screen Applicants</vt:lpstr>
      <vt:lpstr>How Employers Screen Applicants</vt:lpstr>
      <vt:lpstr>PowerPoint Presentation</vt:lpstr>
      <vt:lpstr>How do employers screen resumes?</vt:lpstr>
      <vt:lpstr>How Should You Answer Interview Questions?</vt:lpstr>
      <vt:lpstr>Your Secret Weapon</vt:lpstr>
      <vt:lpstr>What Recruiters Look for </vt:lpstr>
      <vt:lpstr>PowerPoint Presentation</vt:lpstr>
      <vt:lpstr>Option 1  or  Option 2</vt:lpstr>
      <vt:lpstr>Opening Questions</vt:lpstr>
      <vt:lpstr>Fit Questions</vt:lpstr>
      <vt:lpstr>Your Secret Weapon</vt:lpstr>
      <vt:lpstr>Fit Questions</vt:lpstr>
      <vt:lpstr>Closing Questions</vt:lpstr>
      <vt:lpstr>Story Time</vt:lpstr>
      <vt:lpstr>Anyone up for a Challenge?</vt:lpstr>
      <vt:lpstr>What’s Next</vt:lpstr>
      <vt:lpstr>PowerPoint Presentation</vt:lpstr>
      <vt:lpstr>PowerPoint Presentation</vt:lpstr>
      <vt:lpstr>How People Prefer to Interact</vt:lpstr>
      <vt:lpstr>Growth of Online Courses</vt:lpstr>
      <vt:lpstr>Blending Online and On-Campus</vt:lpstr>
      <vt:lpstr>Join My Pilot Test</vt:lpstr>
    </vt:vector>
  </TitlesOfParts>
  <Company>PepsiCo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Blazevich, Richard</dc:creator>
  <cp:lastModifiedBy>Rich Blazevich</cp:lastModifiedBy>
  <cp:revision>70</cp:revision>
  <dcterms:created xsi:type="dcterms:W3CDTF">2017-10-03T23:40:09Z</dcterms:created>
  <dcterms:modified xsi:type="dcterms:W3CDTF">2020-02-11T19:08:07Z</dcterms:modified>
</cp:coreProperties>
</file>