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3"/>
  </p:notesMasterIdLst>
  <p:handoutMasterIdLst>
    <p:handoutMasterId r:id="rId54"/>
  </p:handoutMasterIdLst>
  <p:sldIdLst>
    <p:sldId id="392" r:id="rId2"/>
    <p:sldId id="429" r:id="rId3"/>
    <p:sldId id="431" r:id="rId4"/>
    <p:sldId id="433" r:id="rId5"/>
    <p:sldId id="434" r:id="rId6"/>
    <p:sldId id="435" r:id="rId7"/>
    <p:sldId id="436" r:id="rId8"/>
    <p:sldId id="437" r:id="rId9"/>
    <p:sldId id="438" r:id="rId10"/>
    <p:sldId id="463" r:id="rId11"/>
    <p:sldId id="439" r:id="rId12"/>
    <p:sldId id="464" r:id="rId13"/>
    <p:sldId id="465" r:id="rId14"/>
    <p:sldId id="450" r:id="rId15"/>
    <p:sldId id="451" r:id="rId16"/>
    <p:sldId id="443" r:id="rId17"/>
    <p:sldId id="444" r:id="rId18"/>
    <p:sldId id="446" r:id="rId19"/>
    <p:sldId id="447" r:id="rId20"/>
    <p:sldId id="448" r:id="rId21"/>
    <p:sldId id="460" r:id="rId22"/>
    <p:sldId id="452" r:id="rId23"/>
    <p:sldId id="468" r:id="rId24"/>
    <p:sldId id="424" r:id="rId25"/>
    <p:sldId id="453" r:id="rId26"/>
    <p:sldId id="454" r:id="rId27"/>
    <p:sldId id="469" r:id="rId28"/>
    <p:sldId id="421" r:id="rId29"/>
    <p:sldId id="455" r:id="rId30"/>
    <p:sldId id="456" r:id="rId31"/>
    <p:sldId id="457" r:id="rId32"/>
    <p:sldId id="459" r:id="rId33"/>
    <p:sldId id="422" r:id="rId34"/>
    <p:sldId id="423" r:id="rId35"/>
    <p:sldId id="458" r:id="rId36"/>
    <p:sldId id="426" r:id="rId37"/>
    <p:sldId id="466" r:id="rId38"/>
    <p:sldId id="428" r:id="rId39"/>
    <p:sldId id="278" r:id="rId40"/>
    <p:sldId id="280" r:id="rId41"/>
    <p:sldId id="427" r:id="rId42"/>
    <p:sldId id="328" r:id="rId43"/>
    <p:sldId id="296" r:id="rId44"/>
    <p:sldId id="467" r:id="rId45"/>
    <p:sldId id="462" r:id="rId46"/>
    <p:sldId id="324" r:id="rId47"/>
    <p:sldId id="420" r:id="rId48"/>
    <p:sldId id="419" r:id="rId49"/>
    <p:sldId id="386" r:id="rId50"/>
    <p:sldId id="387" r:id="rId51"/>
    <p:sldId id="417" r:id="rId52"/>
  </p:sldIdLst>
  <p:sldSz cx="12192000" cy="6858000"/>
  <p:notesSz cx="6858000" cy="1590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nohan, Jamie" initials="K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56AC"/>
    <a:srgbClr val="09195F"/>
    <a:srgbClr val="CC0000"/>
    <a:srgbClr val="EF2331"/>
    <a:srgbClr val="FF6D09"/>
    <a:srgbClr val="BC005E"/>
    <a:srgbClr val="660033"/>
    <a:srgbClr val="FF0066"/>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0231" autoAdjust="0"/>
  </p:normalViewPr>
  <p:slideViewPr>
    <p:cSldViewPr snapToGrid="0" snapToObjects="1">
      <p:cViewPr>
        <p:scale>
          <a:sx n="51" d="100"/>
          <a:sy n="51" d="100"/>
        </p:scale>
        <p:origin x="-1302" y="-288"/>
      </p:cViewPr>
      <p:guideLst>
        <p:guide orient="horz" pos="2160"/>
        <p:guide pos="3840"/>
      </p:guideLst>
    </p:cSldViewPr>
  </p:slideViewPr>
  <p:notesTextViewPr>
    <p:cViewPr>
      <p:scale>
        <a:sx n="1" d="1"/>
        <a:sy n="1" d="1"/>
      </p:scale>
      <p:origin x="0" y="0"/>
    </p:cViewPr>
  </p:notesTextViewPr>
  <p:sorterViewPr>
    <p:cViewPr>
      <p:scale>
        <a:sx n="50" d="100"/>
        <a:sy n="50" d="100"/>
      </p:scale>
      <p:origin x="0" y="5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185547-8B2E-4F7E-A8DD-6E431820BA7E}"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ED80A98E-3AD5-4E73-A0AB-7AD25432450B}">
      <dgm:prSet phldrT="[Text]"/>
      <dgm:spPr/>
      <dgm:t>
        <a:bodyPr/>
        <a:lstStyle/>
        <a:p>
          <a:r>
            <a:rPr lang="en-US" dirty="0">
              <a:latin typeface="Avenir Book"/>
            </a:rPr>
            <a:t>Phone Screen:</a:t>
          </a:r>
        </a:p>
      </dgm:t>
    </dgm:pt>
    <dgm:pt modelId="{E2265355-7A4B-4CF2-B635-9A3FC0F55728}" type="parTrans" cxnId="{B010191D-4401-4A21-896D-8F0357C9603C}">
      <dgm:prSet/>
      <dgm:spPr/>
      <dgm:t>
        <a:bodyPr/>
        <a:lstStyle/>
        <a:p>
          <a:endParaRPr lang="en-US">
            <a:latin typeface="Avenir Book"/>
          </a:endParaRPr>
        </a:p>
      </dgm:t>
    </dgm:pt>
    <dgm:pt modelId="{9179879D-5D05-4AE1-89A1-983F268CB7ED}" type="sibTrans" cxnId="{B010191D-4401-4A21-896D-8F0357C9603C}">
      <dgm:prSet/>
      <dgm:spPr/>
      <dgm:t>
        <a:bodyPr/>
        <a:lstStyle/>
        <a:p>
          <a:endParaRPr lang="en-US">
            <a:latin typeface="Avenir Book"/>
          </a:endParaRPr>
        </a:p>
      </dgm:t>
    </dgm:pt>
    <dgm:pt modelId="{61B5ED17-2638-44C4-89A3-85B71A6440CC}">
      <dgm:prSet/>
      <dgm:spPr/>
      <dgm:t>
        <a:bodyPr/>
        <a:lstStyle/>
        <a:p>
          <a:r>
            <a:rPr lang="en-US">
              <a:latin typeface="Avenir Book"/>
            </a:rPr>
            <a:t>Hiring Manager vs. HR </a:t>
          </a:r>
          <a:endParaRPr lang="en-US" dirty="0">
            <a:latin typeface="Avenir Book"/>
          </a:endParaRPr>
        </a:p>
      </dgm:t>
    </dgm:pt>
    <dgm:pt modelId="{16F48D9C-7E47-4DF9-BC8A-83654FE78B0F}" type="parTrans" cxnId="{647ECE5D-9ADE-482C-B0CF-2855B5BE02C5}">
      <dgm:prSet/>
      <dgm:spPr/>
      <dgm:t>
        <a:bodyPr/>
        <a:lstStyle/>
        <a:p>
          <a:endParaRPr lang="en-US">
            <a:latin typeface="Avenir Book"/>
          </a:endParaRPr>
        </a:p>
      </dgm:t>
    </dgm:pt>
    <dgm:pt modelId="{A4BF2A31-EDCE-436E-800A-038A0AB601AA}" type="sibTrans" cxnId="{647ECE5D-9ADE-482C-B0CF-2855B5BE02C5}">
      <dgm:prSet/>
      <dgm:spPr/>
      <dgm:t>
        <a:bodyPr/>
        <a:lstStyle/>
        <a:p>
          <a:endParaRPr lang="en-US">
            <a:latin typeface="Avenir Book"/>
          </a:endParaRPr>
        </a:p>
      </dgm:t>
    </dgm:pt>
    <dgm:pt modelId="{54890073-AA44-4974-959C-82132A716B98}">
      <dgm:prSet/>
      <dgm:spPr/>
      <dgm:t>
        <a:bodyPr/>
        <a:lstStyle/>
        <a:p>
          <a:r>
            <a:rPr lang="en-US">
              <a:latin typeface="Avenir Book"/>
            </a:rPr>
            <a:t>20 minutes</a:t>
          </a:r>
          <a:endParaRPr lang="en-US" dirty="0">
            <a:latin typeface="Avenir Book"/>
          </a:endParaRPr>
        </a:p>
      </dgm:t>
    </dgm:pt>
    <dgm:pt modelId="{088B18DC-E094-47DD-AEC4-4B48F4028A04}" type="parTrans" cxnId="{AA371A0E-5B4C-426E-B059-FA9BB31421BF}">
      <dgm:prSet/>
      <dgm:spPr/>
      <dgm:t>
        <a:bodyPr/>
        <a:lstStyle/>
        <a:p>
          <a:endParaRPr lang="en-US">
            <a:latin typeface="Avenir Book"/>
          </a:endParaRPr>
        </a:p>
      </dgm:t>
    </dgm:pt>
    <dgm:pt modelId="{2790D378-4B07-48EC-B49B-F98139FC8999}" type="sibTrans" cxnId="{AA371A0E-5B4C-426E-B059-FA9BB31421BF}">
      <dgm:prSet/>
      <dgm:spPr/>
      <dgm:t>
        <a:bodyPr/>
        <a:lstStyle/>
        <a:p>
          <a:endParaRPr lang="en-US">
            <a:latin typeface="Avenir Book"/>
          </a:endParaRPr>
        </a:p>
      </dgm:t>
    </dgm:pt>
    <dgm:pt modelId="{9ACB8FF7-E33F-4494-8CBC-37266063A22E}">
      <dgm:prSet/>
      <dgm:spPr/>
      <dgm:t>
        <a:bodyPr/>
        <a:lstStyle/>
        <a:p>
          <a:r>
            <a:rPr lang="en-US">
              <a:latin typeface="Avenir Book"/>
            </a:rPr>
            <a:t>Behavioral Interviews:</a:t>
          </a:r>
          <a:endParaRPr lang="en-US" dirty="0">
            <a:latin typeface="Avenir Book"/>
          </a:endParaRPr>
        </a:p>
      </dgm:t>
    </dgm:pt>
    <dgm:pt modelId="{C9D6345D-D998-4616-B38F-9671F66D7C3F}" type="parTrans" cxnId="{0D25D01B-986F-423C-85BF-64072B1376A3}">
      <dgm:prSet/>
      <dgm:spPr/>
      <dgm:t>
        <a:bodyPr/>
        <a:lstStyle/>
        <a:p>
          <a:endParaRPr lang="en-US">
            <a:latin typeface="Avenir Book"/>
          </a:endParaRPr>
        </a:p>
      </dgm:t>
    </dgm:pt>
    <dgm:pt modelId="{003798A9-378A-415E-9C2A-25D35459BA5C}" type="sibTrans" cxnId="{0D25D01B-986F-423C-85BF-64072B1376A3}">
      <dgm:prSet/>
      <dgm:spPr/>
      <dgm:t>
        <a:bodyPr/>
        <a:lstStyle/>
        <a:p>
          <a:endParaRPr lang="en-US">
            <a:latin typeface="Avenir Book"/>
          </a:endParaRPr>
        </a:p>
      </dgm:t>
    </dgm:pt>
    <dgm:pt modelId="{5A949B9F-7BBA-46ED-AC79-EACAB42A0F08}">
      <dgm:prSet/>
      <dgm:spPr/>
      <dgm:t>
        <a:bodyPr/>
        <a:lstStyle/>
        <a:p>
          <a:r>
            <a:rPr lang="en-US">
              <a:latin typeface="Avenir Book"/>
            </a:rPr>
            <a:t>“STAR” Format</a:t>
          </a:r>
          <a:endParaRPr lang="en-US" dirty="0">
            <a:latin typeface="Avenir Book"/>
          </a:endParaRPr>
        </a:p>
      </dgm:t>
    </dgm:pt>
    <dgm:pt modelId="{B356F0BD-81ED-4B48-95D8-A36E96C991FB}" type="parTrans" cxnId="{A6320707-D250-404B-9751-A7AF07E88101}">
      <dgm:prSet/>
      <dgm:spPr/>
      <dgm:t>
        <a:bodyPr/>
        <a:lstStyle/>
        <a:p>
          <a:endParaRPr lang="en-US">
            <a:latin typeface="Avenir Book"/>
          </a:endParaRPr>
        </a:p>
      </dgm:t>
    </dgm:pt>
    <dgm:pt modelId="{E35F8C31-8821-4467-9AD4-4D13CD6E9726}" type="sibTrans" cxnId="{A6320707-D250-404B-9751-A7AF07E88101}">
      <dgm:prSet/>
      <dgm:spPr/>
      <dgm:t>
        <a:bodyPr/>
        <a:lstStyle/>
        <a:p>
          <a:endParaRPr lang="en-US">
            <a:latin typeface="Avenir Book"/>
          </a:endParaRPr>
        </a:p>
      </dgm:t>
    </dgm:pt>
    <dgm:pt modelId="{1CABEAD0-D359-4B45-A869-E1367597E676}">
      <dgm:prSet/>
      <dgm:spPr/>
      <dgm:t>
        <a:bodyPr/>
        <a:lstStyle/>
        <a:p>
          <a:r>
            <a:rPr lang="en-US" dirty="0">
              <a:latin typeface="Avenir Book"/>
            </a:rPr>
            <a:t>20-60 minutes</a:t>
          </a:r>
        </a:p>
      </dgm:t>
    </dgm:pt>
    <dgm:pt modelId="{D87ADA44-BA36-45DC-8C94-C73017FDBA4C}" type="parTrans" cxnId="{361F6E6E-9D96-43B8-9877-C5A7C5DD7BD3}">
      <dgm:prSet/>
      <dgm:spPr/>
      <dgm:t>
        <a:bodyPr/>
        <a:lstStyle/>
        <a:p>
          <a:endParaRPr lang="en-US">
            <a:latin typeface="Avenir Book"/>
          </a:endParaRPr>
        </a:p>
      </dgm:t>
    </dgm:pt>
    <dgm:pt modelId="{55E9D4BB-7F15-488A-841B-16C62E035997}" type="sibTrans" cxnId="{361F6E6E-9D96-43B8-9877-C5A7C5DD7BD3}">
      <dgm:prSet/>
      <dgm:spPr/>
      <dgm:t>
        <a:bodyPr/>
        <a:lstStyle/>
        <a:p>
          <a:endParaRPr lang="en-US">
            <a:latin typeface="Avenir Book"/>
          </a:endParaRPr>
        </a:p>
      </dgm:t>
    </dgm:pt>
    <dgm:pt modelId="{E0E4A8F9-94EE-434D-8846-A65933DFD483}">
      <dgm:prSet/>
      <dgm:spPr/>
      <dgm:t>
        <a:bodyPr/>
        <a:lstStyle/>
        <a:p>
          <a:r>
            <a:rPr lang="en-US">
              <a:latin typeface="Avenir Book"/>
            </a:rPr>
            <a:t>Virtual Interviews:</a:t>
          </a:r>
          <a:endParaRPr lang="en-US" dirty="0">
            <a:latin typeface="Avenir Book"/>
          </a:endParaRPr>
        </a:p>
      </dgm:t>
    </dgm:pt>
    <dgm:pt modelId="{C7064240-2F9A-4D4F-B987-8CA44BA597DD}" type="parTrans" cxnId="{B53C5A6D-5587-46F9-BE1E-A70FAE1FF15B}">
      <dgm:prSet/>
      <dgm:spPr/>
      <dgm:t>
        <a:bodyPr/>
        <a:lstStyle/>
        <a:p>
          <a:endParaRPr lang="en-US">
            <a:latin typeface="Avenir Book"/>
          </a:endParaRPr>
        </a:p>
      </dgm:t>
    </dgm:pt>
    <dgm:pt modelId="{B630D92D-A4CF-4BAC-BD65-3978CB6AD186}" type="sibTrans" cxnId="{B53C5A6D-5587-46F9-BE1E-A70FAE1FF15B}">
      <dgm:prSet/>
      <dgm:spPr/>
      <dgm:t>
        <a:bodyPr/>
        <a:lstStyle/>
        <a:p>
          <a:endParaRPr lang="en-US">
            <a:latin typeface="Avenir Book"/>
          </a:endParaRPr>
        </a:p>
      </dgm:t>
    </dgm:pt>
    <dgm:pt modelId="{DE396DC2-D6E8-40CE-9367-9F77E533D4F6}">
      <dgm:prSet/>
      <dgm:spPr/>
      <dgm:t>
        <a:bodyPr/>
        <a:lstStyle/>
        <a:p>
          <a:r>
            <a:rPr lang="en-US">
              <a:latin typeface="Avenir Book"/>
            </a:rPr>
            <a:t>Recording vs Skype</a:t>
          </a:r>
          <a:endParaRPr lang="en-US" dirty="0">
            <a:latin typeface="Avenir Book"/>
          </a:endParaRPr>
        </a:p>
      </dgm:t>
    </dgm:pt>
    <dgm:pt modelId="{55C89B48-5CB2-48B2-803B-8F3A443DCE07}" type="parTrans" cxnId="{C5A56618-D320-4858-95D4-0A3D36EC61D0}">
      <dgm:prSet/>
      <dgm:spPr/>
      <dgm:t>
        <a:bodyPr/>
        <a:lstStyle/>
        <a:p>
          <a:endParaRPr lang="en-US">
            <a:latin typeface="Avenir Book"/>
          </a:endParaRPr>
        </a:p>
      </dgm:t>
    </dgm:pt>
    <dgm:pt modelId="{0193201F-9566-414A-8040-C6B3C6CEBEB8}" type="sibTrans" cxnId="{C5A56618-D320-4858-95D4-0A3D36EC61D0}">
      <dgm:prSet/>
      <dgm:spPr/>
      <dgm:t>
        <a:bodyPr/>
        <a:lstStyle/>
        <a:p>
          <a:endParaRPr lang="en-US">
            <a:latin typeface="Avenir Book"/>
          </a:endParaRPr>
        </a:p>
      </dgm:t>
    </dgm:pt>
    <dgm:pt modelId="{FBD60ECB-8B98-4BBB-A47B-A49A8BFF35DC}">
      <dgm:prSet/>
      <dgm:spPr/>
      <dgm:t>
        <a:bodyPr/>
        <a:lstStyle/>
        <a:p>
          <a:r>
            <a:rPr lang="en-US" dirty="0">
              <a:latin typeface="Avenir Book"/>
            </a:rPr>
            <a:t>30 minutes</a:t>
          </a:r>
        </a:p>
      </dgm:t>
    </dgm:pt>
    <dgm:pt modelId="{ED1E70C7-1BB5-4CCF-A20A-9A00794A01C6}" type="parTrans" cxnId="{4540C341-07FA-4065-A8EB-8A1AE5907072}">
      <dgm:prSet/>
      <dgm:spPr/>
      <dgm:t>
        <a:bodyPr/>
        <a:lstStyle/>
        <a:p>
          <a:endParaRPr lang="en-US">
            <a:latin typeface="Avenir Book"/>
          </a:endParaRPr>
        </a:p>
      </dgm:t>
    </dgm:pt>
    <dgm:pt modelId="{396DBFA0-2DB7-4628-897D-C88105587C5A}" type="sibTrans" cxnId="{4540C341-07FA-4065-A8EB-8A1AE5907072}">
      <dgm:prSet/>
      <dgm:spPr/>
      <dgm:t>
        <a:bodyPr/>
        <a:lstStyle/>
        <a:p>
          <a:endParaRPr lang="en-US">
            <a:latin typeface="Avenir Book"/>
          </a:endParaRPr>
        </a:p>
      </dgm:t>
    </dgm:pt>
    <dgm:pt modelId="{4385C06C-8A9F-4A5D-8FC6-3B35DC435EF5}" type="pres">
      <dgm:prSet presAssocID="{B2185547-8B2E-4F7E-A8DD-6E431820BA7E}" presName="linear" presStyleCnt="0">
        <dgm:presLayoutVars>
          <dgm:dir/>
          <dgm:animLvl val="lvl"/>
          <dgm:resizeHandles val="exact"/>
        </dgm:presLayoutVars>
      </dgm:prSet>
      <dgm:spPr/>
      <dgm:t>
        <a:bodyPr/>
        <a:lstStyle/>
        <a:p>
          <a:endParaRPr lang="en-US"/>
        </a:p>
      </dgm:t>
    </dgm:pt>
    <dgm:pt modelId="{0F6021BD-6F78-4B61-8B5D-ED7DE01E5CB9}" type="pres">
      <dgm:prSet presAssocID="{ED80A98E-3AD5-4E73-A0AB-7AD25432450B}" presName="parentLin" presStyleCnt="0"/>
      <dgm:spPr/>
    </dgm:pt>
    <dgm:pt modelId="{046F8C51-F44E-4CEC-ABF2-374250D3129A}" type="pres">
      <dgm:prSet presAssocID="{ED80A98E-3AD5-4E73-A0AB-7AD25432450B}" presName="parentLeftMargin" presStyleLbl="node1" presStyleIdx="0" presStyleCnt="3"/>
      <dgm:spPr/>
      <dgm:t>
        <a:bodyPr/>
        <a:lstStyle/>
        <a:p>
          <a:endParaRPr lang="en-US"/>
        </a:p>
      </dgm:t>
    </dgm:pt>
    <dgm:pt modelId="{D62D8F24-BD65-433D-AE62-D8EA59A34DB3}" type="pres">
      <dgm:prSet presAssocID="{ED80A98E-3AD5-4E73-A0AB-7AD25432450B}" presName="parentText" presStyleLbl="node1" presStyleIdx="0" presStyleCnt="3">
        <dgm:presLayoutVars>
          <dgm:chMax val="0"/>
          <dgm:bulletEnabled val="1"/>
        </dgm:presLayoutVars>
      </dgm:prSet>
      <dgm:spPr/>
      <dgm:t>
        <a:bodyPr/>
        <a:lstStyle/>
        <a:p>
          <a:endParaRPr lang="en-US"/>
        </a:p>
      </dgm:t>
    </dgm:pt>
    <dgm:pt modelId="{95C25154-9A29-4B9B-AF66-D648E63A6E9B}" type="pres">
      <dgm:prSet presAssocID="{ED80A98E-3AD5-4E73-A0AB-7AD25432450B}" presName="negativeSpace" presStyleCnt="0"/>
      <dgm:spPr/>
    </dgm:pt>
    <dgm:pt modelId="{E72EF351-D738-4128-ACD7-13C2C1BC02F3}" type="pres">
      <dgm:prSet presAssocID="{ED80A98E-3AD5-4E73-A0AB-7AD25432450B}" presName="childText" presStyleLbl="conFgAcc1" presStyleIdx="0" presStyleCnt="3">
        <dgm:presLayoutVars>
          <dgm:bulletEnabled val="1"/>
        </dgm:presLayoutVars>
      </dgm:prSet>
      <dgm:spPr/>
      <dgm:t>
        <a:bodyPr/>
        <a:lstStyle/>
        <a:p>
          <a:endParaRPr lang="en-US"/>
        </a:p>
      </dgm:t>
    </dgm:pt>
    <dgm:pt modelId="{C6A16B0D-AF8F-4B8F-915D-C16C50481251}" type="pres">
      <dgm:prSet presAssocID="{9179879D-5D05-4AE1-89A1-983F268CB7ED}" presName="spaceBetweenRectangles" presStyleCnt="0"/>
      <dgm:spPr/>
    </dgm:pt>
    <dgm:pt modelId="{E9B8383C-7C2F-413A-AD93-7F4238F90DB9}" type="pres">
      <dgm:prSet presAssocID="{9ACB8FF7-E33F-4494-8CBC-37266063A22E}" presName="parentLin" presStyleCnt="0"/>
      <dgm:spPr/>
    </dgm:pt>
    <dgm:pt modelId="{6053CAD2-22A5-40CF-BB69-8959A6458505}" type="pres">
      <dgm:prSet presAssocID="{9ACB8FF7-E33F-4494-8CBC-37266063A22E}" presName="parentLeftMargin" presStyleLbl="node1" presStyleIdx="0" presStyleCnt="3"/>
      <dgm:spPr/>
      <dgm:t>
        <a:bodyPr/>
        <a:lstStyle/>
        <a:p>
          <a:endParaRPr lang="en-US"/>
        </a:p>
      </dgm:t>
    </dgm:pt>
    <dgm:pt modelId="{F7709B87-02B1-4F5A-8253-3B7DA44CB7CF}" type="pres">
      <dgm:prSet presAssocID="{9ACB8FF7-E33F-4494-8CBC-37266063A22E}" presName="parentText" presStyleLbl="node1" presStyleIdx="1" presStyleCnt="3">
        <dgm:presLayoutVars>
          <dgm:chMax val="0"/>
          <dgm:bulletEnabled val="1"/>
        </dgm:presLayoutVars>
      </dgm:prSet>
      <dgm:spPr/>
      <dgm:t>
        <a:bodyPr/>
        <a:lstStyle/>
        <a:p>
          <a:endParaRPr lang="en-US"/>
        </a:p>
      </dgm:t>
    </dgm:pt>
    <dgm:pt modelId="{7BA910A6-6BAE-411E-AA90-B88F636D3388}" type="pres">
      <dgm:prSet presAssocID="{9ACB8FF7-E33F-4494-8CBC-37266063A22E}" presName="negativeSpace" presStyleCnt="0"/>
      <dgm:spPr/>
    </dgm:pt>
    <dgm:pt modelId="{351B1491-0DDF-4730-8AF7-51103C9D9EB3}" type="pres">
      <dgm:prSet presAssocID="{9ACB8FF7-E33F-4494-8CBC-37266063A22E}" presName="childText" presStyleLbl="conFgAcc1" presStyleIdx="1" presStyleCnt="3">
        <dgm:presLayoutVars>
          <dgm:bulletEnabled val="1"/>
        </dgm:presLayoutVars>
      </dgm:prSet>
      <dgm:spPr/>
      <dgm:t>
        <a:bodyPr/>
        <a:lstStyle/>
        <a:p>
          <a:endParaRPr lang="en-US"/>
        </a:p>
      </dgm:t>
    </dgm:pt>
    <dgm:pt modelId="{3C6F1F61-C18C-465A-BBE0-0FDE74D7FFC5}" type="pres">
      <dgm:prSet presAssocID="{003798A9-378A-415E-9C2A-25D35459BA5C}" presName="spaceBetweenRectangles" presStyleCnt="0"/>
      <dgm:spPr/>
    </dgm:pt>
    <dgm:pt modelId="{F7E5C8DB-F2D2-4229-8C42-846F9702400C}" type="pres">
      <dgm:prSet presAssocID="{E0E4A8F9-94EE-434D-8846-A65933DFD483}" presName="parentLin" presStyleCnt="0"/>
      <dgm:spPr/>
    </dgm:pt>
    <dgm:pt modelId="{455D3D6D-93A7-48B7-B06F-78235D800C6E}" type="pres">
      <dgm:prSet presAssocID="{E0E4A8F9-94EE-434D-8846-A65933DFD483}" presName="parentLeftMargin" presStyleLbl="node1" presStyleIdx="1" presStyleCnt="3"/>
      <dgm:spPr/>
      <dgm:t>
        <a:bodyPr/>
        <a:lstStyle/>
        <a:p>
          <a:endParaRPr lang="en-US"/>
        </a:p>
      </dgm:t>
    </dgm:pt>
    <dgm:pt modelId="{7C4D7FDD-41AF-4983-8647-8DB1E959E245}" type="pres">
      <dgm:prSet presAssocID="{E0E4A8F9-94EE-434D-8846-A65933DFD483}" presName="parentText" presStyleLbl="node1" presStyleIdx="2" presStyleCnt="3">
        <dgm:presLayoutVars>
          <dgm:chMax val="0"/>
          <dgm:bulletEnabled val="1"/>
        </dgm:presLayoutVars>
      </dgm:prSet>
      <dgm:spPr/>
      <dgm:t>
        <a:bodyPr/>
        <a:lstStyle/>
        <a:p>
          <a:endParaRPr lang="en-US"/>
        </a:p>
      </dgm:t>
    </dgm:pt>
    <dgm:pt modelId="{E8F0F16B-C6CE-4689-9DC6-F1E8F837AD90}" type="pres">
      <dgm:prSet presAssocID="{E0E4A8F9-94EE-434D-8846-A65933DFD483}" presName="negativeSpace" presStyleCnt="0"/>
      <dgm:spPr/>
    </dgm:pt>
    <dgm:pt modelId="{296E0E11-6C9D-4C5A-9968-47272ECA7195}" type="pres">
      <dgm:prSet presAssocID="{E0E4A8F9-94EE-434D-8846-A65933DFD483}" presName="childText" presStyleLbl="conFgAcc1" presStyleIdx="2" presStyleCnt="3">
        <dgm:presLayoutVars>
          <dgm:bulletEnabled val="1"/>
        </dgm:presLayoutVars>
      </dgm:prSet>
      <dgm:spPr/>
      <dgm:t>
        <a:bodyPr/>
        <a:lstStyle/>
        <a:p>
          <a:endParaRPr lang="en-US"/>
        </a:p>
      </dgm:t>
    </dgm:pt>
  </dgm:ptLst>
  <dgm:cxnLst>
    <dgm:cxn modelId="{B654A7FC-FC5C-4B60-8B49-2812B7CE5B9F}" type="presOf" srcId="{E0E4A8F9-94EE-434D-8846-A65933DFD483}" destId="{455D3D6D-93A7-48B7-B06F-78235D800C6E}" srcOrd="0" destOrd="0" presId="urn:microsoft.com/office/officeart/2005/8/layout/list1"/>
    <dgm:cxn modelId="{14093A1F-C658-4CA5-8633-9B08E242A7B9}" type="presOf" srcId="{FBD60ECB-8B98-4BBB-A47B-A49A8BFF35DC}" destId="{296E0E11-6C9D-4C5A-9968-47272ECA7195}" srcOrd="0" destOrd="1" presId="urn:microsoft.com/office/officeart/2005/8/layout/list1"/>
    <dgm:cxn modelId="{D263A2F0-0FB7-4E26-ADA3-C966C18F3B8F}" type="presOf" srcId="{B2185547-8B2E-4F7E-A8DD-6E431820BA7E}" destId="{4385C06C-8A9F-4A5D-8FC6-3B35DC435EF5}" srcOrd="0" destOrd="0" presId="urn:microsoft.com/office/officeart/2005/8/layout/list1"/>
    <dgm:cxn modelId="{307847E3-3986-4F27-8E39-8689FAF19113}" type="presOf" srcId="{DE396DC2-D6E8-40CE-9367-9F77E533D4F6}" destId="{296E0E11-6C9D-4C5A-9968-47272ECA7195}" srcOrd="0" destOrd="0" presId="urn:microsoft.com/office/officeart/2005/8/layout/list1"/>
    <dgm:cxn modelId="{B53C5A6D-5587-46F9-BE1E-A70FAE1FF15B}" srcId="{B2185547-8B2E-4F7E-A8DD-6E431820BA7E}" destId="{E0E4A8F9-94EE-434D-8846-A65933DFD483}" srcOrd="2" destOrd="0" parTransId="{C7064240-2F9A-4D4F-B987-8CA44BA597DD}" sibTransId="{B630D92D-A4CF-4BAC-BD65-3978CB6AD186}"/>
    <dgm:cxn modelId="{B010191D-4401-4A21-896D-8F0357C9603C}" srcId="{B2185547-8B2E-4F7E-A8DD-6E431820BA7E}" destId="{ED80A98E-3AD5-4E73-A0AB-7AD25432450B}" srcOrd="0" destOrd="0" parTransId="{E2265355-7A4B-4CF2-B635-9A3FC0F55728}" sibTransId="{9179879D-5D05-4AE1-89A1-983F268CB7ED}"/>
    <dgm:cxn modelId="{361F6E6E-9D96-43B8-9877-C5A7C5DD7BD3}" srcId="{9ACB8FF7-E33F-4494-8CBC-37266063A22E}" destId="{1CABEAD0-D359-4B45-A869-E1367597E676}" srcOrd="1" destOrd="0" parTransId="{D87ADA44-BA36-45DC-8C94-C73017FDBA4C}" sibTransId="{55E9D4BB-7F15-488A-841B-16C62E035997}"/>
    <dgm:cxn modelId="{8165B6BD-6832-4D14-A131-8D6395A7FD57}" type="presOf" srcId="{61B5ED17-2638-44C4-89A3-85B71A6440CC}" destId="{E72EF351-D738-4128-ACD7-13C2C1BC02F3}" srcOrd="0" destOrd="0" presId="urn:microsoft.com/office/officeart/2005/8/layout/list1"/>
    <dgm:cxn modelId="{D3F467CA-BBC7-4749-B03B-8C7C64E1B36D}" type="presOf" srcId="{9ACB8FF7-E33F-4494-8CBC-37266063A22E}" destId="{F7709B87-02B1-4F5A-8253-3B7DA44CB7CF}" srcOrd="1" destOrd="0" presId="urn:microsoft.com/office/officeart/2005/8/layout/list1"/>
    <dgm:cxn modelId="{B9A308AB-1E0F-4D10-B1DB-914522BAFD07}" type="presOf" srcId="{54890073-AA44-4974-959C-82132A716B98}" destId="{E72EF351-D738-4128-ACD7-13C2C1BC02F3}" srcOrd="0" destOrd="1" presId="urn:microsoft.com/office/officeart/2005/8/layout/list1"/>
    <dgm:cxn modelId="{5179BEB1-27A6-4DF2-9244-961260B50E3A}" type="presOf" srcId="{9ACB8FF7-E33F-4494-8CBC-37266063A22E}" destId="{6053CAD2-22A5-40CF-BB69-8959A6458505}" srcOrd="0" destOrd="0" presId="urn:microsoft.com/office/officeart/2005/8/layout/list1"/>
    <dgm:cxn modelId="{C5A56618-D320-4858-95D4-0A3D36EC61D0}" srcId="{E0E4A8F9-94EE-434D-8846-A65933DFD483}" destId="{DE396DC2-D6E8-40CE-9367-9F77E533D4F6}" srcOrd="0" destOrd="0" parTransId="{55C89B48-5CB2-48B2-803B-8F3A443DCE07}" sibTransId="{0193201F-9566-414A-8040-C6B3C6CEBEB8}"/>
    <dgm:cxn modelId="{4540C341-07FA-4065-A8EB-8A1AE5907072}" srcId="{E0E4A8F9-94EE-434D-8846-A65933DFD483}" destId="{FBD60ECB-8B98-4BBB-A47B-A49A8BFF35DC}" srcOrd="1" destOrd="0" parTransId="{ED1E70C7-1BB5-4CCF-A20A-9A00794A01C6}" sibTransId="{396DBFA0-2DB7-4628-897D-C88105587C5A}"/>
    <dgm:cxn modelId="{771EEB7B-3BDF-4383-9148-456190917EBC}" type="presOf" srcId="{ED80A98E-3AD5-4E73-A0AB-7AD25432450B}" destId="{046F8C51-F44E-4CEC-ABF2-374250D3129A}" srcOrd="0" destOrd="0" presId="urn:microsoft.com/office/officeart/2005/8/layout/list1"/>
    <dgm:cxn modelId="{A6320707-D250-404B-9751-A7AF07E88101}" srcId="{9ACB8FF7-E33F-4494-8CBC-37266063A22E}" destId="{5A949B9F-7BBA-46ED-AC79-EACAB42A0F08}" srcOrd="0" destOrd="0" parTransId="{B356F0BD-81ED-4B48-95D8-A36E96C991FB}" sibTransId="{E35F8C31-8821-4467-9AD4-4D13CD6E9726}"/>
    <dgm:cxn modelId="{AA371A0E-5B4C-426E-B059-FA9BB31421BF}" srcId="{ED80A98E-3AD5-4E73-A0AB-7AD25432450B}" destId="{54890073-AA44-4974-959C-82132A716B98}" srcOrd="1" destOrd="0" parTransId="{088B18DC-E094-47DD-AEC4-4B48F4028A04}" sibTransId="{2790D378-4B07-48EC-B49B-F98139FC8999}"/>
    <dgm:cxn modelId="{647ECE5D-9ADE-482C-B0CF-2855B5BE02C5}" srcId="{ED80A98E-3AD5-4E73-A0AB-7AD25432450B}" destId="{61B5ED17-2638-44C4-89A3-85B71A6440CC}" srcOrd="0" destOrd="0" parTransId="{16F48D9C-7E47-4DF9-BC8A-83654FE78B0F}" sibTransId="{A4BF2A31-EDCE-436E-800A-038A0AB601AA}"/>
    <dgm:cxn modelId="{4454A1AD-70F9-4480-A25B-F1A90343ECE7}" type="presOf" srcId="{5A949B9F-7BBA-46ED-AC79-EACAB42A0F08}" destId="{351B1491-0DDF-4730-8AF7-51103C9D9EB3}" srcOrd="0" destOrd="0" presId="urn:microsoft.com/office/officeart/2005/8/layout/list1"/>
    <dgm:cxn modelId="{C21E838B-A464-4F10-B5E7-90DB7827AB15}" type="presOf" srcId="{1CABEAD0-D359-4B45-A869-E1367597E676}" destId="{351B1491-0DDF-4730-8AF7-51103C9D9EB3}" srcOrd="0" destOrd="1" presId="urn:microsoft.com/office/officeart/2005/8/layout/list1"/>
    <dgm:cxn modelId="{2B39A86A-8049-45EC-A9AC-F7A07DE352B9}" type="presOf" srcId="{ED80A98E-3AD5-4E73-A0AB-7AD25432450B}" destId="{D62D8F24-BD65-433D-AE62-D8EA59A34DB3}" srcOrd="1" destOrd="0" presId="urn:microsoft.com/office/officeart/2005/8/layout/list1"/>
    <dgm:cxn modelId="{0D25D01B-986F-423C-85BF-64072B1376A3}" srcId="{B2185547-8B2E-4F7E-A8DD-6E431820BA7E}" destId="{9ACB8FF7-E33F-4494-8CBC-37266063A22E}" srcOrd="1" destOrd="0" parTransId="{C9D6345D-D998-4616-B38F-9671F66D7C3F}" sibTransId="{003798A9-378A-415E-9C2A-25D35459BA5C}"/>
    <dgm:cxn modelId="{4D2D3CA8-6B8B-463F-B0CF-C6120667E27B}" type="presOf" srcId="{E0E4A8F9-94EE-434D-8846-A65933DFD483}" destId="{7C4D7FDD-41AF-4983-8647-8DB1E959E245}" srcOrd="1" destOrd="0" presId="urn:microsoft.com/office/officeart/2005/8/layout/list1"/>
    <dgm:cxn modelId="{EC1E7A9F-A1CC-497B-A8A4-D08E243ECEA0}" type="presParOf" srcId="{4385C06C-8A9F-4A5D-8FC6-3B35DC435EF5}" destId="{0F6021BD-6F78-4B61-8B5D-ED7DE01E5CB9}" srcOrd="0" destOrd="0" presId="urn:microsoft.com/office/officeart/2005/8/layout/list1"/>
    <dgm:cxn modelId="{CCAD9FFD-3197-4B36-B086-D75AB509F6A2}" type="presParOf" srcId="{0F6021BD-6F78-4B61-8B5D-ED7DE01E5CB9}" destId="{046F8C51-F44E-4CEC-ABF2-374250D3129A}" srcOrd="0" destOrd="0" presId="urn:microsoft.com/office/officeart/2005/8/layout/list1"/>
    <dgm:cxn modelId="{0087BE22-F5E2-4005-A67A-A7D8AAC55CE3}" type="presParOf" srcId="{0F6021BD-6F78-4B61-8B5D-ED7DE01E5CB9}" destId="{D62D8F24-BD65-433D-AE62-D8EA59A34DB3}" srcOrd="1" destOrd="0" presId="urn:microsoft.com/office/officeart/2005/8/layout/list1"/>
    <dgm:cxn modelId="{F575EE7F-8F7A-4852-A95F-30DF91D64175}" type="presParOf" srcId="{4385C06C-8A9F-4A5D-8FC6-3B35DC435EF5}" destId="{95C25154-9A29-4B9B-AF66-D648E63A6E9B}" srcOrd="1" destOrd="0" presId="urn:microsoft.com/office/officeart/2005/8/layout/list1"/>
    <dgm:cxn modelId="{D472F6F1-473C-4E2D-99EF-006E234206E5}" type="presParOf" srcId="{4385C06C-8A9F-4A5D-8FC6-3B35DC435EF5}" destId="{E72EF351-D738-4128-ACD7-13C2C1BC02F3}" srcOrd="2" destOrd="0" presId="urn:microsoft.com/office/officeart/2005/8/layout/list1"/>
    <dgm:cxn modelId="{AD7C1AEB-2F60-4FB8-8BA3-86C256583776}" type="presParOf" srcId="{4385C06C-8A9F-4A5D-8FC6-3B35DC435EF5}" destId="{C6A16B0D-AF8F-4B8F-915D-C16C50481251}" srcOrd="3" destOrd="0" presId="urn:microsoft.com/office/officeart/2005/8/layout/list1"/>
    <dgm:cxn modelId="{C8C29BF6-BE0D-4AB9-A01F-4EA1C410C5EB}" type="presParOf" srcId="{4385C06C-8A9F-4A5D-8FC6-3B35DC435EF5}" destId="{E9B8383C-7C2F-413A-AD93-7F4238F90DB9}" srcOrd="4" destOrd="0" presId="urn:microsoft.com/office/officeart/2005/8/layout/list1"/>
    <dgm:cxn modelId="{B57CECE7-ADFE-4093-8193-FB14FE38E5B1}" type="presParOf" srcId="{E9B8383C-7C2F-413A-AD93-7F4238F90DB9}" destId="{6053CAD2-22A5-40CF-BB69-8959A6458505}" srcOrd="0" destOrd="0" presId="urn:microsoft.com/office/officeart/2005/8/layout/list1"/>
    <dgm:cxn modelId="{7C35B3E6-CAFD-4A40-9970-17EBCDABAD05}" type="presParOf" srcId="{E9B8383C-7C2F-413A-AD93-7F4238F90DB9}" destId="{F7709B87-02B1-4F5A-8253-3B7DA44CB7CF}" srcOrd="1" destOrd="0" presId="urn:microsoft.com/office/officeart/2005/8/layout/list1"/>
    <dgm:cxn modelId="{B0CFCDE4-CF05-4B2A-B689-EC2BCB88BCA4}" type="presParOf" srcId="{4385C06C-8A9F-4A5D-8FC6-3B35DC435EF5}" destId="{7BA910A6-6BAE-411E-AA90-B88F636D3388}" srcOrd="5" destOrd="0" presId="urn:microsoft.com/office/officeart/2005/8/layout/list1"/>
    <dgm:cxn modelId="{0FC4FA2F-FEA4-4FC1-A6F7-2271BF2B6B34}" type="presParOf" srcId="{4385C06C-8A9F-4A5D-8FC6-3B35DC435EF5}" destId="{351B1491-0DDF-4730-8AF7-51103C9D9EB3}" srcOrd="6" destOrd="0" presId="urn:microsoft.com/office/officeart/2005/8/layout/list1"/>
    <dgm:cxn modelId="{4A693406-B107-4E86-BF54-6F7B3BB84C97}" type="presParOf" srcId="{4385C06C-8A9F-4A5D-8FC6-3B35DC435EF5}" destId="{3C6F1F61-C18C-465A-BBE0-0FDE74D7FFC5}" srcOrd="7" destOrd="0" presId="urn:microsoft.com/office/officeart/2005/8/layout/list1"/>
    <dgm:cxn modelId="{8DA3A1AD-2763-4549-A703-535F46003536}" type="presParOf" srcId="{4385C06C-8A9F-4A5D-8FC6-3B35DC435EF5}" destId="{F7E5C8DB-F2D2-4229-8C42-846F9702400C}" srcOrd="8" destOrd="0" presId="urn:microsoft.com/office/officeart/2005/8/layout/list1"/>
    <dgm:cxn modelId="{9180C89B-2808-4CC4-9BF5-814A378DE2BA}" type="presParOf" srcId="{F7E5C8DB-F2D2-4229-8C42-846F9702400C}" destId="{455D3D6D-93A7-48B7-B06F-78235D800C6E}" srcOrd="0" destOrd="0" presId="urn:microsoft.com/office/officeart/2005/8/layout/list1"/>
    <dgm:cxn modelId="{676DAE00-DE78-41DC-9135-EC4A08C2FE70}" type="presParOf" srcId="{F7E5C8DB-F2D2-4229-8C42-846F9702400C}" destId="{7C4D7FDD-41AF-4983-8647-8DB1E959E245}" srcOrd="1" destOrd="0" presId="urn:microsoft.com/office/officeart/2005/8/layout/list1"/>
    <dgm:cxn modelId="{A9AC6C34-CC19-4B9C-A2AA-7D3582D3BB4A}" type="presParOf" srcId="{4385C06C-8A9F-4A5D-8FC6-3B35DC435EF5}" destId="{E8F0F16B-C6CE-4689-9DC6-F1E8F837AD90}" srcOrd="9" destOrd="0" presId="urn:microsoft.com/office/officeart/2005/8/layout/list1"/>
    <dgm:cxn modelId="{2C2466A1-94D4-4C99-87A7-ACBBE3A3F373}" type="presParOf" srcId="{4385C06C-8A9F-4A5D-8FC6-3B35DC435EF5}" destId="{296E0E11-6C9D-4C5A-9968-47272ECA719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185547-8B2E-4F7E-A8DD-6E431820BA7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ED80A98E-3AD5-4E73-A0AB-7AD25432450B}">
      <dgm:prSet phldrT="[Text]"/>
      <dgm:spPr/>
      <dgm:t>
        <a:bodyPr/>
        <a:lstStyle/>
        <a:p>
          <a:r>
            <a:rPr lang="en-US" dirty="0">
              <a:latin typeface="Avenir Book"/>
            </a:rPr>
            <a:t>Case Interviews:</a:t>
          </a:r>
        </a:p>
      </dgm:t>
    </dgm:pt>
    <dgm:pt modelId="{E2265355-7A4B-4CF2-B635-9A3FC0F55728}" type="parTrans" cxnId="{B010191D-4401-4A21-896D-8F0357C9603C}">
      <dgm:prSet/>
      <dgm:spPr/>
      <dgm:t>
        <a:bodyPr/>
        <a:lstStyle/>
        <a:p>
          <a:endParaRPr lang="en-US">
            <a:latin typeface="Avenir Book"/>
          </a:endParaRPr>
        </a:p>
      </dgm:t>
    </dgm:pt>
    <dgm:pt modelId="{9179879D-5D05-4AE1-89A1-983F268CB7ED}" type="sibTrans" cxnId="{B010191D-4401-4A21-896D-8F0357C9603C}">
      <dgm:prSet/>
      <dgm:spPr/>
      <dgm:t>
        <a:bodyPr/>
        <a:lstStyle/>
        <a:p>
          <a:endParaRPr lang="en-US">
            <a:latin typeface="Avenir Book"/>
          </a:endParaRPr>
        </a:p>
      </dgm:t>
    </dgm:pt>
    <dgm:pt modelId="{F9BE6DDC-C0DB-4E79-99C5-86B90DAAA9C6}">
      <dgm:prSet/>
      <dgm:spPr/>
      <dgm:t>
        <a:bodyPr/>
        <a:lstStyle/>
        <a:p>
          <a:r>
            <a:rPr lang="en-US" dirty="0">
              <a:latin typeface="Avenir Book"/>
            </a:rPr>
            <a:t>Job simulation assessing your problem-solving approach</a:t>
          </a:r>
        </a:p>
      </dgm:t>
    </dgm:pt>
    <dgm:pt modelId="{A927C246-B385-4FDB-8BE8-67B016F14911}" type="parTrans" cxnId="{BF252EB2-CA15-4925-880F-9E6DA0473CC8}">
      <dgm:prSet/>
      <dgm:spPr/>
      <dgm:t>
        <a:bodyPr/>
        <a:lstStyle/>
        <a:p>
          <a:endParaRPr lang="en-US">
            <a:latin typeface="Avenir Book"/>
          </a:endParaRPr>
        </a:p>
      </dgm:t>
    </dgm:pt>
    <dgm:pt modelId="{38ADC8C4-A45A-4807-83BF-3B49F06A7104}" type="sibTrans" cxnId="{BF252EB2-CA15-4925-880F-9E6DA0473CC8}">
      <dgm:prSet/>
      <dgm:spPr/>
      <dgm:t>
        <a:bodyPr/>
        <a:lstStyle/>
        <a:p>
          <a:endParaRPr lang="en-US">
            <a:latin typeface="Avenir Book"/>
          </a:endParaRPr>
        </a:p>
      </dgm:t>
    </dgm:pt>
    <dgm:pt modelId="{D726CB6A-A9E8-491D-8B64-B6E23926F94F}">
      <dgm:prSet/>
      <dgm:spPr/>
      <dgm:t>
        <a:bodyPr/>
        <a:lstStyle/>
        <a:p>
          <a:r>
            <a:rPr lang="en-US">
              <a:latin typeface="Avenir Book"/>
            </a:rPr>
            <a:t>Technical Interview</a:t>
          </a:r>
          <a:endParaRPr lang="en-US" dirty="0">
            <a:latin typeface="Avenir Book"/>
          </a:endParaRPr>
        </a:p>
      </dgm:t>
    </dgm:pt>
    <dgm:pt modelId="{B0F54363-4AFD-428D-BE6B-F89DEAA1F774}" type="parTrans" cxnId="{5F854820-0A64-4D1A-B3B0-4F4BACCCABED}">
      <dgm:prSet/>
      <dgm:spPr/>
      <dgm:t>
        <a:bodyPr/>
        <a:lstStyle/>
        <a:p>
          <a:endParaRPr lang="en-US">
            <a:latin typeface="Avenir Book"/>
          </a:endParaRPr>
        </a:p>
      </dgm:t>
    </dgm:pt>
    <dgm:pt modelId="{DEFFD5D6-8C90-48E1-A5F4-EA7CF8377640}" type="sibTrans" cxnId="{5F854820-0A64-4D1A-B3B0-4F4BACCCABED}">
      <dgm:prSet/>
      <dgm:spPr/>
      <dgm:t>
        <a:bodyPr/>
        <a:lstStyle/>
        <a:p>
          <a:endParaRPr lang="en-US">
            <a:latin typeface="Avenir Book"/>
          </a:endParaRPr>
        </a:p>
      </dgm:t>
    </dgm:pt>
    <dgm:pt modelId="{D8EB8C44-1240-4ED8-82C7-19DB1A63D168}">
      <dgm:prSet/>
      <dgm:spPr/>
      <dgm:t>
        <a:bodyPr/>
        <a:lstStyle/>
        <a:p>
          <a:r>
            <a:rPr lang="en-US" dirty="0">
              <a:latin typeface="Avenir Book"/>
            </a:rPr>
            <a:t>Gauge technical competencies</a:t>
          </a:r>
        </a:p>
      </dgm:t>
    </dgm:pt>
    <dgm:pt modelId="{5A84598D-1454-463B-BE62-256845EB6740}" type="parTrans" cxnId="{331FD111-2702-4A45-B806-A472684652C5}">
      <dgm:prSet/>
      <dgm:spPr/>
      <dgm:t>
        <a:bodyPr/>
        <a:lstStyle/>
        <a:p>
          <a:endParaRPr lang="en-US">
            <a:latin typeface="Avenir Book"/>
          </a:endParaRPr>
        </a:p>
      </dgm:t>
    </dgm:pt>
    <dgm:pt modelId="{7E3C53FB-13F2-4F2E-A79C-BB7ADCD4598F}" type="sibTrans" cxnId="{331FD111-2702-4A45-B806-A472684652C5}">
      <dgm:prSet/>
      <dgm:spPr/>
      <dgm:t>
        <a:bodyPr/>
        <a:lstStyle/>
        <a:p>
          <a:endParaRPr lang="en-US">
            <a:latin typeface="Avenir Book"/>
          </a:endParaRPr>
        </a:p>
      </dgm:t>
    </dgm:pt>
    <dgm:pt modelId="{711BE0C5-732C-4FFF-B521-5A3807929B6F}">
      <dgm:prSet/>
      <dgm:spPr/>
      <dgm:t>
        <a:bodyPr/>
        <a:lstStyle/>
        <a:p>
          <a:r>
            <a:rPr lang="en-US">
              <a:latin typeface="Avenir Book"/>
            </a:rPr>
            <a:t>Group/Panel Interview</a:t>
          </a:r>
          <a:endParaRPr lang="en-US" dirty="0">
            <a:latin typeface="Avenir Book"/>
          </a:endParaRPr>
        </a:p>
      </dgm:t>
    </dgm:pt>
    <dgm:pt modelId="{B86A8FB8-3713-41BC-8010-5FC7142F22AF}" type="parTrans" cxnId="{7B424713-8507-4782-BF3B-3D89C6F72F1E}">
      <dgm:prSet/>
      <dgm:spPr/>
      <dgm:t>
        <a:bodyPr/>
        <a:lstStyle/>
        <a:p>
          <a:endParaRPr lang="en-US">
            <a:latin typeface="Avenir Book"/>
          </a:endParaRPr>
        </a:p>
      </dgm:t>
    </dgm:pt>
    <dgm:pt modelId="{B87C1171-DBEA-436B-BE33-7EC16FD31629}" type="sibTrans" cxnId="{7B424713-8507-4782-BF3B-3D89C6F72F1E}">
      <dgm:prSet/>
      <dgm:spPr/>
      <dgm:t>
        <a:bodyPr/>
        <a:lstStyle/>
        <a:p>
          <a:endParaRPr lang="en-US">
            <a:latin typeface="Avenir Book"/>
          </a:endParaRPr>
        </a:p>
      </dgm:t>
    </dgm:pt>
    <dgm:pt modelId="{E3458D4F-F39A-4767-82CD-547ECE2D64C6}">
      <dgm:prSet/>
      <dgm:spPr/>
      <dgm:t>
        <a:bodyPr/>
        <a:lstStyle/>
        <a:p>
          <a:r>
            <a:rPr lang="en-US" dirty="0">
              <a:latin typeface="Avenir Book"/>
            </a:rPr>
            <a:t>Multiple interviewers vs. interviewees</a:t>
          </a:r>
        </a:p>
      </dgm:t>
    </dgm:pt>
    <dgm:pt modelId="{E202CEAD-8A2A-49D1-A282-976F2941763B}" type="parTrans" cxnId="{9BB7EBC1-8603-4F18-B28B-AD65F3F678C8}">
      <dgm:prSet/>
      <dgm:spPr/>
      <dgm:t>
        <a:bodyPr/>
        <a:lstStyle/>
        <a:p>
          <a:endParaRPr lang="en-US">
            <a:latin typeface="Avenir Book"/>
          </a:endParaRPr>
        </a:p>
      </dgm:t>
    </dgm:pt>
    <dgm:pt modelId="{05BE9A79-56D7-4ED9-A61B-C9CA39EA6DFA}" type="sibTrans" cxnId="{9BB7EBC1-8603-4F18-B28B-AD65F3F678C8}">
      <dgm:prSet/>
      <dgm:spPr/>
      <dgm:t>
        <a:bodyPr/>
        <a:lstStyle/>
        <a:p>
          <a:endParaRPr lang="en-US">
            <a:latin typeface="Avenir Book"/>
          </a:endParaRPr>
        </a:p>
      </dgm:t>
    </dgm:pt>
    <dgm:pt modelId="{4DA8656D-04B1-4265-8B39-D2A79F92CB7F}">
      <dgm:prSet/>
      <dgm:spPr/>
      <dgm:t>
        <a:bodyPr/>
        <a:lstStyle/>
        <a:p>
          <a:r>
            <a:rPr lang="en-US" dirty="0">
              <a:latin typeface="Avenir Book"/>
            </a:rPr>
            <a:t>Lunch/Dinner Interview</a:t>
          </a:r>
        </a:p>
      </dgm:t>
    </dgm:pt>
    <dgm:pt modelId="{A98DB5E3-8F31-443D-9A47-C339A62BBEC5}" type="parTrans" cxnId="{60129E8E-6324-43FB-B8B5-69C3C6ABD236}">
      <dgm:prSet/>
      <dgm:spPr/>
      <dgm:t>
        <a:bodyPr/>
        <a:lstStyle/>
        <a:p>
          <a:endParaRPr lang="en-US">
            <a:latin typeface="Avenir Book"/>
          </a:endParaRPr>
        </a:p>
      </dgm:t>
    </dgm:pt>
    <dgm:pt modelId="{03B20C6E-46C0-4B5F-9CFC-4FEEAB6C261D}" type="sibTrans" cxnId="{60129E8E-6324-43FB-B8B5-69C3C6ABD236}">
      <dgm:prSet/>
      <dgm:spPr/>
      <dgm:t>
        <a:bodyPr/>
        <a:lstStyle/>
        <a:p>
          <a:endParaRPr lang="en-US">
            <a:latin typeface="Avenir Book"/>
          </a:endParaRPr>
        </a:p>
      </dgm:t>
    </dgm:pt>
    <dgm:pt modelId="{26AA2AE6-EF67-4739-820D-3A388E3A886C}">
      <dgm:prSet/>
      <dgm:spPr/>
      <dgm:t>
        <a:bodyPr/>
        <a:lstStyle/>
        <a:p>
          <a:r>
            <a:rPr lang="en-US" dirty="0">
              <a:latin typeface="Avenir Book"/>
            </a:rPr>
            <a:t>Best approach</a:t>
          </a:r>
        </a:p>
      </dgm:t>
    </dgm:pt>
    <dgm:pt modelId="{8720415B-6651-4F7F-891B-209E513BD704}" type="parTrans" cxnId="{6489FB42-4500-49AC-9646-4C208609EB22}">
      <dgm:prSet/>
      <dgm:spPr/>
      <dgm:t>
        <a:bodyPr/>
        <a:lstStyle/>
        <a:p>
          <a:endParaRPr lang="en-US">
            <a:latin typeface="Avenir Book"/>
          </a:endParaRPr>
        </a:p>
      </dgm:t>
    </dgm:pt>
    <dgm:pt modelId="{2E0B67DF-9E25-40C1-BFDA-54DF18D9AA7B}" type="sibTrans" cxnId="{6489FB42-4500-49AC-9646-4C208609EB22}">
      <dgm:prSet/>
      <dgm:spPr/>
      <dgm:t>
        <a:bodyPr/>
        <a:lstStyle/>
        <a:p>
          <a:endParaRPr lang="en-US">
            <a:latin typeface="Avenir Book"/>
          </a:endParaRPr>
        </a:p>
      </dgm:t>
    </dgm:pt>
    <dgm:pt modelId="{70290F2D-F363-4D3E-B491-29224834617E}">
      <dgm:prSet/>
      <dgm:spPr/>
      <dgm:t>
        <a:bodyPr/>
        <a:lstStyle/>
        <a:p>
          <a:r>
            <a:rPr lang="en-US" dirty="0">
              <a:latin typeface="Avenir Book"/>
            </a:rPr>
            <a:t>Right answer</a:t>
          </a:r>
        </a:p>
      </dgm:t>
    </dgm:pt>
    <dgm:pt modelId="{84531CC1-55E3-48AB-8E45-926C703A2BB2}" type="parTrans" cxnId="{284143C7-FF9A-49A0-94B1-DD0FFA510F25}">
      <dgm:prSet/>
      <dgm:spPr/>
      <dgm:t>
        <a:bodyPr/>
        <a:lstStyle/>
        <a:p>
          <a:endParaRPr lang="en-US">
            <a:latin typeface="Avenir Book"/>
          </a:endParaRPr>
        </a:p>
      </dgm:t>
    </dgm:pt>
    <dgm:pt modelId="{6FF16D51-A9E2-43B9-A668-A78D35EDA11D}" type="sibTrans" cxnId="{284143C7-FF9A-49A0-94B1-DD0FFA510F25}">
      <dgm:prSet/>
      <dgm:spPr/>
      <dgm:t>
        <a:bodyPr/>
        <a:lstStyle/>
        <a:p>
          <a:endParaRPr lang="en-US">
            <a:latin typeface="Avenir Book"/>
          </a:endParaRPr>
        </a:p>
      </dgm:t>
    </dgm:pt>
    <dgm:pt modelId="{24705979-47EF-4992-87F8-89591803A4FA}">
      <dgm:prSet/>
      <dgm:spPr/>
      <dgm:t>
        <a:bodyPr/>
        <a:lstStyle/>
        <a:p>
          <a:r>
            <a:rPr lang="en-US" dirty="0">
              <a:latin typeface="Avenir Book"/>
            </a:rPr>
            <a:t>Cultural fit assessment</a:t>
          </a:r>
        </a:p>
      </dgm:t>
    </dgm:pt>
    <dgm:pt modelId="{DB99FD72-0659-428A-B3B4-5D54E2C6F81F}" type="parTrans" cxnId="{F691A3AA-C2C6-41B0-85FF-4A40E4E485A2}">
      <dgm:prSet/>
      <dgm:spPr/>
      <dgm:t>
        <a:bodyPr/>
        <a:lstStyle/>
        <a:p>
          <a:endParaRPr lang="en-US">
            <a:latin typeface="Avenir Book"/>
          </a:endParaRPr>
        </a:p>
      </dgm:t>
    </dgm:pt>
    <dgm:pt modelId="{C7FB1EB0-9229-41EE-9DFE-D80810FB5A3D}" type="sibTrans" cxnId="{F691A3AA-C2C6-41B0-85FF-4A40E4E485A2}">
      <dgm:prSet/>
      <dgm:spPr/>
      <dgm:t>
        <a:bodyPr/>
        <a:lstStyle/>
        <a:p>
          <a:endParaRPr lang="en-US">
            <a:latin typeface="Avenir Book"/>
          </a:endParaRPr>
        </a:p>
      </dgm:t>
    </dgm:pt>
    <dgm:pt modelId="{4385C06C-8A9F-4A5D-8FC6-3B35DC435EF5}" type="pres">
      <dgm:prSet presAssocID="{B2185547-8B2E-4F7E-A8DD-6E431820BA7E}" presName="linear" presStyleCnt="0">
        <dgm:presLayoutVars>
          <dgm:dir/>
          <dgm:animLvl val="lvl"/>
          <dgm:resizeHandles val="exact"/>
        </dgm:presLayoutVars>
      </dgm:prSet>
      <dgm:spPr/>
      <dgm:t>
        <a:bodyPr/>
        <a:lstStyle/>
        <a:p>
          <a:endParaRPr lang="en-US"/>
        </a:p>
      </dgm:t>
    </dgm:pt>
    <dgm:pt modelId="{0F6021BD-6F78-4B61-8B5D-ED7DE01E5CB9}" type="pres">
      <dgm:prSet presAssocID="{ED80A98E-3AD5-4E73-A0AB-7AD25432450B}" presName="parentLin" presStyleCnt="0"/>
      <dgm:spPr/>
    </dgm:pt>
    <dgm:pt modelId="{046F8C51-F44E-4CEC-ABF2-374250D3129A}" type="pres">
      <dgm:prSet presAssocID="{ED80A98E-3AD5-4E73-A0AB-7AD25432450B}" presName="parentLeftMargin" presStyleLbl="node1" presStyleIdx="0" presStyleCnt="4"/>
      <dgm:spPr/>
      <dgm:t>
        <a:bodyPr/>
        <a:lstStyle/>
        <a:p>
          <a:endParaRPr lang="en-US"/>
        </a:p>
      </dgm:t>
    </dgm:pt>
    <dgm:pt modelId="{D62D8F24-BD65-433D-AE62-D8EA59A34DB3}" type="pres">
      <dgm:prSet presAssocID="{ED80A98E-3AD5-4E73-A0AB-7AD25432450B}" presName="parentText" presStyleLbl="node1" presStyleIdx="0" presStyleCnt="4">
        <dgm:presLayoutVars>
          <dgm:chMax val="0"/>
          <dgm:bulletEnabled val="1"/>
        </dgm:presLayoutVars>
      </dgm:prSet>
      <dgm:spPr/>
      <dgm:t>
        <a:bodyPr/>
        <a:lstStyle/>
        <a:p>
          <a:endParaRPr lang="en-US"/>
        </a:p>
      </dgm:t>
    </dgm:pt>
    <dgm:pt modelId="{95C25154-9A29-4B9B-AF66-D648E63A6E9B}" type="pres">
      <dgm:prSet presAssocID="{ED80A98E-3AD5-4E73-A0AB-7AD25432450B}" presName="negativeSpace" presStyleCnt="0"/>
      <dgm:spPr/>
    </dgm:pt>
    <dgm:pt modelId="{E72EF351-D738-4128-ACD7-13C2C1BC02F3}" type="pres">
      <dgm:prSet presAssocID="{ED80A98E-3AD5-4E73-A0AB-7AD25432450B}" presName="childText" presStyleLbl="conFgAcc1" presStyleIdx="0" presStyleCnt="4">
        <dgm:presLayoutVars>
          <dgm:bulletEnabled val="1"/>
        </dgm:presLayoutVars>
      </dgm:prSet>
      <dgm:spPr/>
      <dgm:t>
        <a:bodyPr/>
        <a:lstStyle/>
        <a:p>
          <a:endParaRPr lang="en-US"/>
        </a:p>
      </dgm:t>
    </dgm:pt>
    <dgm:pt modelId="{C6A16B0D-AF8F-4B8F-915D-C16C50481251}" type="pres">
      <dgm:prSet presAssocID="{9179879D-5D05-4AE1-89A1-983F268CB7ED}" presName="spaceBetweenRectangles" presStyleCnt="0"/>
      <dgm:spPr/>
    </dgm:pt>
    <dgm:pt modelId="{F5FF8C22-2BCC-41AC-B7E8-9A67EA936EFE}" type="pres">
      <dgm:prSet presAssocID="{D726CB6A-A9E8-491D-8B64-B6E23926F94F}" presName="parentLin" presStyleCnt="0"/>
      <dgm:spPr/>
    </dgm:pt>
    <dgm:pt modelId="{847AC7CB-94CE-4BDF-9373-FED6277C4D13}" type="pres">
      <dgm:prSet presAssocID="{D726CB6A-A9E8-491D-8B64-B6E23926F94F}" presName="parentLeftMargin" presStyleLbl="node1" presStyleIdx="0" presStyleCnt="4"/>
      <dgm:spPr/>
      <dgm:t>
        <a:bodyPr/>
        <a:lstStyle/>
        <a:p>
          <a:endParaRPr lang="en-US"/>
        </a:p>
      </dgm:t>
    </dgm:pt>
    <dgm:pt modelId="{F1BE3D0E-A148-442F-9436-0E04244EA42F}" type="pres">
      <dgm:prSet presAssocID="{D726CB6A-A9E8-491D-8B64-B6E23926F94F}" presName="parentText" presStyleLbl="node1" presStyleIdx="1" presStyleCnt="4">
        <dgm:presLayoutVars>
          <dgm:chMax val="0"/>
          <dgm:bulletEnabled val="1"/>
        </dgm:presLayoutVars>
      </dgm:prSet>
      <dgm:spPr/>
      <dgm:t>
        <a:bodyPr/>
        <a:lstStyle/>
        <a:p>
          <a:endParaRPr lang="en-US"/>
        </a:p>
      </dgm:t>
    </dgm:pt>
    <dgm:pt modelId="{9F4B7EDB-374A-4C3B-9CC3-8E882939DF5C}" type="pres">
      <dgm:prSet presAssocID="{D726CB6A-A9E8-491D-8B64-B6E23926F94F}" presName="negativeSpace" presStyleCnt="0"/>
      <dgm:spPr/>
    </dgm:pt>
    <dgm:pt modelId="{3D5BB013-C951-4F28-A0CD-1F13B6287E07}" type="pres">
      <dgm:prSet presAssocID="{D726CB6A-A9E8-491D-8B64-B6E23926F94F}" presName="childText" presStyleLbl="conFgAcc1" presStyleIdx="1" presStyleCnt="4">
        <dgm:presLayoutVars>
          <dgm:bulletEnabled val="1"/>
        </dgm:presLayoutVars>
      </dgm:prSet>
      <dgm:spPr/>
      <dgm:t>
        <a:bodyPr/>
        <a:lstStyle/>
        <a:p>
          <a:endParaRPr lang="en-US"/>
        </a:p>
      </dgm:t>
    </dgm:pt>
    <dgm:pt modelId="{BBC9A56F-5957-49DF-A56C-A92F80C8E17E}" type="pres">
      <dgm:prSet presAssocID="{DEFFD5D6-8C90-48E1-A5F4-EA7CF8377640}" presName="spaceBetweenRectangles" presStyleCnt="0"/>
      <dgm:spPr/>
    </dgm:pt>
    <dgm:pt modelId="{9D1E28D3-22D3-4717-8CA8-4819D0F9143F}" type="pres">
      <dgm:prSet presAssocID="{711BE0C5-732C-4FFF-B521-5A3807929B6F}" presName="parentLin" presStyleCnt="0"/>
      <dgm:spPr/>
    </dgm:pt>
    <dgm:pt modelId="{339DACBC-416D-4619-BF86-473E42F8D5EB}" type="pres">
      <dgm:prSet presAssocID="{711BE0C5-732C-4FFF-B521-5A3807929B6F}" presName="parentLeftMargin" presStyleLbl="node1" presStyleIdx="1" presStyleCnt="4"/>
      <dgm:spPr/>
      <dgm:t>
        <a:bodyPr/>
        <a:lstStyle/>
        <a:p>
          <a:endParaRPr lang="en-US"/>
        </a:p>
      </dgm:t>
    </dgm:pt>
    <dgm:pt modelId="{2BB9C590-6B5D-490F-B63B-5910BAE887FF}" type="pres">
      <dgm:prSet presAssocID="{711BE0C5-732C-4FFF-B521-5A3807929B6F}" presName="parentText" presStyleLbl="node1" presStyleIdx="2" presStyleCnt="4">
        <dgm:presLayoutVars>
          <dgm:chMax val="0"/>
          <dgm:bulletEnabled val="1"/>
        </dgm:presLayoutVars>
      </dgm:prSet>
      <dgm:spPr/>
      <dgm:t>
        <a:bodyPr/>
        <a:lstStyle/>
        <a:p>
          <a:endParaRPr lang="en-US"/>
        </a:p>
      </dgm:t>
    </dgm:pt>
    <dgm:pt modelId="{1B9E03CA-1D14-4175-91FD-21F365F6C04A}" type="pres">
      <dgm:prSet presAssocID="{711BE0C5-732C-4FFF-B521-5A3807929B6F}" presName="negativeSpace" presStyleCnt="0"/>
      <dgm:spPr/>
    </dgm:pt>
    <dgm:pt modelId="{819925F4-7E6A-4A97-B704-B357477FB01C}" type="pres">
      <dgm:prSet presAssocID="{711BE0C5-732C-4FFF-B521-5A3807929B6F}" presName="childText" presStyleLbl="conFgAcc1" presStyleIdx="2" presStyleCnt="4">
        <dgm:presLayoutVars>
          <dgm:bulletEnabled val="1"/>
        </dgm:presLayoutVars>
      </dgm:prSet>
      <dgm:spPr/>
      <dgm:t>
        <a:bodyPr/>
        <a:lstStyle/>
        <a:p>
          <a:endParaRPr lang="en-US"/>
        </a:p>
      </dgm:t>
    </dgm:pt>
    <dgm:pt modelId="{1CAED8C6-3A8F-40F0-A733-74FA04709D34}" type="pres">
      <dgm:prSet presAssocID="{B87C1171-DBEA-436B-BE33-7EC16FD31629}" presName="spaceBetweenRectangles" presStyleCnt="0"/>
      <dgm:spPr/>
    </dgm:pt>
    <dgm:pt modelId="{4417CF04-63BC-46E6-8E33-CE39C69D3A76}" type="pres">
      <dgm:prSet presAssocID="{4DA8656D-04B1-4265-8B39-D2A79F92CB7F}" presName="parentLin" presStyleCnt="0"/>
      <dgm:spPr/>
    </dgm:pt>
    <dgm:pt modelId="{C7A91823-59E3-4025-BF65-83C999DA70F0}" type="pres">
      <dgm:prSet presAssocID="{4DA8656D-04B1-4265-8B39-D2A79F92CB7F}" presName="parentLeftMargin" presStyleLbl="node1" presStyleIdx="2" presStyleCnt="4"/>
      <dgm:spPr/>
      <dgm:t>
        <a:bodyPr/>
        <a:lstStyle/>
        <a:p>
          <a:endParaRPr lang="en-US"/>
        </a:p>
      </dgm:t>
    </dgm:pt>
    <dgm:pt modelId="{856FEB27-EE12-4C90-9296-A918B710CA48}" type="pres">
      <dgm:prSet presAssocID="{4DA8656D-04B1-4265-8B39-D2A79F92CB7F}" presName="parentText" presStyleLbl="node1" presStyleIdx="3" presStyleCnt="4">
        <dgm:presLayoutVars>
          <dgm:chMax val="0"/>
          <dgm:bulletEnabled val="1"/>
        </dgm:presLayoutVars>
      </dgm:prSet>
      <dgm:spPr/>
      <dgm:t>
        <a:bodyPr/>
        <a:lstStyle/>
        <a:p>
          <a:endParaRPr lang="en-US"/>
        </a:p>
      </dgm:t>
    </dgm:pt>
    <dgm:pt modelId="{0311515E-3E82-4882-A653-6FE4AD0127D5}" type="pres">
      <dgm:prSet presAssocID="{4DA8656D-04B1-4265-8B39-D2A79F92CB7F}" presName="negativeSpace" presStyleCnt="0"/>
      <dgm:spPr/>
    </dgm:pt>
    <dgm:pt modelId="{086BEC01-D1D8-45B9-A3C2-146B893FDAF1}" type="pres">
      <dgm:prSet presAssocID="{4DA8656D-04B1-4265-8B39-D2A79F92CB7F}" presName="childText" presStyleLbl="conFgAcc1" presStyleIdx="3" presStyleCnt="4">
        <dgm:presLayoutVars>
          <dgm:bulletEnabled val="1"/>
        </dgm:presLayoutVars>
      </dgm:prSet>
      <dgm:spPr/>
      <dgm:t>
        <a:bodyPr/>
        <a:lstStyle/>
        <a:p>
          <a:endParaRPr lang="en-US"/>
        </a:p>
      </dgm:t>
    </dgm:pt>
  </dgm:ptLst>
  <dgm:cxnLst>
    <dgm:cxn modelId="{B010191D-4401-4A21-896D-8F0357C9603C}" srcId="{B2185547-8B2E-4F7E-A8DD-6E431820BA7E}" destId="{ED80A98E-3AD5-4E73-A0AB-7AD25432450B}" srcOrd="0" destOrd="0" parTransId="{E2265355-7A4B-4CF2-B635-9A3FC0F55728}" sibTransId="{9179879D-5D05-4AE1-89A1-983F268CB7ED}"/>
    <dgm:cxn modelId="{4584D7D7-A94D-48B3-A4E2-F672161A7A7C}" type="presOf" srcId="{711BE0C5-732C-4FFF-B521-5A3807929B6F}" destId="{339DACBC-416D-4619-BF86-473E42F8D5EB}" srcOrd="0" destOrd="0" presId="urn:microsoft.com/office/officeart/2005/8/layout/list1"/>
    <dgm:cxn modelId="{F691A3AA-C2C6-41B0-85FF-4A40E4E485A2}" srcId="{4DA8656D-04B1-4265-8B39-D2A79F92CB7F}" destId="{24705979-47EF-4992-87F8-89591803A4FA}" srcOrd="0" destOrd="0" parTransId="{DB99FD72-0659-428A-B3B4-5D54E2C6F81F}" sibTransId="{C7FB1EB0-9229-41EE-9DFE-D80810FB5A3D}"/>
    <dgm:cxn modelId="{5F854820-0A64-4D1A-B3B0-4F4BACCCABED}" srcId="{B2185547-8B2E-4F7E-A8DD-6E431820BA7E}" destId="{D726CB6A-A9E8-491D-8B64-B6E23926F94F}" srcOrd="1" destOrd="0" parTransId="{B0F54363-4AFD-428D-BE6B-F89DEAA1F774}" sibTransId="{DEFFD5D6-8C90-48E1-A5F4-EA7CF8377640}"/>
    <dgm:cxn modelId="{8BCF030F-8732-48AC-91D7-38E5104474CE}" type="presOf" srcId="{ED80A98E-3AD5-4E73-A0AB-7AD25432450B}" destId="{D62D8F24-BD65-433D-AE62-D8EA59A34DB3}" srcOrd="1" destOrd="0" presId="urn:microsoft.com/office/officeart/2005/8/layout/list1"/>
    <dgm:cxn modelId="{BD1C89C6-CD68-4565-B616-77961E3BF437}" type="presOf" srcId="{D726CB6A-A9E8-491D-8B64-B6E23926F94F}" destId="{847AC7CB-94CE-4BDF-9373-FED6277C4D13}" srcOrd="0" destOrd="0" presId="urn:microsoft.com/office/officeart/2005/8/layout/list1"/>
    <dgm:cxn modelId="{B9BD9D0B-DCC3-4103-9C03-61E6F0B3F90C}" type="presOf" srcId="{24705979-47EF-4992-87F8-89591803A4FA}" destId="{086BEC01-D1D8-45B9-A3C2-146B893FDAF1}" srcOrd="0" destOrd="0" presId="urn:microsoft.com/office/officeart/2005/8/layout/list1"/>
    <dgm:cxn modelId="{9BB7EBC1-8603-4F18-B28B-AD65F3F678C8}" srcId="{711BE0C5-732C-4FFF-B521-5A3807929B6F}" destId="{E3458D4F-F39A-4767-82CD-547ECE2D64C6}" srcOrd="0" destOrd="0" parTransId="{E202CEAD-8A2A-49D1-A282-976F2941763B}" sibTransId="{05BE9A79-56D7-4ED9-A61B-C9CA39EA6DFA}"/>
    <dgm:cxn modelId="{6489FB42-4500-49AC-9646-4C208609EB22}" srcId="{ED80A98E-3AD5-4E73-A0AB-7AD25432450B}" destId="{26AA2AE6-EF67-4739-820D-3A388E3A886C}" srcOrd="1" destOrd="0" parTransId="{8720415B-6651-4F7F-891B-209E513BD704}" sibTransId="{2E0B67DF-9E25-40C1-BFDA-54DF18D9AA7B}"/>
    <dgm:cxn modelId="{A0E8334E-7927-4C0F-9D84-1A40BD0CE169}" type="presOf" srcId="{711BE0C5-732C-4FFF-B521-5A3807929B6F}" destId="{2BB9C590-6B5D-490F-B63B-5910BAE887FF}" srcOrd="1" destOrd="0" presId="urn:microsoft.com/office/officeart/2005/8/layout/list1"/>
    <dgm:cxn modelId="{7B424713-8507-4782-BF3B-3D89C6F72F1E}" srcId="{B2185547-8B2E-4F7E-A8DD-6E431820BA7E}" destId="{711BE0C5-732C-4FFF-B521-5A3807929B6F}" srcOrd="2" destOrd="0" parTransId="{B86A8FB8-3713-41BC-8010-5FC7142F22AF}" sibTransId="{B87C1171-DBEA-436B-BE33-7EC16FD31629}"/>
    <dgm:cxn modelId="{8C4AB6CA-6559-44F8-BFCD-4782DD9F6FCB}" type="presOf" srcId="{D726CB6A-A9E8-491D-8B64-B6E23926F94F}" destId="{F1BE3D0E-A148-442F-9436-0E04244EA42F}" srcOrd="1" destOrd="0" presId="urn:microsoft.com/office/officeart/2005/8/layout/list1"/>
    <dgm:cxn modelId="{DD580FA3-3F37-434F-965A-A8511C58A9FE}" type="presOf" srcId="{F9BE6DDC-C0DB-4E79-99C5-86B90DAAA9C6}" destId="{E72EF351-D738-4128-ACD7-13C2C1BC02F3}" srcOrd="0" destOrd="0" presId="urn:microsoft.com/office/officeart/2005/8/layout/list1"/>
    <dgm:cxn modelId="{5D7125F9-D8E0-4A54-8390-BF287F45EEEA}" type="presOf" srcId="{B2185547-8B2E-4F7E-A8DD-6E431820BA7E}" destId="{4385C06C-8A9F-4A5D-8FC6-3B35DC435EF5}" srcOrd="0" destOrd="0" presId="urn:microsoft.com/office/officeart/2005/8/layout/list1"/>
    <dgm:cxn modelId="{7D449567-C5E7-4B0B-BCB8-25DC78EC0F55}" type="presOf" srcId="{70290F2D-F363-4D3E-B491-29224834617E}" destId="{3D5BB013-C951-4F28-A0CD-1F13B6287E07}" srcOrd="0" destOrd="1" presId="urn:microsoft.com/office/officeart/2005/8/layout/list1"/>
    <dgm:cxn modelId="{019D7C9B-EE10-4906-BD9E-2447BEC91A88}" type="presOf" srcId="{ED80A98E-3AD5-4E73-A0AB-7AD25432450B}" destId="{046F8C51-F44E-4CEC-ABF2-374250D3129A}" srcOrd="0" destOrd="0" presId="urn:microsoft.com/office/officeart/2005/8/layout/list1"/>
    <dgm:cxn modelId="{331FD111-2702-4A45-B806-A472684652C5}" srcId="{D726CB6A-A9E8-491D-8B64-B6E23926F94F}" destId="{D8EB8C44-1240-4ED8-82C7-19DB1A63D168}" srcOrd="0" destOrd="0" parTransId="{5A84598D-1454-463B-BE62-256845EB6740}" sibTransId="{7E3C53FB-13F2-4F2E-A79C-BB7ADCD4598F}"/>
    <dgm:cxn modelId="{9AE5C281-E346-47A2-8943-28AE4463E048}" type="presOf" srcId="{4DA8656D-04B1-4265-8B39-D2A79F92CB7F}" destId="{C7A91823-59E3-4025-BF65-83C999DA70F0}" srcOrd="0" destOrd="0" presId="urn:microsoft.com/office/officeart/2005/8/layout/list1"/>
    <dgm:cxn modelId="{284143C7-FF9A-49A0-94B1-DD0FFA510F25}" srcId="{D726CB6A-A9E8-491D-8B64-B6E23926F94F}" destId="{70290F2D-F363-4D3E-B491-29224834617E}" srcOrd="1" destOrd="0" parTransId="{84531CC1-55E3-48AB-8E45-926C703A2BB2}" sibTransId="{6FF16D51-A9E2-43B9-A668-A78D35EDA11D}"/>
    <dgm:cxn modelId="{60129E8E-6324-43FB-B8B5-69C3C6ABD236}" srcId="{B2185547-8B2E-4F7E-A8DD-6E431820BA7E}" destId="{4DA8656D-04B1-4265-8B39-D2A79F92CB7F}" srcOrd="3" destOrd="0" parTransId="{A98DB5E3-8F31-443D-9A47-C339A62BBEC5}" sibTransId="{03B20C6E-46C0-4B5F-9CFC-4FEEAB6C261D}"/>
    <dgm:cxn modelId="{475C7F93-D1B5-40CA-8D09-5DF99A1EF2F6}" type="presOf" srcId="{26AA2AE6-EF67-4739-820D-3A388E3A886C}" destId="{E72EF351-D738-4128-ACD7-13C2C1BC02F3}" srcOrd="0" destOrd="1" presId="urn:microsoft.com/office/officeart/2005/8/layout/list1"/>
    <dgm:cxn modelId="{A1EA1271-B971-4CCA-A851-73D8672D78FF}" type="presOf" srcId="{E3458D4F-F39A-4767-82CD-547ECE2D64C6}" destId="{819925F4-7E6A-4A97-B704-B357477FB01C}" srcOrd="0" destOrd="0" presId="urn:microsoft.com/office/officeart/2005/8/layout/list1"/>
    <dgm:cxn modelId="{FB58599F-AA0A-4FF6-A218-446AE1C59390}" type="presOf" srcId="{D8EB8C44-1240-4ED8-82C7-19DB1A63D168}" destId="{3D5BB013-C951-4F28-A0CD-1F13B6287E07}" srcOrd="0" destOrd="0" presId="urn:microsoft.com/office/officeart/2005/8/layout/list1"/>
    <dgm:cxn modelId="{BF252EB2-CA15-4925-880F-9E6DA0473CC8}" srcId="{ED80A98E-3AD5-4E73-A0AB-7AD25432450B}" destId="{F9BE6DDC-C0DB-4E79-99C5-86B90DAAA9C6}" srcOrd="0" destOrd="0" parTransId="{A927C246-B385-4FDB-8BE8-67B016F14911}" sibTransId="{38ADC8C4-A45A-4807-83BF-3B49F06A7104}"/>
    <dgm:cxn modelId="{8A87ADC5-20FC-4729-8CE8-CE2C56630022}" type="presOf" srcId="{4DA8656D-04B1-4265-8B39-D2A79F92CB7F}" destId="{856FEB27-EE12-4C90-9296-A918B710CA48}" srcOrd="1" destOrd="0" presId="urn:microsoft.com/office/officeart/2005/8/layout/list1"/>
    <dgm:cxn modelId="{0CE84F2B-965F-4B72-8D54-FFEDF86E6833}" type="presParOf" srcId="{4385C06C-8A9F-4A5D-8FC6-3B35DC435EF5}" destId="{0F6021BD-6F78-4B61-8B5D-ED7DE01E5CB9}" srcOrd="0" destOrd="0" presId="urn:microsoft.com/office/officeart/2005/8/layout/list1"/>
    <dgm:cxn modelId="{A1D4437F-36B4-4E70-8532-787972F78435}" type="presParOf" srcId="{0F6021BD-6F78-4B61-8B5D-ED7DE01E5CB9}" destId="{046F8C51-F44E-4CEC-ABF2-374250D3129A}" srcOrd="0" destOrd="0" presId="urn:microsoft.com/office/officeart/2005/8/layout/list1"/>
    <dgm:cxn modelId="{8F41F75F-78F6-4CC4-B4EC-854EAC58921A}" type="presParOf" srcId="{0F6021BD-6F78-4B61-8B5D-ED7DE01E5CB9}" destId="{D62D8F24-BD65-433D-AE62-D8EA59A34DB3}" srcOrd="1" destOrd="0" presId="urn:microsoft.com/office/officeart/2005/8/layout/list1"/>
    <dgm:cxn modelId="{9333979D-8183-447B-89E8-EA272610395F}" type="presParOf" srcId="{4385C06C-8A9F-4A5D-8FC6-3B35DC435EF5}" destId="{95C25154-9A29-4B9B-AF66-D648E63A6E9B}" srcOrd="1" destOrd="0" presId="urn:microsoft.com/office/officeart/2005/8/layout/list1"/>
    <dgm:cxn modelId="{854CDA00-F02A-4863-899F-8F0CD146E43E}" type="presParOf" srcId="{4385C06C-8A9F-4A5D-8FC6-3B35DC435EF5}" destId="{E72EF351-D738-4128-ACD7-13C2C1BC02F3}" srcOrd="2" destOrd="0" presId="urn:microsoft.com/office/officeart/2005/8/layout/list1"/>
    <dgm:cxn modelId="{9D86956F-6642-4212-9161-959F3D27B4CF}" type="presParOf" srcId="{4385C06C-8A9F-4A5D-8FC6-3B35DC435EF5}" destId="{C6A16B0D-AF8F-4B8F-915D-C16C50481251}" srcOrd="3" destOrd="0" presId="urn:microsoft.com/office/officeart/2005/8/layout/list1"/>
    <dgm:cxn modelId="{CBD5450B-E546-467C-9397-DB9F4C80B4BC}" type="presParOf" srcId="{4385C06C-8A9F-4A5D-8FC6-3B35DC435EF5}" destId="{F5FF8C22-2BCC-41AC-B7E8-9A67EA936EFE}" srcOrd="4" destOrd="0" presId="urn:microsoft.com/office/officeart/2005/8/layout/list1"/>
    <dgm:cxn modelId="{7066750B-225B-4A46-8977-1372B77F2E3A}" type="presParOf" srcId="{F5FF8C22-2BCC-41AC-B7E8-9A67EA936EFE}" destId="{847AC7CB-94CE-4BDF-9373-FED6277C4D13}" srcOrd="0" destOrd="0" presId="urn:microsoft.com/office/officeart/2005/8/layout/list1"/>
    <dgm:cxn modelId="{E814DB13-EF41-4900-B3BA-32F19C30A51D}" type="presParOf" srcId="{F5FF8C22-2BCC-41AC-B7E8-9A67EA936EFE}" destId="{F1BE3D0E-A148-442F-9436-0E04244EA42F}" srcOrd="1" destOrd="0" presId="urn:microsoft.com/office/officeart/2005/8/layout/list1"/>
    <dgm:cxn modelId="{593114D8-BA0E-4382-9C6F-EAD172567C46}" type="presParOf" srcId="{4385C06C-8A9F-4A5D-8FC6-3B35DC435EF5}" destId="{9F4B7EDB-374A-4C3B-9CC3-8E882939DF5C}" srcOrd="5" destOrd="0" presId="urn:microsoft.com/office/officeart/2005/8/layout/list1"/>
    <dgm:cxn modelId="{67016F46-1535-4CFC-A3EC-2F52B5566310}" type="presParOf" srcId="{4385C06C-8A9F-4A5D-8FC6-3B35DC435EF5}" destId="{3D5BB013-C951-4F28-A0CD-1F13B6287E07}" srcOrd="6" destOrd="0" presId="urn:microsoft.com/office/officeart/2005/8/layout/list1"/>
    <dgm:cxn modelId="{04CD7A10-EAB4-4CF2-9080-779F46390217}" type="presParOf" srcId="{4385C06C-8A9F-4A5D-8FC6-3B35DC435EF5}" destId="{BBC9A56F-5957-49DF-A56C-A92F80C8E17E}" srcOrd="7" destOrd="0" presId="urn:microsoft.com/office/officeart/2005/8/layout/list1"/>
    <dgm:cxn modelId="{6A0EB184-5062-4D22-A129-78AED214D0B4}" type="presParOf" srcId="{4385C06C-8A9F-4A5D-8FC6-3B35DC435EF5}" destId="{9D1E28D3-22D3-4717-8CA8-4819D0F9143F}" srcOrd="8" destOrd="0" presId="urn:microsoft.com/office/officeart/2005/8/layout/list1"/>
    <dgm:cxn modelId="{8BF6D953-7FB3-4453-AFEB-75F29F2A0AC4}" type="presParOf" srcId="{9D1E28D3-22D3-4717-8CA8-4819D0F9143F}" destId="{339DACBC-416D-4619-BF86-473E42F8D5EB}" srcOrd="0" destOrd="0" presId="urn:microsoft.com/office/officeart/2005/8/layout/list1"/>
    <dgm:cxn modelId="{7545AC0A-B56A-4457-83DB-875D6CF03261}" type="presParOf" srcId="{9D1E28D3-22D3-4717-8CA8-4819D0F9143F}" destId="{2BB9C590-6B5D-490F-B63B-5910BAE887FF}" srcOrd="1" destOrd="0" presId="urn:microsoft.com/office/officeart/2005/8/layout/list1"/>
    <dgm:cxn modelId="{F13EF8CF-CD2B-4344-A9E6-41E48B4B2949}" type="presParOf" srcId="{4385C06C-8A9F-4A5D-8FC6-3B35DC435EF5}" destId="{1B9E03CA-1D14-4175-91FD-21F365F6C04A}" srcOrd="9" destOrd="0" presId="urn:microsoft.com/office/officeart/2005/8/layout/list1"/>
    <dgm:cxn modelId="{ECE94C12-F2A6-481E-9C6C-BA5A5E1326F1}" type="presParOf" srcId="{4385C06C-8A9F-4A5D-8FC6-3B35DC435EF5}" destId="{819925F4-7E6A-4A97-B704-B357477FB01C}" srcOrd="10" destOrd="0" presId="urn:microsoft.com/office/officeart/2005/8/layout/list1"/>
    <dgm:cxn modelId="{A37DDAEC-69B1-489E-A5A2-A07419A8EAC2}" type="presParOf" srcId="{4385C06C-8A9F-4A5D-8FC6-3B35DC435EF5}" destId="{1CAED8C6-3A8F-40F0-A733-74FA04709D34}" srcOrd="11" destOrd="0" presId="urn:microsoft.com/office/officeart/2005/8/layout/list1"/>
    <dgm:cxn modelId="{F6A99B48-78C5-4A0D-9D69-75095667D6D9}" type="presParOf" srcId="{4385C06C-8A9F-4A5D-8FC6-3B35DC435EF5}" destId="{4417CF04-63BC-46E6-8E33-CE39C69D3A76}" srcOrd="12" destOrd="0" presId="urn:microsoft.com/office/officeart/2005/8/layout/list1"/>
    <dgm:cxn modelId="{6AA6D3EF-279D-4595-B5C5-F7440B78CC60}" type="presParOf" srcId="{4417CF04-63BC-46E6-8E33-CE39C69D3A76}" destId="{C7A91823-59E3-4025-BF65-83C999DA70F0}" srcOrd="0" destOrd="0" presId="urn:microsoft.com/office/officeart/2005/8/layout/list1"/>
    <dgm:cxn modelId="{3854C153-4A39-4872-8939-6BFE85585D70}" type="presParOf" srcId="{4417CF04-63BC-46E6-8E33-CE39C69D3A76}" destId="{856FEB27-EE12-4C90-9296-A918B710CA48}" srcOrd="1" destOrd="0" presId="urn:microsoft.com/office/officeart/2005/8/layout/list1"/>
    <dgm:cxn modelId="{644F3F59-281F-41A4-BA01-B8B9708702A7}" type="presParOf" srcId="{4385C06C-8A9F-4A5D-8FC6-3B35DC435EF5}" destId="{0311515E-3E82-4882-A653-6FE4AD0127D5}" srcOrd="13" destOrd="0" presId="urn:microsoft.com/office/officeart/2005/8/layout/list1"/>
    <dgm:cxn modelId="{3A21E4C1-79F6-40CE-BC6F-CA7EDCED7D1D}" type="presParOf" srcId="{4385C06C-8A9F-4A5D-8FC6-3B35DC435EF5}" destId="{086BEC01-D1D8-45B9-A3C2-146B893FDAF1}"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84DD0A-71E8-4591-B694-219B30688C89}"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1378C29D-4E5E-496D-B047-51C5D868DEBB}">
      <dgm:prSet phldrT="[Text]"/>
      <dgm:spPr>
        <a:solidFill>
          <a:srgbClr val="0070C0"/>
        </a:solidFill>
      </dgm:spPr>
      <dgm:t>
        <a:bodyPr/>
        <a:lstStyle/>
        <a:p>
          <a:r>
            <a:rPr lang="en-US" b="1" dirty="0">
              <a:solidFill>
                <a:schemeClr val="tx1"/>
              </a:solidFill>
              <a:latin typeface="Calibri" panose="020F0502020204030204" pitchFamily="34" charset="0"/>
              <a:cs typeface="Calibri" panose="020F0502020204030204" pitchFamily="34" charset="0"/>
            </a:rPr>
            <a:t>Prepare Yourself!</a:t>
          </a:r>
        </a:p>
      </dgm:t>
    </dgm:pt>
    <dgm:pt modelId="{78A60B3B-EF54-4234-A539-3C568EAD94ED}" type="parTrans" cxnId="{882EF7E9-0610-40E6-8674-78C8C34731CF}">
      <dgm:prSet/>
      <dgm:spPr/>
      <dgm:t>
        <a:bodyPr/>
        <a:lstStyle/>
        <a:p>
          <a:endParaRPr lang="en-US">
            <a:solidFill>
              <a:schemeClr val="tx1"/>
            </a:solidFill>
          </a:endParaRPr>
        </a:p>
      </dgm:t>
    </dgm:pt>
    <dgm:pt modelId="{2233D641-C8C2-4B0A-87F6-DE9036834BC7}" type="sibTrans" cxnId="{882EF7E9-0610-40E6-8674-78C8C34731CF}">
      <dgm:prSet/>
      <dgm:spPr/>
      <dgm:t>
        <a:bodyPr/>
        <a:lstStyle/>
        <a:p>
          <a:endParaRPr lang="en-US">
            <a:solidFill>
              <a:schemeClr val="tx1"/>
            </a:solidFill>
          </a:endParaRPr>
        </a:p>
      </dgm:t>
    </dgm:pt>
    <dgm:pt modelId="{7646D9C0-A00E-4A6E-BEC5-38CF43CBE752}">
      <dgm:prSet phldrT="[Text]" custT="1"/>
      <dgm:spPr>
        <a:solidFill>
          <a:srgbClr val="FF0000"/>
        </a:solidFill>
      </dgm:spPr>
      <dgm:t>
        <a:bodyPr/>
        <a:lstStyle/>
        <a:p>
          <a:r>
            <a:rPr lang="en-US" sz="1400" b="1" dirty="0">
              <a:solidFill>
                <a:schemeClr val="tx1"/>
              </a:solidFill>
              <a:latin typeface="Calibri" panose="020F0502020204030204" pitchFamily="34" charset="0"/>
              <a:cs typeface="Calibri" panose="020F0502020204030204" pitchFamily="34" charset="0"/>
            </a:rPr>
            <a:t>Know your Story</a:t>
          </a:r>
        </a:p>
      </dgm:t>
    </dgm:pt>
    <dgm:pt modelId="{BFAC0D29-4690-419F-A892-3D1E996098BB}" type="parTrans" cxnId="{CEC421B4-76BD-4D37-852A-83E39E26D264}">
      <dgm:prSet/>
      <dgm:spPr/>
      <dgm:t>
        <a:bodyPr/>
        <a:lstStyle/>
        <a:p>
          <a:endParaRPr lang="en-US">
            <a:solidFill>
              <a:schemeClr val="tx1"/>
            </a:solidFill>
          </a:endParaRPr>
        </a:p>
      </dgm:t>
    </dgm:pt>
    <dgm:pt modelId="{5D08BD68-73D3-486B-864F-058E8351799C}" type="sibTrans" cxnId="{CEC421B4-76BD-4D37-852A-83E39E26D264}">
      <dgm:prSet/>
      <dgm:spPr/>
      <dgm:t>
        <a:bodyPr/>
        <a:lstStyle/>
        <a:p>
          <a:endParaRPr lang="en-US">
            <a:solidFill>
              <a:schemeClr val="tx1"/>
            </a:solidFill>
          </a:endParaRPr>
        </a:p>
      </dgm:t>
    </dgm:pt>
    <dgm:pt modelId="{4926B74B-AB83-4363-B314-88D7550E5875}">
      <dgm:prSet phldrT="[Text]" custT="1"/>
      <dgm:spPr>
        <a:solidFill>
          <a:srgbClr val="FF0000"/>
        </a:solidFill>
      </dgm:spPr>
      <dgm:t>
        <a:bodyPr/>
        <a:lstStyle/>
        <a:p>
          <a:r>
            <a:rPr lang="en-US" sz="1400" b="1" dirty="0">
              <a:solidFill>
                <a:schemeClr val="tx1"/>
              </a:solidFill>
              <a:latin typeface="Calibri" panose="020F0502020204030204" pitchFamily="34" charset="0"/>
              <a:cs typeface="Calibri" panose="020F0502020204030204" pitchFamily="34" charset="0"/>
            </a:rPr>
            <a:t>Know the Job</a:t>
          </a:r>
        </a:p>
      </dgm:t>
    </dgm:pt>
    <dgm:pt modelId="{50686D31-9E2F-4C7A-A5CE-C6B284A2D48F}" type="parTrans" cxnId="{D25CA052-31B0-4B69-A8D6-9E2A4B98019E}">
      <dgm:prSet/>
      <dgm:spPr/>
      <dgm:t>
        <a:bodyPr/>
        <a:lstStyle/>
        <a:p>
          <a:endParaRPr lang="en-US">
            <a:solidFill>
              <a:schemeClr val="tx1"/>
            </a:solidFill>
          </a:endParaRPr>
        </a:p>
      </dgm:t>
    </dgm:pt>
    <dgm:pt modelId="{03812196-FEA5-4D4E-805D-76514741FF5B}" type="sibTrans" cxnId="{D25CA052-31B0-4B69-A8D6-9E2A4B98019E}">
      <dgm:prSet/>
      <dgm:spPr/>
      <dgm:t>
        <a:bodyPr/>
        <a:lstStyle/>
        <a:p>
          <a:endParaRPr lang="en-US">
            <a:solidFill>
              <a:schemeClr val="tx1"/>
            </a:solidFill>
          </a:endParaRPr>
        </a:p>
      </dgm:t>
    </dgm:pt>
    <dgm:pt modelId="{6FFF414A-C860-4073-A34F-C684FC69DD09}">
      <dgm:prSet phldrT="[Text]" custT="1"/>
      <dgm:spPr>
        <a:solidFill>
          <a:srgbClr val="FF0000"/>
        </a:solidFill>
      </dgm:spPr>
      <dgm:t>
        <a:bodyPr/>
        <a:lstStyle/>
        <a:p>
          <a:r>
            <a:rPr lang="en-US" sz="1250" b="1" dirty="0">
              <a:solidFill>
                <a:schemeClr val="tx1"/>
              </a:solidFill>
              <a:latin typeface="Calibri" panose="020F0502020204030204" pitchFamily="34" charset="0"/>
              <a:cs typeface="Calibri" panose="020F0502020204030204" pitchFamily="34" charset="0"/>
            </a:rPr>
            <a:t>Know the Employer</a:t>
          </a:r>
        </a:p>
      </dgm:t>
    </dgm:pt>
    <dgm:pt modelId="{278DC3A9-6D13-4CD6-8132-79940C1853CF}" type="parTrans" cxnId="{49051D47-D51A-4CBD-AD90-94B87C45E3FE}">
      <dgm:prSet/>
      <dgm:spPr/>
      <dgm:t>
        <a:bodyPr/>
        <a:lstStyle/>
        <a:p>
          <a:endParaRPr lang="en-US">
            <a:solidFill>
              <a:schemeClr val="tx1"/>
            </a:solidFill>
          </a:endParaRPr>
        </a:p>
      </dgm:t>
    </dgm:pt>
    <dgm:pt modelId="{C6E4858C-08BD-4E02-84E4-4C4431CAB6AF}" type="sibTrans" cxnId="{49051D47-D51A-4CBD-AD90-94B87C45E3FE}">
      <dgm:prSet/>
      <dgm:spPr/>
      <dgm:t>
        <a:bodyPr/>
        <a:lstStyle/>
        <a:p>
          <a:endParaRPr lang="en-US">
            <a:solidFill>
              <a:schemeClr val="tx1"/>
            </a:solidFill>
          </a:endParaRPr>
        </a:p>
      </dgm:t>
    </dgm:pt>
    <dgm:pt modelId="{3C7C2A4C-5E96-4836-B5A6-116F5F6BA3FF}">
      <dgm:prSet phldrT="[Text]" custT="1"/>
      <dgm:spPr>
        <a:solidFill>
          <a:srgbClr val="FF0000"/>
        </a:solidFill>
      </dgm:spPr>
      <dgm:t>
        <a:bodyPr/>
        <a:lstStyle/>
        <a:p>
          <a:r>
            <a:rPr lang="en-US" sz="1400" b="1" dirty="0">
              <a:solidFill>
                <a:schemeClr val="tx1"/>
              </a:solidFill>
              <a:latin typeface="Calibri" panose="020F0502020204030204" pitchFamily="34" charset="0"/>
              <a:cs typeface="Calibri" panose="020F0502020204030204" pitchFamily="34" charset="0"/>
            </a:rPr>
            <a:t>Know your Resume</a:t>
          </a:r>
        </a:p>
      </dgm:t>
    </dgm:pt>
    <dgm:pt modelId="{9D1B399D-BFF1-4C00-98D8-36D3DA7FEFF1}" type="parTrans" cxnId="{CEDEBE9D-995E-43A6-9FB2-71A1DE072DAC}">
      <dgm:prSet/>
      <dgm:spPr/>
      <dgm:t>
        <a:bodyPr/>
        <a:lstStyle/>
        <a:p>
          <a:endParaRPr lang="en-US">
            <a:solidFill>
              <a:schemeClr val="tx1"/>
            </a:solidFill>
          </a:endParaRPr>
        </a:p>
      </dgm:t>
    </dgm:pt>
    <dgm:pt modelId="{AEEC4F72-C845-478A-AF16-BE55A5F9A874}" type="sibTrans" cxnId="{CEDEBE9D-995E-43A6-9FB2-71A1DE072DAC}">
      <dgm:prSet/>
      <dgm:spPr/>
      <dgm:t>
        <a:bodyPr/>
        <a:lstStyle/>
        <a:p>
          <a:endParaRPr lang="en-US">
            <a:solidFill>
              <a:schemeClr val="tx1"/>
            </a:solidFill>
          </a:endParaRPr>
        </a:p>
      </dgm:t>
    </dgm:pt>
    <dgm:pt modelId="{D77B72C3-AF05-4151-97C8-D8C66FE1E0B8}" type="pres">
      <dgm:prSet presAssocID="{B284DD0A-71E8-4591-B694-219B30688C89}" presName="Name0" presStyleCnt="0">
        <dgm:presLayoutVars>
          <dgm:chMax val="1"/>
          <dgm:dir/>
          <dgm:animLvl val="ctr"/>
          <dgm:resizeHandles val="exact"/>
        </dgm:presLayoutVars>
      </dgm:prSet>
      <dgm:spPr/>
      <dgm:t>
        <a:bodyPr/>
        <a:lstStyle/>
        <a:p>
          <a:endParaRPr lang="en-US"/>
        </a:p>
      </dgm:t>
    </dgm:pt>
    <dgm:pt modelId="{D5F02733-98E5-409F-9A6D-E2F237789A36}" type="pres">
      <dgm:prSet presAssocID="{1378C29D-4E5E-496D-B047-51C5D868DEBB}" presName="centerShape" presStyleLbl="node0" presStyleIdx="0" presStyleCnt="1"/>
      <dgm:spPr/>
      <dgm:t>
        <a:bodyPr/>
        <a:lstStyle/>
        <a:p>
          <a:endParaRPr lang="en-US"/>
        </a:p>
      </dgm:t>
    </dgm:pt>
    <dgm:pt modelId="{55E77712-E4F6-4C6C-8ECD-A24E55B07257}" type="pres">
      <dgm:prSet presAssocID="{7646D9C0-A00E-4A6E-BEC5-38CF43CBE752}" presName="node" presStyleLbl="node1" presStyleIdx="0" presStyleCnt="4">
        <dgm:presLayoutVars>
          <dgm:bulletEnabled val="1"/>
        </dgm:presLayoutVars>
      </dgm:prSet>
      <dgm:spPr/>
      <dgm:t>
        <a:bodyPr/>
        <a:lstStyle/>
        <a:p>
          <a:endParaRPr lang="en-US"/>
        </a:p>
      </dgm:t>
    </dgm:pt>
    <dgm:pt modelId="{FCE6AEF6-2E10-46C5-8E7E-0ADB4C54DA7A}" type="pres">
      <dgm:prSet presAssocID="{7646D9C0-A00E-4A6E-BEC5-38CF43CBE752}" presName="dummy" presStyleCnt="0"/>
      <dgm:spPr/>
    </dgm:pt>
    <dgm:pt modelId="{37A8866A-D898-4614-8104-6021AAB174AF}" type="pres">
      <dgm:prSet presAssocID="{5D08BD68-73D3-486B-864F-058E8351799C}" presName="sibTrans" presStyleLbl="sibTrans2D1" presStyleIdx="0" presStyleCnt="4"/>
      <dgm:spPr/>
      <dgm:t>
        <a:bodyPr/>
        <a:lstStyle/>
        <a:p>
          <a:endParaRPr lang="en-US"/>
        </a:p>
      </dgm:t>
    </dgm:pt>
    <dgm:pt modelId="{A11572FD-C109-4139-86D1-97C452F8315F}" type="pres">
      <dgm:prSet presAssocID="{4926B74B-AB83-4363-B314-88D7550E5875}" presName="node" presStyleLbl="node1" presStyleIdx="1" presStyleCnt="4">
        <dgm:presLayoutVars>
          <dgm:bulletEnabled val="1"/>
        </dgm:presLayoutVars>
      </dgm:prSet>
      <dgm:spPr/>
      <dgm:t>
        <a:bodyPr/>
        <a:lstStyle/>
        <a:p>
          <a:endParaRPr lang="en-US"/>
        </a:p>
      </dgm:t>
    </dgm:pt>
    <dgm:pt modelId="{6F1018B9-EB56-4620-A23D-CF93C7A4F4E9}" type="pres">
      <dgm:prSet presAssocID="{4926B74B-AB83-4363-B314-88D7550E5875}" presName="dummy" presStyleCnt="0"/>
      <dgm:spPr/>
    </dgm:pt>
    <dgm:pt modelId="{30B468BF-5A07-40DE-9B15-F5EA6D9B80D6}" type="pres">
      <dgm:prSet presAssocID="{03812196-FEA5-4D4E-805D-76514741FF5B}" presName="sibTrans" presStyleLbl="sibTrans2D1" presStyleIdx="1" presStyleCnt="4"/>
      <dgm:spPr/>
      <dgm:t>
        <a:bodyPr/>
        <a:lstStyle/>
        <a:p>
          <a:endParaRPr lang="en-US"/>
        </a:p>
      </dgm:t>
    </dgm:pt>
    <dgm:pt modelId="{FDFA1EFA-D52F-429A-A61C-70634500F0B8}" type="pres">
      <dgm:prSet presAssocID="{6FFF414A-C860-4073-A34F-C684FC69DD09}" presName="node" presStyleLbl="node1" presStyleIdx="2" presStyleCnt="4">
        <dgm:presLayoutVars>
          <dgm:bulletEnabled val="1"/>
        </dgm:presLayoutVars>
      </dgm:prSet>
      <dgm:spPr/>
      <dgm:t>
        <a:bodyPr/>
        <a:lstStyle/>
        <a:p>
          <a:endParaRPr lang="en-US"/>
        </a:p>
      </dgm:t>
    </dgm:pt>
    <dgm:pt modelId="{40AFD783-7172-4F72-82D3-A57D848C2106}" type="pres">
      <dgm:prSet presAssocID="{6FFF414A-C860-4073-A34F-C684FC69DD09}" presName="dummy" presStyleCnt="0"/>
      <dgm:spPr/>
    </dgm:pt>
    <dgm:pt modelId="{4EA81658-8249-4FC2-BA7B-47AFD6971774}" type="pres">
      <dgm:prSet presAssocID="{C6E4858C-08BD-4E02-84E4-4C4431CAB6AF}" presName="sibTrans" presStyleLbl="sibTrans2D1" presStyleIdx="2" presStyleCnt="4"/>
      <dgm:spPr/>
      <dgm:t>
        <a:bodyPr/>
        <a:lstStyle/>
        <a:p>
          <a:endParaRPr lang="en-US"/>
        </a:p>
      </dgm:t>
    </dgm:pt>
    <dgm:pt modelId="{16EAAED7-6480-4C40-B7A2-A14F07406817}" type="pres">
      <dgm:prSet presAssocID="{3C7C2A4C-5E96-4836-B5A6-116F5F6BA3FF}" presName="node" presStyleLbl="node1" presStyleIdx="3" presStyleCnt="4">
        <dgm:presLayoutVars>
          <dgm:bulletEnabled val="1"/>
        </dgm:presLayoutVars>
      </dgm:prSet>
      <dgm:spPr/>
      <dgm:t>
        <a:bodyPr/>
        <a:lstStyle/>
        <a:p>
          <a:endParaRPr lang="en-US"/>
        </a:p>
      </dgm:t>
    </dgm:pt>
    <dgm:pt modelId="{946224A7-E2F0-4A17-8EF0-3B43DFDDF3AB}" type="pres">
      <dgm:prSet presAssocID="{3C7C2A4C-5E96-4836-B5A6-116F5F6BA3FF}" presName="dummy" presStyleCnt="0"/>
      <dgm:spPr/>
    </dgm:pt>
    <dgm:pt modelId="{40511690-A87A-41B2-900D-B53A630C0969}" type="pres">
      <dgm:prSet presAssocID="{AEEC4F72-C845-478A-AF16-BE55A5F9A874}" presName="sibTrans" presStyleLbl="sibTrans2D1" presStyleIdx="3" presStyleCnt="4"/>
      <dgm:spPr/>
      <dgm:t>
        <a:bodyPr/>
        <a:lstStyle/>
        <a:p>
          <a:endParaRPr lang="en-US"/>
        </a:p>
      </dgm:t>
    </dgm:pt>
  </dgm:ptLst>
  <dgm:cxnLst>
    <dgm:cxn modelId="{6F056555-95B5-48A9-AB2B-A596205F9BB6}" type="presOf" srcId="{1378C29D-4E5E-496D-B047-51C5D868DEBB}" destId="{D5F02733-98E5-409F-9A6D-E2F237789A36}" srcOrd="0" destOrd="0" presId="urn:microsoft.com/office/officeart/2005/8/layout/radial6"/>
    <dgm:cxn modelId="{CEDEBE9D-995E-43A6-9FB2-71A1DE072DAC}" srcId="{1378C29D-4E5E-496D-B047-51C5D868DEBB}" destId="{3C7C2A4C-5E96-4836-B5A6-116F5F6BA3FF}" srcOrd="3" destOrd="0" parTransId="{9D1B399D-BFF1-4C00-98D8-36D3DA7FEFF1}" sibTransId="{AEEC4F72-C845-478A-AF16-BE55A5F9A874}"/>
    <dgm:cxn modelId="{49051D47-D51A-4CBD-AD90-94B87C45E3FE}" srcId="{1378C29D-4E5E-496D-B047-51C5D868DEBB}" destId="{6FFF414A-C860-4073-A34F-C684FC69DD09}" srcOrd="2" destOrd="0" parTransId="{278DC3A9-6D13-4CD6-8132-79940C1853CF}" sibTransId="{C6E4858C-08BD-4E02-84E4-4C4431CAB6AF}"/>
    <dgm:cxn modelId="{B4B5FB17-9649-4C92-AEA1-AF8732A265DB}" type="presOf" srcId="{03812196-FEA5-4D4E-805D-76514741FF5B}" destId="{30B468BF-5A07-40DE-9B15-F5EA6D9B80D6}" srcOrd="0" destOrd="0" presId="urn:microsoft.com/office/officeart/2005/8/layout/radial6"/>
    <dgm:cxn modelId="{3FA4A66D-9622-4C3D-A6C8-2F44C81FA560}" type="presOf" srcId="{B284DD0A-71E8-4591-B694-219B30688C89}" destId="{D77B72C3-AF05-4151-97C8-D8C66FE1E0B8}" srcOrd="0" destOrd="0" presId="urn:microsoft.com/office/officeart/2005/8/layout/radial6"/>
    <dgm:cxn modelId="{B5034253-3C6C-448E-9853-49787A049241}" type="presOf" srcId="{6FFF414A-C860-4073-A34F-C684FC69DD09}" destId="{FDFA1EFA-D52F-429A-A61C-70634500F0B8}" srcOrd="0" destOrd="0" presId="urn:microsoft.com/office/officeart/2005/8/layout/radial6"/>
    <dgm:cxn modelId="{6FC66AF3-CDEA-4D66-ABDE-449F4FA9D95B}" type="presOf" srcId="{3C7C2A4C-5E96-4836-B5A6-116F5F6BA3FF}" destId="{16EAAED7-6480-4C40-B7A2-A14F07406817}" srcOrd="0" destOrd="0" presId="urn:microsoft.com/office/officeart/2005/8/layout/radial6"/>
    <dgm:cxn modelId="{CEC421B4-76BD-4D37-852A-83E39E26D264}" srcId="{1378C29D-4E5E-496D-B047-51C5D868DEBB}" destId="{7646D9C0-A00E-4A6E-BEC5-38CF43CBE752}" srcOrd="0" destOrd="0" parTransId="{BFAC0D29-4690-419F-A892-3D1E996098BB}" sibTransId="{5D08BD68-73D3-486B-864F-058E8351799C}"/>
    <dgm:cxn modelId="{C99A9C7D-16C5-4CA4-82EF-0BC1598AC9BB}" type="presOf" srcId="{AEEC4F72-C845-478A-AF16-BE55A5F9A874}" destId="{40511690-A87A-41B2-900D-B53A630C0969}" srcOrd="0" destOrd="0" presId="urn:microsoft.com/office/officeart/2005/8/layout/radial6"/>
    <dgm:cxn modelId="{4F523A3B-8CA4-49F5-9D41-EE45EB36DB5F}" type="presOf" srcId="{4926B74B-AB83-4363-B314-88D7550E5875}" destId="{A11572FD-C109-4139-86D1-97C452F8315F}" srcOrd="0" destOrd="0" presId="urn:microsoft.com/office/officeart/2005/8/layout/radial6"/>
    <dgm:cxn modelId="{1EE4D9E0-5230-4D6E-8404-1E2EC0745132}" type="presOf" srcId="{7646D9C0-A00E-4A6E-BEC5-38CF43CBE752}" destId="{55E77712-E4F6-4C6C-8ECD-A24E55B07257}" srcOrd="0" destOrd="0" presId="urn:microsoft.com/office/officeart/2005/8/layout/radial6"/>
    <dgm:cxn modelId="{B981E626-4803-48CD-9659-A8996FD478A3}" type="presOf" srcId="{C6E4858C-08BD-4E02-84E4-4C4431CAB6AF}" destId="{4EA81658-8249-4FC2-BA7B-47AFD6971774}" srcOrd="0" destOrd="0" presId="urn:microsoft.com/office/officeart/2005/8/layout/radial6"/>
    <dgm:cxn modelId="{882EF7E9-0610-40E6-8674-78C8C34731CF}" srcId="{B284DD0A-71E8-4591-B694-219B30688C89}" destId="{1378C29D-4E5E-496D-B047-51C5D868DEBB}" srcOrd="0" destOrd="0" parTransId="{78A60B3B-EF54-4234-A539-3C568EAD94ED}" sibTransId="{2233D641-C8C2-4B0A-87F6-DE9036834BC7}"/>
    <dgm:cxn modelId="{E8D0793B-97C5-4660-B4D3-2343729FE205}" type="presOf" srcId="{5D08BD68-73D3-486B-864F-058E8351799C}" destId="{37A8866A-D898-4614-8104-6021AAB174AF}" srcOrd="0" destOrd="0" presId="urn:microsoft.com/office/officeart/2005/8/layout/radial6"/>
    <dgm:cxn modelId="{D25CA052-31B0-4B69-A8D6-9E2A4B98019E}" srcId="{1378C29D-4E5E-496D-B047-51C5D868DEBB}" destId="{4926B74B-AB83-4363-B314-88D7550E5875}" srcOrd="1" destOrd="0" parTransId="{50686D31-9E2F-4C7A-A5CE-C6B284A2D48F}" sibTransId="{03812196-FEA5-4D4E-805D-76514741FF5B}"/>
    <dgm:cxn modelId="{C77F3D53-C2A0-47B9-9E65-7306DD86779E}" type="presParOf" srcId="{D77B72C3-AF05-4151-97C8-D8C66FE1E0B8}" destId="{D5F02733-98E5-409F-9A6D-E2F237789A36}" srcOrd="0" destOrd="0" presId="urn:microsoft.com/office/officeart/2005/8/layout/radial6"/>
    <dgm:cxn modelId="{AD494D67-CC00-4440-A3D7-6081E25E1252}" type="presParOf" srcId="{D77B72C3-AF05-4151-97C8-D8C66FE1E0B8}" destId="{55E77712-E4F6-4C6C-8ECD-A24E55B07257}" srcOrd="1" destOrd="0" presId="urn:microsoft.com/office/officeart/2005/8/layout/radial6"/>
    <dgm:cxn modelId="{5BCBEDB9-D86B-4A33-BE2D-DB35A83C04E6}" type="presParOf" srcId="{D77B72C3-AF05-4151-97C8-D8C66FE1E0B8}" destId="{FCE6AEF6-2E10-46C5-8E7E-0ADB4C54DA7A}" srcOrd="2" destOrd="0" presId="urn:microsoft.com/office/officeart/2005/8/layout/radial6"/>
    <dgm:cxn modelId="{F18CA2A6-5408-4053-8B8C-159EE12A841D}" type="presParOf" srcId="{D77B72C3-AF05-4151-97C8-D8C66FE1E0B8}" destId="{37A8866A-D898-4614-8104-6021AAB174AF}" srcOrd="3" destOrd="0" presId="urn:microsoft.com/office/officeart/2005/8/layout/radial6"/>
    <dgm:cxn modelId="{51A78324-BA76-4283-8D45-CED0CCD433DB}" type="presParOf" srcId="{D77B72C3-AF05-4151-97C8-D8C66FE1E0B8}" destId="{A11572FD-C109-4139-86D1-97C452F8315F}" srcOrd="4" destOrd="0" presId="urn:microsoft.com/office/officeart/2005/8/layout/radial6"/>
    <dgm:cxn modelId="{ACF35194-4DBC-4282-8A38-EAB2FA6138D0}" type="presParOf" srcId="{D77B72C3-AF05-4151-97C8-D8C66FE1E0B8}" destId="{6F1018B9-EB56-4620-A23D-CF93C7A4F4E9}" srcOrd="5" destOrd="0" presId="urn:microsoft.com/office/officeart/2005/8/layout/radial6"/>
    <dgm:cxn modelId="{92E6E67B-73D6-42B3-B1A4-D8917183672C}" type="presParOf" srcId="{D77B72C3-AF05-4151-97C8-D8C66FE1E0B8}" destId="{30B468BF-5A07-40DE-9B15-F5EA6D9B80D6}" srcOrd="6" destOrd="0" presId="urn:microsoft.com/office/officeart/2005/8/layout/radial6"/>
    <dgm:cxn modelId="{7808757E-928C-400E-A012-AC2B2432F203}" type="presParOf" srcId="{D77B72C3-AF05-4151-97C8-D8C66FE1E0B8}" destId="{FDFA1EFA-D52F-429A-A61C-70634500F0B8}" srcOrd="7" destOrd="0" presId="urn:microsoft.com/office/officeart/2005/8/layout/radial6"/>
    <dgm:cxn modelId="{82227975-71D3-444D-82F4-2514C96414ED}" type="presParOf" srcId="{D77B72C3-AF05-4151-97C8-D8C66FE1E0B8}" destId="{40AFD783-7172-4F72-82D3-A57D848C2106}" srcOrd="8" destOrd="0" presId="urn:microsoft.com/office/officeart/2005/8/layout/radial6"/>
    <dgm:cxn modelId="{8623D318-0E02-4809-BAA7-1774C791BFC1}" type="presParOf" srcId="{D77B72C3-AF05-4151-97C8-D8C66FE1E0B8}" destId="{4EA81658-8249-4FC2-BA7B-47AFD6971774}" srcOrd="9" destOrd="0" presId="urn:microsoft.com/office/officeart/2005/8/layout/radial6"/>
    <dgm:cxn modelId="{DD0E6786-5618-475F-8747-7642BA8EA808}" type="presParOf" srcId="{D77B72C3-AF05-4151-97C8-D8C66FE1E0B8}" destId="{16EAAED7-6480-4C40-B7A2-A14F07406817}" srcOrd="10" destOrd="0" presId="urn:microsoft.com/office/officeart/2005/8/layout/radial6"/>
    <dgm:cxn modelId="{AE0C645D-0C40-4070-88FD-98268BBC5D04}" type="presParOf" srcId="{D77B72C3-AF05-4151-97C8-D8C66FE1E0B8}" destId="{946224A7-E2F0-4A17-8EF0-3B43DFDDF3AB}" srcOrd="11" destOrd="0" presId="urn:microsoft.com/office/officeart/2005/8/layout/radial6"/>
    <dgm:cxn modelId="{045D0918-4A49-4FD2-9D78-22F6E81DA8B2}" type="presParOf" srcId="{D77B72C3-AF05-4151-97C8-D8C66FE1E0B8}" destId="{40511690-A87A-41B2-900D-B53A630C096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EF351-D738-4128-ACD7-13C2C1BC02F3}">
      <dsp:nvSpPr>
        <dsp:cNvPr id="0" name=""/>
        <dsp:cNvSpPr/>
      </dsp:nvSpPr>
      <dsp:spPr>
        <a:xfrm>
          <a:off x="0" y="361413"/>
          <a:ext cx="4891315" cy="1360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9620" tIns="499872" rIns="37962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latin typeface="Avenir Book"/>
            </a:rPr>
            <a:t>Hiring Manager vs. HR </a:t>
          </a:r>
          <a:endParaRPr lang="en-US" sz="2400" kern="1200" dirty="0">
            <a:latin typeface="Avenir Book"/>
          </a:endParaRPr>
        </a:p>
        <a:p>
          <a:pPr marL="228600" lvl="1" indent="-228600" algn="l" defTabSz="1066800">
            <a:lnSpc>
              <a:spcPct val="90000"/>
            </a:lnSpc>
            <a:spcBef>
              <a:spcPct val="0"/>
            </a:spcBef>
            <a:spcAft>
              <a:spcPct val="15000"/>
            </a:spcAft>
            <a:buChar char="••"/>
          </a:pPr>
          <a:r>
            <a:rPr lang="en-US" sz="2400" kern="1200">
              <a:latin typeface="Avenir Book"/>
            </a:rPr>
            <a:t>20 minutes</a:t>
          </a:r>
          <a:endParaRPr lang="en-US" sz="2400" kern="1200" dirty="0">
            <a:latin typeface="Avenir Book"/>
          </a:endParaRPr>
        </a:p>
      </dsp:txBody>
      <dsp:txXfrm>
        <a:off x="0" y="361413"/>
        <a:ext cx="4891315" cy="1360800"/>
      </dsp:txXfrm>
    </dsp:sp>
    <dsp:sp modelId="{D62D8F24-BD65-433D-AE62-D8EA59A34DB3}">
      <dsp:nvSpPr>
        <dsp:cNvPr id="0" name=""/>
        <dsp:cNvSpPr/>
      </dsp:nvSpPr>
      <dsp:spPr>
        <a:xfrm>
          <a:off x="244565" y="7173"/>
          <a:ext cx="3423920" cy="708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416" tIns="0" rIns="129416" bIns="0" numCol="1" spcCol="1270" anchor="ctr" anchorCtr="0">
          <a:noAutofit/>
        </a:bodyPr>
        <a:lstStyle/>
        <a:p>
          <a:pPr lvl="0" algn="l" defTabSz="1066800">
            <a:lnSpc>
              <a:spcPct val="90000"/>
            </a:lnSpc>
            <a:spcBef>
              <a:spcPct val="0"/>
            </a:spcBef>
            <a:spcAft>
              <a:spcPct val="35000"/>
            </a:spcAft>
          </a:pPr>
          <a:r>
            <a:rPr lang="en-US" sz="2400" kern="1200" dirty="0">
              <a:latin typeface="Avenir Book"/>
            </a:rPr>
            <a:t>Phone Screen:</a:t>
          </a:r>
        </a:p>
      </dsp:txBody>
      <dsp:txXfrm>
        <a:off x="279150" y="41758"/>
        <a:ext cx="3354750" cy="639310"/>
      </dsp:txXfrm>
    </dsp:sp>
    <dsp:sp modelId="{351B1491-0DDF-4730-8AF7-51103C9D9EB3}">
      <dsp:nvSpPr>
        <dsp:cNvPr id="0" name=""/>
        <dsp:cNvSpPr/>
      </dsp:nvSpPr>
      <dsp:spPr>
        <a:xfrm>
          <a:off x="0" y="2206053"/>
          <a:ext cx="4891315" cy="1360800"/>
        </a:xfrm>
        <a:prstGeom prst="rect">
          <a:avLst/>
        </a:prstGeom>
        <a:solidFill>
          <a:schemeClr val="lt1">
            <a:alpha val="90000"/>
            <a:hueOff val="0"/>
            <a:satOff val="0"/>
            <a:lumOff val="0"/>
            <a:alphaOff val="0"/>
          </a:schemeClr>
        </a:solidFill>
        <a:ln w="12700" cap="flat" cmpd="sng" algn="ctr">
          <a:solidFill>
            <a:schemeClr val="accent5">
              <a:hueOff val="-807500"/>
              <a:satOff val="-22332"/>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9620" tIns="499872" rIns="37962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latin typeface="Avenir Book"/>
            </a:rPr>
            <a:t>“STAR” Format</a:t>
          </a:r>
          <a:endParaRPr lang="en-US" sz="2400" kern="1200" dirty="0">
            <a:latin typeface="Avenir Book"/>
          </a:endParaRPr>
        </a:p>
        <a:p>
          <a:pPr marL="228600" lvl="1" indent="-228600" algn="l" defTabSz="1066800">
            <a:lnSpc>
              <a:spcPct val="90000"/>
            </a:lnSpc>
            <a:spcBef>
              <a:spcPct val="0"/>
            </a:spcBef>
            <a:spcAft>
              <a:spcPct val="15000"/>
            </a:spcAft>
            <a:buChar char="••"/>
          </a:pPr>
          <a:r>
            <a:rPr lang="en-US" sz="2400" kern="1200" dirty="0">
              <a:latin typeface="Avenir Book"/>
            </a:rPr>
            <a:t>20-60 minutes</a:t>
          </a:r>
        </a:p>
      </dsp:txBody>
      <dsp:txXfrm>
        <a:off x="0" y="2206053"/>
        <a:ext cx="4891315" cy="1360800"/>
      </dsp:txXfrm>
    </dsp:sp>
    <dsp:sp modelId="{F7709B87-02B1-4F5A-8253-3B7DA44CB7CF}">
      <dsp:nvSpPr>
        <dsp:cNvPr id="0" name=""/>
        <dsp:cNvSpPr/>
      </dsp:nvSpPr>
      <dsp:spPr>
        <a:xfrm>
          <a:off x="244565" y="1851813"/>
          <a:ext cx="3423920" cy="708480"/>
        </a:xfrm>
        <a:prstGeom prst="roundRect">
          <a:avLst/>
        </a:prstGeom>
        <a:solidFill>
          <a:schemeClr val="accent5">
            <a:hueOff val="-807500"/>
            <a:satOff val="-22332"/>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416" tIns="0" rIns="129416" bIns="0" numCol="1" spcCol="1270" anchor="ctr" anchorCtr="0">
          <a:noAutofit/>
        </a:bodyPr>
        <a:lstStyle/>
        <a:p>
          <a:pPr lvl="0" algn="l" defTabSz="1066800">
            <a:lnSpc>
              <a:spcPct val="90000"/>
            </a:lnSpc>
            <a:spcBef>
              <a:spcPct val="0"/>
            </a:spcBef>
            <a:spcAft>
              <a:spcPct val="35000"/>
            </a:spcAft>
          </a:pPr>
          <a:r>
            <a:rPr lang="en-US" sz="2400" kern="1200">
              <a:latin typeface="Avenir Book"/>
            </a:rPr>
            <a:t>Behavioral Interviews:</a:t>
          </a:r>
          <a:endParaRPr lang="en-US" sz="2400" kern="1200" dirty="0">
            <a:latin typeface="Avenir Book"/>
          </a:endParaRPr>
        </a:p>
      </dsp:txBody>
      <dsp:txXfrm>
        <a:off x="279150" y="1886398"/>
        <a:ext cx="3354750" cy="639310"/>
      </dsp:txXfrm>
    </dsp:sp>
    <dsp:sp modelId="{296E0E11-6C9D-4C5A-9968-47272ECA7195}">
      <dsp:nvSpPr>
        <dsp:cNvPr id="0" name=""/>
        <dsp:cNvSpPr/>
      </dsp:nvSpPr>
      <dsp:spPr>
        <a:xfrm>
          <a:off x="0" y="4050693"/>
          <a:ext cx="4891315" cy="1360800"/>
        </a:xfrm>
        <a:prstGeom prst="rect">
          <a:avLst/>
        </a:prstGeom>
        <a:solidFill>
          <a:schemeClr val="lt1">
            <a:alpha val="90000"/>
            <a:hueOff val="0"/>
            <a:satOff val="0"/>
            <a:lumOff val="0"/>
            <a:alphaOff val="0"/>
          </a:schemeClr>
        </a:solidFill>
        <a:ln w="12700" cap="flat" cmpd="sng" algn="ctr">
          <a:solidFill>
            <a:schemeClr val="accent5">
              <a:hueOff val="-1615000"/>
              <a:satOff val="-44665"/>
              <a:lumOff val="58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9620" tIns="499872" rIns="37962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latin typeface="Avenir Book"/>
            </a:rPr>
            <a:t>Recording vs Skype</a:t>
          </a:r>
          <a:endParaRPr lang="en-US" sz="2400" kern="1200" dirty="0">
            <a:latin typeface="Avenir Book"/>
          </a:endParaRPr>
        </a:p>
        <a:p>
          <a:pPr marL="228600" lvl="1" indent="-228600" algn="l" defTabSz="1066800">
            <a:lnSpc>
              <a:spcPct val="90000"/>
            </a:lnSpc>
            <a:spcBef>
              <a:spcPct val="0"/>
            </a:spcBef>
            <a:spcAft>
              <a:spcPct val="15000"/>
            </a:spcAft>
            <a:buChar char="••"/>
          </a:pPr>
          <a:r>
            <a:rPr lang="en-US" sz="2400" kern="1200" dirty="0">
              <a:latin typeface="Avenir Book"/>
            </a:rPr>
            <a:t>30 minutes</a:t>
          </a:r>
        </a:p>
      </dsp:txBody>
      <dsp:txXfrm>
        <a:off x="0" y="4050693"/>
        <a:ext cx="4891315" cy="1360800"/>
      </dsp:txXfrm>
    </dsp:sp>
    <dsp:sp modelId="{7C4D7FDD-41AF-4983-8647-8DB1E959E245}">
      <dsp:nvSpPr>
        <dsp:cNvPr id="0" name=""/>
        <dsp:cNvSpPr/>
      </dsp:nvSpPr>
      <dsp:spPr>
        <a:xfrm>
          <a:off x="244565" y="3696453"/>
          <a:ext cx="3423920" cy="708480"/>
        </a:xfrm>
        <a:prstGeom prst="roundRect">
          <a:avLst/>
        </a:prstGeom>
        <a:solidFill>
          <a:schemeClr val="accent5">
            <a:hueOff val="-1615000"/>
            <a:satOff val="-44665"/>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416" tIns="0" rIns="129416" bIns="0" numCol="1" spcCol="1270" anchor="ctr" anchorCtr="0">
          <a:noAutofit/>
        </a:bodyPr>
        <a:lstStyle/>
        <a:p>
          <a:pPr lvl="0" algn="l" defTabSz="1066800">
            <a:lnSpc>
              <a:spcPct val="90000"/>
            </a:lnSpc>
            <a:spcBef>
              <a:spcPct val="0"/>
            </a:spcBef>
            <a:spcAft>
              <a:spcPct val="35000"/>
            </a:spcAft>
          </a:pPr>
          <a:r>
            <a:rPr lang="en-US" sz="2400" kern="1200">
              <a:latin typeface="Avenir Book"/>
            </a:rPr>
            <a:t>Virtual Interviews:</a:t>
          </a:r>
          <a:endParaRPr lang="en-US" sz="2400" kern="1200" dirty="0">
            <a:latin typeface="Avenir Book"/>
          </a:endParaRPr>
        </a:p>
      </dsp:txBody>
      <dsp:txXfrm>
        <a:off x="279150" y="3731038"/>
        <a:ext cx="3354750"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EF351-D738-4128-ACD7-13C2C1BC02F3}">
      <dsp:nvSpPr>
        <dsp:cNvPr id="0" name=""/>
        <dsp:cNvSpPr/>
      </dsp:nvSpPr>
      <dsp:spPr>
        <a:xfrm>
          <a:off x="0" y="398403"/>
          <a:ext cx="4891315" cy="12757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9620" tIns="374904" rIns="3796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venir Book"/>
            </a:rPr>
            <a:t>Job simulation assessing your problem-solving approach</a:t>
          </a:r>
        </a:p>
        <a:p>
          <a:pPr marL="171450" lvl="1" indent="-171450" algn="l" defTabSz="800100">
            <a:lnSpc>
              <a:spcPct val="90000"/>
            </a:lnSpc>
            <a:spcBef>
              <a:spcPct val="0"/>
            </a:spcBef>
            <a:spcAft>
              <a:spcPct val="15000"/>
            </a:spcAft>
            <a:buChar char="••"/>
          </a:pPr>
          <a:r>
            <a:rPr lang="en-US" sz="1800" kern="1200" dirty="0">
              <a:latin typeface="Avenir Book"/>
            </a:rPr>
            <a:t>Best approach</a:t>
          </a:r>
        </a:p>
      </dsp:txBody>
      <dsp:txXfrm>
        <a:off x="0" y="398403"/>
        <a:ext cx="4891315" cy="1275750"/>
      </dsp:txXfrm>
    </dsp:sp>
    <dsp:sp modelId="{D62D8F24-BD65-433D-AE62-D8EA59A34DB3}">
      <dsp:nvSpPr>
        <dsp:cNvPr id="0" name=""/>
        <dsp:cNvSpPr/>
      </dsp:nvSpPr>
      <dsp:spPr>
        <a:xfrm>
          <a:off x="244565" y="132723"/>
          <a:ext cx="3423920" cy="5313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416" tIns="0" rIns="129416" bIns="0" numCol="1" spcCol="1270" anchor="ctr" anchorCtr="0">
          <a:noAutofit/>
        </a:bodyPr>
        <a:lstStyle/>
        <a:p>
          <a:pPr lvl="0" algn="l" defTabSz="800100">
            <a:lnSpc>
              <a:spcPct val="90000"/>
            </a:lnSpc>
            <a:spcBef>
              <a:spcPct val="0"/>
            </a:spcBef>
            <a:spcAft>
              <a:spcPct val="35000"/>
            </a:spcAft>
          </a:pPr>
          <a:r>
            <a:rPr lang="en-US" sz="1800" kern="1200" dirty="0">
              <a:latin typeface="Avenir Book"/>
            </a:rPr>
            <a:t>Case Interviews:</a:t>
          </a:r>
        </a:p>
      </dsp:txBody>
      <dsp:txXfrm>
        <a:off x="270504" y="158662"/>
        <a:ext cx="3372042" cy="479482"/>
      </dsp:txXfrm>
    </dsp:sp>
    <dsp:sp modelId="{3D5BB013-C951-4F28-A0CD-1F13B6287E07}">
      <dsp:nvSpPr>
        <dsp:cNvPr id="0" name=""/>
        <dsp:cNvSpPr/>
      </dsp:nvSpPr>
      <dsp:spPr>
        <a:xfrm>
          <a:off x="0" y="2037033"/>
          <a:ext cx="4891315" cy="1020600"/>
        </a:xfrm>
        <a:prstGeom prst="rect">
          <a:avLst/>
        </a:prstGeom>
        <a:solidFill>
          <a:schemeClr val="lt1">
            <a:alpha val="90000"/>
            <a:hueOff val="0"/>
            <a:satOff val="0"/>
            <a:lumOff val="0"/>
            <a:alphaOff val="0"/>
          </a:schemeClr>
        </a:solidFill>
        <a:ln w="12700" cap="flat" cmpd="sng" algn="ctr">
          <a:solidFill>
            <a:schemeClr val="accent4">
              <a:hueOff val="1116581"/>
              <a:satOff val="-11936"/>
              <a:lumOff val="-39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9620" tIns="374904" rIns="3796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venir Book"/>
            </a:rPr>
            <a:t>Gauge technical competencies</a:t>
          </a:r>
        </a:p>
        <a:p>
          <a:pPr marL="171450" lvl="1" indent="-171450" algn="l" defTabSz="800100">
            <a:lnSpc>
              <a:spcPct val="90000"/>
            </a:lnSpc>
            <a:spcBef>
              <a:spcPct val="0"/>
            </a:spcBef>
            <a:spcAft>
              <a:spcPct val="15000"/>
            </a:spcAft>
            <a:buChar char="••"/>
          </a:pPr>
          <a:r>
            <a:rPr lang="en-US" sz="1800" kern="1200" dirty="0">
              <a:latin typeface="Avenir Book"/>
            </a:rPr>
            <a:t>Right answer</a:t>
          </a:r>
        </a:p>
      </dsp:txBody>
      <dsp:txXfrm>
        <a:off x="0" y="2037033"/>
        <a:ext cx="4891315" cy="1020600"/>
      </dsp:txXfrm>
    </dsp:sp>
    <dsp:sp modelId="{F1BE3D0E-A148-442F-9436-0E04244EA42F}">
      <dsp:nvSpPr>
        <dsp:cNvPr id="0" name=""/>
        <dsp:cNvSpPr/>
      </dsp:nvSpPr>
      <dsp:spPr>
        <a:xfrm>
          <a:off x="244565" y="1771353"/>
          <a:ext cx="3423920" cy="531360"/>
        </a:xfrm>
        <a:prstGeom prst="roundRect">
          <a:avLst/>
        </a:prstGeom>
        <a:solidFill>
          <a:schemeClr val="accent4">
            <a:hueOff val="1116581"/>
            <a:satOff val="-11936"/>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416" tIns="0" rIns="129416" bIns="0" numCol="1" spcCol="1270" anchor="ctr" anchorCtr="0">
          <a:noAutofit/>
        </a:bodyPr>
        <a:lstStyle/>
        <a:p>
          <a:pPr lvl="0" algn="l" defTabSz="800100">
            <a:lnSpc>
              <a:spcPct val="90000"/>
            </a:lnSpc>
            <a:spcBef>
              <a:spcPct val="0"/>
            </a:spcBef>
            <a:spcAft>
              <a:spcPct val="35000"/>
            </a:spcAft>
          </a:pPr>
          <a:r>
            <a:rPr lang="en-US" sz="1800" kern="1200">
              <a:latin typeface="Avenir Book"/>
            </a:rPr>
            <a:t>Technical Interview</a:t>
          </a:r>
          <a:endParaRPr lang="en-US" sz="1800" kern="1200" dirty="0">
            <a:latin typeface="Avenir Book"/>
          </a:endParaRPr>
        </a:p>
      </dsp:txBody>
      <dsp:txXfrm>
        <a:off x="270504" y="1797292"/>
        <a:ext cx="3372042" cy="479482"/>
      </dsp:txXfrm>
    </dsp:sp>
    <dsp:sp modelId="{819925F4-7E6A-4A97-B704-B357477FB01C}">
      <dsp:nvSpPr>
        <dsp:cNvPr id="0" name=""/>
        <dsp:cNvSpPr/>
      </dsp:nvSpPr>
      <dsp:spPr>
        <a:xfrm>
          <a:off x="0" y="3420513"/>
          <a:ext cx="4891315" cy="751275"/>
        </a:xfrm>
        <a:prstGeom prst="rect">
          <a:avLst/>
        </a:prstGeom>
        <a:solidFill>
          <a:schemeClr val="lt1">
            <a:alpha val="90000"/>
            <a:hueOff val="0"/>
            <a:satOff val="0"/>
            <a:lumOff val="0"/>
            <a:alphaOff val="0"/>
          </a:schemeClr>
        </a:solidFill>
        <a:ln w="12700" cap="flat" cmpd="sng" algn="ctr">
          <a:solidFill>
            <a:schemeClr val="accent4">
              <a:hueOff val="2233161"/>
              <a:satOff val="-23871"/>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9620" tIns="374904" rIns="3796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venir Book"/>
            </a:rPr>
            <a:t>Multiple interviewers vs. interviewees</a:t>
          </a:r>
        </a:p>
      </dsp:txBody>
      <dsp:txXfrm>
        <a:off x="0" y="3420513"/>
        <a:ext cx="4891315" cy="751275"/>
      </dsp:txXfrm>
    </dsp:sp>
    <dsp:sp modelId="{2BB9C590-6B5D-490F-B63B-5910BAE887FF}">
      <dsp:nvSpPr>
        <dsp:cNvPr id="0" name=""/>
        <dsp:cNvSpPr/>
      </dsp:nvSpPr>
      <dsp:spPr>
        <a:xfrm>
          <a:off x="244565" y="3154833"/>
          <a:ext cx="3423920" cy="531360"/>
        </a:xfrm>
        <a:prstGeom prst="roundRect">
          <a:avLst/>
        </a:prstGeom>
        <a:solidFill>
          <a:schemeClr val="accent4">
            <a:hueOff val="2233161"/>
            <a:satOff val="-23871"/>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416" tIns="0" rIns="129416" bIns="0" numCol="1" spcCol="1270" anchor="ctr" anchorCtr="0">
          <a:noAutofit/>
        </a:bodyPr>
        <a:lstStyle/>
        <a:p>
          <a:pPr lvl="0" algn="l" defTabSz="800100">
            <a:lnSpc>
              <a:spcPct val="90000"/>
            </a:lnSpc>
            <a:spcBef>
              <a:spcPct val="0"/>
            </a:spcBef>
            <a:spcAft>
              <a:spcPct val="35000"/>
            </a:spcAft>
          </a:pPr>
          <a:r>
            <a:rPr lang="en-US" sz="1800" kern="1200">
              <a:latin typeface="Avenir Book"/>
            </a:rPr>
            <a:t>Group/Panel Interview</a:t>
          </a:r>
          <a:endParaRPr lang="en-US" sz="1800" kern="1200" dirty="0">
            <a:latin typeface="Avenir Book"/>
          </a:endParaRPr>
        </a:p>
      </dsp:txBody>
      <dsp:txXfrm>
        <a:off x="270504" y="3180772"/>
        <a:ext cx="3372042" cy="479482"/>
      </dsp:txXfrm>
    </dsp:sp>
    <dsp:sp modelId="{086BEC01-D1D8-45B9-A3C2-146B893FDAF1}">
      <dsp:nvSpPr>
        <dsp:cNvPr id="0" name=""/>
        <dsp:cNvSpPr/>
      </dsp:nvSpPr>
      <dsp:spPr>
        <a:xfrm>
          <a:off x="0" y="4534668"/>
          <a:ext cx="4891315" cy="751275"/>
        </a:xfrm>
        <a:prstGeom prst="rect">
          <a:avLst/>
        </a:prstGeom>
        <a:solidFill>
          <a:schemeClr val="lt1">
            <a:alpha val="90000"/>
            <a:hueOff val="0"/>
            <a:satOff val="0"/>
            <a:lumOff val="0"/>
            <a:alphaOff val="0"/>
          </a:schemeClr>
        </a:solidFill>
        <a:ln w="12700" cap="flat" cmpd="sng" algn="ctr">
          <a:solidFill>
            <a:schemeClr val="accent4">
              <a:hueOff val="3349742"/>
              <a:satOff val="-35807"/>
              <a:lumOff val="-117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9620" tIns="374904" rIns="3796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venir Book"/>
            </a:rPr>
            <a:t>Cultural fit assessment</a:t>
          </a:r>
        </a:p>
      </dsp:txBody>
      <dsp:txXfrm>
        <a:off x="0" y="4534668"/>
        <a:ext cx="4891315" cy="751275"/>
      </dsp:txXfrm>
    </dsp:sp>
    <dsp:sp modelId="{856FEB27-EE12-4C90-9296-A918B710CA48}">
      <dsp:nvSpPr>
        <dsp:cNvPr id="0" name=""/>
        <dsp:cNvSpPr/>
      </dsp:nvSpPr>
      <dsp:spPr>
        <a:xfrm>
          <a:off x="244565" y="4268988"/>
          <a:ext cx="3423920" cy="531360"/>
        </a:xfrm>
        <a:prstGeom prst="roundRect">
          <a:avLst/>
        </a:prstGeom>
        <a:solidFill>
          <a:schemeClr val="accent4">
            <a:hueOff val="3349742"/>
            <a:satOff val="-35807"/>
            <a:lumOff val="-1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416" tIns="0" rIns="129416" bIns="0" numCol="1" spcCol="1270" anchor="ctr" anchorCtr="0">
          <a:noAutofit/>
        </a:bodyPr>
        <a:lstStyle/>
        <a:p>
          <a:pPr lvl="0" algn="l" defTabSz="800100">
            <a:lnSpc>
              <a:spcPct val="90000"/>
            </a:lnSpc>
            <a:spcBef>
              <a:spcPct val="0"/>
            </a:spcBef>
            <a:spcAft>
              <a:spcPct val="35000"/>
            </a:spcAft>
          </a:pPr>
          <a:r>
            <a:rPr lang="en-US" sz="1800" kern="1200" dirty="0">
              <a:latin typeface="Avenir Book"/>
            </a:rPr>
            <a:t>Lunch/Dinner Interview</a:t>
          </a:r>
        </a:p>
      </dsp:txBody>
      <dsp:txXfrm>
        <a:off x="270504" y="4294927"/>
        <a:ext cx="3372042"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11690-A87A-41B2-900D-B53A630C0969}">
      <dsp:nvSpPr>
        <dsp:cNvPr id="0" name=""/>
        <dsp:cNvSpPr/>
      </dsp:nvSpPr>
      <dsp:spPr>
        <a:xfrm>
          <a:off x="1722089" y="632359"/>
          <a:ext cx="4211632" cy="4211632"/>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A81658-8249-4FC2-BA7B-47AFD6971774}">
      <dsp:nvSpPr>
        <dsp:cNvPr id="0" name=""/>
        <dsp:cNvSpPr/>
      </dsp:nvSpPr>
      <dsp:spPr>
        <a:xfrm>
          <a:off x="1722089" y="632359"/>
          <a:ext cx="4211632" cy="4211632"/>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B468BF-5A07-40DE-9B15-F5EA6D9B80D6}">
      <dsp:nvSpPr>
        <dsp:cNvPr id="0" name=""/>
        <dsp:cNvSpPr/>
      </dsp:nvSpPr>
      <dsp:spPr>
        <a:xfrm>
          <a:off x="1722089" y="632359"/>
          <a:ext cx="4211632" cy="4211632"/>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A8866A-D898-4614-8104-6021AAB174AF}">
      <dsp:nvSpPr>
        <dsp:cNvPr id="0" name=""/>
        <dsp:cNvSpPr/>
      </dsp:nvSpPr>
      <dsp:spPr>
        <a:xfrm>
          <a:off x="1722089" y="632359"/>
          <a:ext cx="4211632" cy="4211632"/>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F02733-98E5-409F-9A6D-E2F237789A36}">
      <dsp:nvSpPr>
        <dsp:cNvPr id="0" name=""/>
        <dsp:cNvSpPr/>
      </dsp:nvSpPr>
      <dsp:spPr>
        <a:xfrm>
          <a:off x="2857845" y="1768115"/>
          <a:ext cx="1940120" cy="1940120"/>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solidFill>
                <a:schemeClr val="tx1"/>
              </a:solidFill>
              <a:latin typeface="Calibri" panose="020F0502020204030204" pitchFamily="34" charset="0"/>
              <a:cs typeface="Calibri" panose="020F0502020204030204" pitchFamily="34" charset="0"/>
            </a:rPr>
            <a:t>Prepare Yourself!</a:t>
          </a:r>
        </a:p>
      </dsp:txBody>
      <dsp:txXfrm>
        <a:off x="3141969" y="2052239"/>
        <a:ext cx="1371872" cy="1371872"/>
      </dsp:txXfrm>
    </dsp:sp>
    <dsp:sp modelId="{55E77712-E4F6-4C6C-8ECD-A24E55B07257}">
      <dsp:nvSpPr>
        <dsp:cNvPr id="0" name=""/>
        <dsp:cNvSpPr/>
      </dsp:nvSpPr>
      <dsp:spPr>
        <a:xfrm>
          <a:off x="3148863" y="2208"/>
          <a:ext cx="1358084" cy="1358084"/>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latin typeface="Calibri" panose="020F0502020204030204" pitchFamily="34" charset="0"/>
              <a:cs typeface="Calibri" panose="020F0502020204030204" pitchFamily="34" charset="0"/>
            </a:rPr>
            <a:t>Know your Story</a:t>
          </a:r>
        </a:p>
      </dsp:txBody>
      <dsp:txXfrm>
        <a:off x="3347750" y="201095"/>
        <a:ext cx="960310" cy="960310"/>
      </dsp:txXfrm>
    </dsp:sp>
    <dsp:sp modelId="{A11572FD-C109-4139-86D1-97C452F8315F}">
      <dsp:nvSpPr>
        <dsp:cNvPr id="0" name=""/>
        <dsp:cNvSpPr/>
      </dsp:nvSpPr>
      <dsp:spPr>
        <a:xfrm>
          <a:off x="5205788" y="2059133"/>
          <a:ext cx="1358084" cy="1358084"/>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latin typeface="Calibri" panose="020F0502020204030204" pitchFamily="34" charset="0"/>
              <a:cs typeface="Calibri" panose="020F0502020204030204" pitchFamily="34" charset="0"/>
            </a:rPr>
            <a:t>Know the Job</a:t>
          </a:r>
        </a:p>
      </dsp:txBody>
      <dsp:txXfrm>
        <a:off x="5404675" y="2258020"/>
        <a:ext cx="960310" cy="960310"/>
      </dsp:txXfrm>
    </dsp:sp>
    <dsp:sp modelId="{FDFA1EFA-D52F-429A-A61C-70634500F0B8}">
      <dsp:nvSpPr>
        <dsp:cNvPr id="0" name=""/>
        <dsp:cNvSpPr/>
      </dsp:nvSpPr>
      <dsp:spPr>
        <a:xfrm>
          <a:off x="3148863" y="4116058"/>
          <a:ext cx="1358084" cy="1358084"/>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55625">
            <a:lnSpc>
              <a:spcPct val="90000"/>
            </a:lnSpc>
            <a:spcBef>
              <a:spcPct val="0"/>
            </a:spcBef>
            <a:spcAft>
              <a:spcPct val="35000"/>
            </a:spcAft>
          </a:pPr>
          <a:r>
            <a:rPr lang="en-US" sz="1250" b="1" kern="1200" dirty="0">
              <a:solidFill>
                <a:schemeClr val="tx1"/>
              </a:solidFill>
              <a:latin typeface="Calibri" panose="020F0502020204030204" pitchFamily="34" charset="0"/>
              <a:cs typeface="Calibri" panose="020F0502020204030204" pitchFamily="34" charset="0"/>
            </a:rPr>
            <a:t>Know the Employer</a:t>
          </a:r>
        </a:p>
      </dsp:txBody>
      <dsp:txXfrm>
        <a:off x="3347750" y="4314945"/>
        <a:ext cx="960310" cy="960310"/>
      </dsp:txXfrm>
    </dsp:sp>
    <dsp:sp modelId="{16EAAED7-6480-4C40-B7A2-A14F07406817}">
      <dsp:nvSpPr>
        <dsp:cNvPr id="0" name=""/>
        <dsp:cNvSpPr/>
      </dsp:nvSpPr>
      <dsp:spPr>
        <a:xfrm>
          <a:off x="1091938" y="2059133"/>
          <a:ext cx="1358084" cy="1358084"/>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latin typeface="Calibri" panose="020F0502020204030204" pitchFamily="34" charset="0"/>
              <a:cs typeface="Calibri" panose="020F0502020204030204" pitchFamily="34" charset="0"/>
            </a:rPr>
            <a:t>Know your Resume</a:t>
          </a:r>
        </a:p>
      </dsp:txBody>
      <dsp:txXfrm>
        <a:off x="1290825" y="2258020"/>
        <a:ext cx="960310" cy="960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B7B9416F-CFC7-4B12-A3C1-6F09DBFC1A00}" type="datetimeFigureOut">
              <a:rPr lang="en-US" smtClean="0"/>
              <a:t>2/24/2020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8C32AE-EAD9-4D1A-9D15-B1BB27431705}" type="slidenum">
              <a:rPr lang="en-US" smtClean="0"/>
              <a:t>‹#›</a:t>
            </a:fld>
            <a:endParaRPr lang="en-US" dirty="0"/>
          </a:p>
        </p:txBody>
      </p:sp>
    </p:spTree>
    <p:extLst>
      <p:ext uri="{BB962C8B-B14F-4D97-AF65-F5344CB8AC3E}">
        <p14:creationId xmlns:p14="http://schemas.microsoft.com/office/powerpoint/2010/main" val="4055711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E3E7BC2C-6AAE-45C1-8A0D-FDB7B48F2526}" type="datetimeFigureOut">
              <a:rPr lang="en-US" smtClean="0"/>
              <a:t>2/24/2020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29794-B6FC-4976-9067-0BA51FB2F2EC}" type="slidenum">
              <a:rPr lang="en-US" smtClean="0"/>
              <a:t>‹#›</a:t>
            </a:fld>
            <a:endParaRPr lang="en-US" dirty="0"/>
          </a:p>
        </p:txBody>
      </p:sp>
    </p:spTree>
    <p:extLst>
      <p:ext uri="{BB962C8B-B14F-4D97-AF65-F5344CB8AC3E}">
        <p14:creationId xmlns:p14="http://schemas.microsoft.com/office/powerpoint/2010/main" val="180250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ing.com/videos/search?q=interview+do's+don'ts&amp;ru=/videos/search?q%3dinterview%20do's%20don'ts%26qs%3dn%26form%3dQBVDMH%26sp%3d-1%26pq%3dinterview%20do's%20don'ts%26sc%3d8-21%26sk%3d%26cvid%3d166B80CC3BB34D889D918A0D90B730ED&amp;view=detail&amp;mid=0B3F31D51C9094C59E0C0B3F31D51C9094C59E0C&amp;rvsmid=BA77CB27A87E48F948AEBA77CB27A87E48F948AE&amp;FORM=VDRVRV"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bing.com/videos/search?q=interview+do's+don'ts&amp;&amp;view=detail&amp;mid=C7F4730B4A4B94C6EDAAC7F4730B4A4B94C6EDAA&amp;&amp;FORM=VRDGAR&amp;ru=/videos/search?q%3Dinterview%20do's%20don'ts%26qs%3Dn%26form%3DQBVDMH%26sp%3D-1%26pq%3Dinterview%20do's%20don'ts%26sc%3D8-21%26sk%3D%26cvid%3D166B80CC3BB34D889D918A0D90B730E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B29794-B6FC-4976-9067-0BA51FB2F2EC}" type="slidenum">
              <a:rPr lang="en-US" smtClean="0"/>
              <a:t>1</a:t>
            </a:fld>
            <a:endParaRPr lang="en-US" dirty="0"/>
          </a:p>
        </p:txBody>
      </p:sp>
    </p:spTree>
    <p:extLst>
      <p:ext uri="{BB962C8B-B14F-4D97-AF65-F5344CB8AC3E}">
        <p14:creationId xmlns:p14="http://schemas.microsoft.com/office/powerpoint/2010/main" val="2284447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B29794-B6FC-4976-9067-0BA51FB2F2EC}" type="slidenum">
              <a:rPr lang="en-US" smtClean="0"/>
              <a:t>44</a:t>
            </a:fld>
            <a:endParaRPr lang="en-US"/>
          </a:p>
        </p:txBody>
      </p:sp>
    </p:spTree>
    <p:extLst>
      <p:ext uri="{BB962C8B-B14F-4D97-AF65-F5344CB8AC3E}">
        <p14:creationId xmlns:p14="http://schemas.microsoft.com/office/powerpoint/2010/main" val="3676515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B29794-B6FC-4976-9067-0BA51FB2F2EC}" type="slidenum">
              <a:rPr lang="en-US" smtClean="0"/>
              <a:t>45</a:t>
            </a:fld>
            <a:endParaRPr lang="en-US"/>
          </a:p>
        </p:txBody>
      </p:sp>
    </p:spTree>
    <p:extLst>
      <p:ext uri="{BB962C8B-B14F-4D97-AF65-F5344CB8AC3E}">
        <p14:creationId xmlns:p14="http://schemas.microsoft.com/office/powerpoint/2010/main" val="3676515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LAURIE</a:t>
            </a:r>
          </a:p>
          <a:p>
            <a:endParaRPr lang="en-US" dirty="0">
              <a:cs typeface="Calibri"/>
            </a:endParaRPr>
          </a:p>
          <a:p>
            <a:pPr marL="171450" indent="-171450">
              <a:lnSpc>
                <a:spcPct val="90000"/>
              </a:lnSpc>
              <a:spcAft>
                <a:spcPts val="900"/>
              </a:spcAft>
              <a:buFont typeface="Arial"/>
              <a:buChar char="•"/>
            </a:pPr>
            <a:r>
              <a:rPr lang="en-US" dirty="0"/>
              <a:t>Examples can include experiences from:</a:t>
            </a:r>
            <a:endParaRPr lang="en-US" dirty="0">
              <a:cs typeface="Calibri"/>
            </a:endParaRPr>
          </a:p>
          <a:p>
            <a:pPr marL="628650" lvl="1" indent="-171450">
              <a:lnSpc>
                <a:spcPct val="90000"/>
              </a:lnSpc>
              <a:spcAft>
                <a:spcPts val="900"/>
              </a:spcAft>
              <a:buFont typeface="Arial"/>
              <a:buChar char="•"/>
            </a:pPr>
            <a:r>
              <a:rPr lang="en-US" dirty="0"/>
              <a:t>jobs and internships</a:t>
            </a:r>
            <a:endParaRPr lang="en-US" dirty="0">
              <a:cs typeface="Calibri"/>
            </a:endParaRPr>
          </a:p>
          <a:p>
            <a:pPr marL="628650" lvl="1" indent="-171450">
              <a:lnSpc>
                <a:spcPct val="90000"/>
              </a:lnSpc>
              <a:spcAft>
                <a:spcPts val="900"/>
              </a:spcAft>
              <a:buFont typeface="Arial"/>
              <a:buChar char="•"/>
            </a:pPr>
            <a:r>
              <a:rPr lang="en-US" dirty="0"/>
              <a:t>classes, school projects</a:t>
            </a:r>
            <a:endParaRPr lang="en-US" dirty="0">
              <a:cs typeface="Calibri"/>
            </a:endParaRPr>
          </a:p>
          <a:p>
            <a:pPr marL="628650" lvl="1" indent="-171450">
              <a:lnSpc>
                <a:spcPct val="90000"/>
              </a:lnSpc>
              <a:spcAft>
                <a:spcPts val="900"/>
              </a:spcAft>
              <a:buFont typeface="Arial"/>
              <a:buChar char="•"/>
            </a:pPr>
            <a:r>
              <a:rPr lang="en-US" dirty="0"/>
              <a:t>on and off campus activities</a:t>
            </a:r>
            <a:endParaRPr lang="en-US" dirty="0">
              <a:cs typeface="Calibri"/>
            </a:endParaRPr>
          </a:p>
          <a:p>
            <a:pPr marL="628650" lvl="1" indent="-171450">
              <a:lnSpc>
                <a:spcPct val="90000"/>
              </a:lnSpc>
              <a:spcAft>
                <a:spcPts val="900"/>
              </a:spcAft>
              <a:buFont typeface="Arial"/>
              <a:buChar char="•"/>
            </a:pPr>
            <a:r>
              <a:rPr lang="en-US" dirty="0"/>
              <a:t>team participation</a:t>
            </a:r>
            <a:endParaRPr lang="en-US" dirty="0">
              <a:cs typeface="Calibri"/>
            </a:endParaRPr>
          </a:p>
          <a:p>
            <a:pPr marL="628650" lvl="1" indent="-171450">
              <a:lnSpc>
                <a:spcPct val="90000"/>
              </a:lnSpc>
              <a:spcAft>
                <a:spcPts val="900"/>
              </a:spcAft>
              <a:buFont typeface="Arial"/>
              <a:buChar char="•"/>
            </a:pPr>
            <a:r>
              <a:rPr lang="en-US" dirty="0"/>
              <a:t>community service</a:t>
            </a:r>
          </a:p>
          <a:p>
            <a:pPr marL="628650" lvl="1" indent="-171450">
              <a:lnSpc>
                <a:spcPct val="90000"/>
              </a:lnSpc>
              <a:spcAft>
                <a:spcPts val="900"/>
              </a:spcAft>
              <a:buFont typeface="Arial"/>
              <a:buChar char="•"/>
            </a:pPr>
            <a:endParaRPr lang="en-US" dirty="0">
              <a:cs typeface="Calibri"/>
            </a:endParaRPr>
          </a:p>
          <a:p>
            <a:pPr marL="285750" indent="-285750">
              <a:buFont typeface="Arial,Sans-Serif"/>
              <a:buChar char="•"/>
            </a:pPr>
            <a:r>
              <a:rPr lang="en-US" dirty="0"/>
              <a:t> Tell me about a time when you had to manage multiple responsibilities. How did you handle that?</a:t>
            </a:r>
          </a:p>
          <a:p>
            <a:pPr marL="171450" indent="-171450">
              <a:buFont typeface="Arial"/>
              <a:buChar char="•"/>
            </a:pPr>
            <a:endParaRPr lang="en-US" dirty="0"/>
          </a:p>
          <a:p>
            <a:pPr marL="285750" indent="-285750">
              <a:buFont typeface="Arial,Sans-Serif"/>
              <a:buChar char="•"/>
            </a:pPr>
            <a:r>
              <a:rPr lang="en-US" dirty="0"/>
              <a:t>Let’s say you need something important from a coworker and that person isn’t responding. How would you deal with this?</a:t>
            </a:r>
          </a:p>
          <a:p>
            <a:pPr marL="285750" indent="-285750">
              <a:buFont typeface="Arial,Sans-Serif"/>
              <a:buChar char="•"/>
            </a:pPr>
            <a:endParaRPr lang="en-US" dirty="0"/>
          </a:p>
          <a:p>
            <a:pPr marL="285750" indent="-285750">
              <a:buFont typeface="Arial,Sans-Serif"/>
              <a:buChar char="•"/>
            </a:pPr>
            <a:r>
              <a:rPr lang="en-US" dirty="0"/>
              <a:t>We all deal with difficult customers from time to time. Tell me about a challenging client-facing situation and how you handled it</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4CB29794-B6FC-4976-9067-0BA51FB2F2EC}" type="slidenum">
              <a:rPr lang="en-US" smtClean="0"/>
              <a:t>46</a:t>
            </a:fld>
            <a:endParaRPr lang="en-US"/>
          </a:p>
        </p:txBody>
      </p:sp>
    </p:spTree>
    <p:extLst>
      <p:ext uri="{BB962C8B-B14F-4D97-AF65-F5344CB8AC3E}">
        <p14:creationId xmlns:p14="http://schemas.microsoft.com/office/powerpoint/2010/main" val="3516874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F839635-F3B5-4296-8CA5-2870565E7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994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427" rtl="0" eaLnBrk="1" fontAlgn="auto" latinLnBrk="0" hangingPunct="1">
              <a:lnSpc>
                <a:spcPct val="90000"/>
              </a:lnSpc>
              <a:spcBef>
                <a:spcPct val="0"/>
              </a:spcBef>
              <a:spcAft>
                <a:spcPct val="35000"/>
              </a:spcAft>
              <a:buClrTx/>
              <a:buSzTx/>
              <a:buFontTx/>
              <a:buNone/>
              <a:tabLst/>
              <a:defRPr/>
            </a:pPr>
            <a:r>
              <a:rPr kumimoji="0" lang="en-US" sz="1200" b="1" i="0" u="none" strike="noStrike" kern="1200" cap="all" spc="0" normalizeH="0" baseline="0" noProof="0" dirty="0">
                <a:ln>
                  <a:noFill/>
                </a:ln>
                <a:solidFill>
                  <a:srgbClr val="01529A"/>
                </a:solidFill>
                <a:effectLst/>
                <a:uLnTx/>
                <a:uFillTx/>
                <a:latin typeface="Franklin Gothic Medium" panose="020B0603020102020204" pitchFamily="34" charset="0"/>
                <a:ea typeface="+mn-ea"/>
                <a:cs typeface="+mn-cs"/>
              </a:rPr>
              <a:t>would you rather your interviewer think that you just googled “questions to ask an interviewer” or that you put some serious effort into researching their company and formulating specific questions?</a:t>
            </a:r>
            <a:endParaRPr kumimoji="0" lang="en-US" sz="1050" b="1" i="0" u="none" strike="noStrike" kern="1200" cap="all" spc="0" normalizeH="0" baseline="0" noProof="0" dirty="0">
              <a:ln>
                <a:noFill/>
              </a:ln>
              <a:solidFill>
                <a:srgbClr val="01529A"/>
              </a:solidFill>
              <a:effectLst/>
              <a:uLnTx/>
              <a:uFillTx/>
              <a:latin typeface="Franklin Gothic Medium" panose="020B06030201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F839635-F3B5-4296-8CA5-2870565E7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933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cap="all" dirty="0">
                <a:solidFill>
                  <a:srgbClr val="01529A"/>
                </a:solidFill>
                <a:latin typeface="Franklin Gothic Medium" panose="020B0603020102020204" pitchFamily="34" charset="0"/>
              </a:rPr>
              <a:t>2-2-2 rule: at least 2 questions in each category</a:t>
            </a:r>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F839635-F3B5-4296-8CA5-2870565E7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190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Warm</a:t>
            </a:r>
            <a:r>
              <a:rPr lang="en-US" baseline="0" dirty="0" smtClean="0"/>
              <a:t> up question to get the class engaged:</a:t>
            </a:r>
          </a:p>
          <a:p>
            <a:r>
              <a:rPr lang="en-US" baseline="0" dirty="0" smtClean="0"/>
              <a:t>Could be “how many freshmen, sophomores, etc.” or “how many marketing, finance, etc.”</a:t>
            </a:r>
            <a:endParaRPr lang="en-US" dirty="0"/>
          </a:p>
        </p:txBody>
      </p:sp>
      <p:sp>
        <p:nvSpPr>
          <p:cNvPr id="4" name="Slide Number Placeholder 3"/>
          <p:cNvSpPr>
            <a:spLocks noGrp="1"/>
          </p:cNvSpPr>
          <p:nvPr>
            <p:ph type="sldNum" sz="quarter" idx="10"/>
          </p:nvPr>
        </p:nvSpPr>
        <p:spPr/>
        <p:txBody>
          <a:bodyPr/>
          <a:lstStyle/>
          <a:p>
            <a:fld id="{4CB29794-B6FC-4976-9067-0BA51FB2F2EC}" type="slidenum">
              <a:rPr lang="en-US" smtClean="0"/>
              <a:t>2</a:t>
            </a:fld>
            <a:endParaRPr lang="en-US" dirty="0"/>
          </a:p>
        </p:txBody>
      </p:sp>
    </p:spTree>
    <p:extLst>
      <p:ext uri="{BB962C8B-B14F-4D97-AF65-F5344CB8AC3E}">
        <p14:creationId xmlns:p14="http://schemas.microsoft.com/office/powerpoint/2010/main" val="373129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B29794-B6FC-4976-9067-0BA51FB2F2EC}" type="slidenum">
              <a:rPr lang="en-US" smtClean="0"/>
              <a:t>3</a:t>
            </a:fld>
            <a:endParaRPr lang="en-US"/>
          </a:p>
        </p:txBody>
      </p:sp>
    </p:spTree>
    <p:extLst>
      <p:ext uri="{BB962C8B-B14F-4D97-AF65-F5344CB8AC3E}">
        <p14:creationId xmlns:p14="http://schemas.microsoft.com/office/powerpoint/2010/main" val="367651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LAURIE</a:t>
            </a:r>
            <a:r>
              <a:rPr lang="en-US" baseline="0" dirty="0"/>
              <a:t> – MAKE PRETTY SLIDE</a:t>
            </a:r>
            <a:endParaRPr lang="en-US" dirty="0"/>
          </a:p>
        </p:txBody>
      </p:sp>
      <p:sp>
        <p:nvSpPr>
          <p:cNvPr id="4" name="Slide Number Placeholder 3"/>
          <p:cNvSpPr>
            <a:spLocks noGrp="1"/>
          </p:cNvSpPr>
          <p:nvPr>
            <p:ph type="sldNum" sz="quarter" idx="10"/>
          </p:nvPr>
        </p:nvSpPr>
        <p:spPr/>
        <p:txBody>
          <a:bodyPr/>
          <a:lstStyle/>
          <a:p>
            <a:fld id="{3B02A393-C98D-4C8D-880D-31F2BDDF5E13}" type="slidenum">
              <a:rPr lang="en-US" smtClean="0"/>
              <a:t>12</a:t>
            </a:fld>
            <a:endParaRPr lang="en-US"/>
          </a:p>
        </p:txBody>
      </p:sp>
    </p:spTree>
    <p:extLst>
      <p:ext uri="{BB962C8B-B14F-4D97-AF65-F5344CB8AC3E}">
        <p14:creationId xmlns:p14="http://schemas.microsoft.com/office/powerpoint/2010/main" val="4062955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 TO VIDEOS</a:t>
            </a:r>
          </a:p>
        </p:txBody>
      </p:sp>
      <p:sp>
        <p:nvSpPr>
          <p:cNvPr id="4" name="Slide Number Placeholder 3"/>
          <p:cNvSpPr>
            <a:spLocks noGrp="1"/>
          </p:cNvSpPr>
          <p:nvPr>
            <p:ph type="sldNum" sz="quarter" idx="10"/>
          </p:nvPr>
        </p:nvSpPr>
        <p:spPr/>
        <p:txBody>
          <a:bodyPr/>
          <a:lstStyle/>
          <a:p>
            <a:fld id="{4CB29794-B6FC-4976-9067-0BA51FB2F2EC}" type="slidenum">
              <a:rPr lang="en-US" smtClean="0"/>
              <a:t>24</a:t>
            </a:fld>
            <a:endParaRPr lang="en-US"/>
          </a:p>
        </p:txBody>
      </p:sp>
    </p:spTree>
    <p:extLst>
      <p:ext uri="{BB962C8B-B14F-4D97-AF65-F5344CB8AC3E}">
        <p14:creationId xmlns:p14="http://schemas.microsoft.com/office/powerpoint/2010/main" val="2780516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B29794-B6FC-4976-9067-0BA51FB2F2EC}" type="slidenum">
              <a:rPr lang="en-US" smtClean="0"/>
              <a:t>38</a:t>
            </a:fld>
            <a:endParaRPr lang="en-US"/>
          </a:p>
        </p:txBody>
      </p:sp>
    </p:spTree>
    <p:extLst>
      <p:ext uri="{BB962C8B-B14F-4D97-AF65-F5344CB8AC3E}">
        <p14:creationId xmlns:p14="http://schemas.microsoft.com/office/powerpoint/2010/main" val="3676515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solidFill>
                  <a:schemeClr val="folHlink"/>
                </a:solidFill>
              </a:rPr>
              <a:t>Non-Verbal:</a:t>
            </a:r>
          </a:p>
          <a:p>
            <a:r>
              <a:rPr lang="en-US" dirty="0"/>
              <a:t>Eye contact</a:t>
            </a:r>
          </a:p>
          <a:p>
            <a:r>
              <a:rPr lang="en-US" dirty="0"/>
              <a:t>Handshake</a:t>
            </a:r>
          </a:p>
          <a:p>
            <a:r>
              <a:rPr lang="en-US" dirty="0"/>
              <a:t>Open vs. closed posture</a:t>
            </a:r>
          </a:p>
          <a:p>
            <a:r>
              <a:rPr lang="en-US" dirty="0"/>
              <a:t>Active Listening</a:t>
            </a:r>
          </a:p>
          <a:p>
            <a:r>
              <a:rPr lang="en-US" dirty="0"/>
              <a:t>Smile!</a:t>
            </a:r>
          </a:p>
          <a:p>
            <a:r>
              <a:rPr lang="en-US" dirty="0"/>
              <a:t>Pay attention-Turn off your phone</a:t>
            </a:r>
          </a:p>
          <a:p>
            <a:endParaRPr lang="en-US" dirty="0">
              <a:solidFill>
                <a:schemeClr val="folHlink"/>
              </a:solidFill>
            </a:endParaRPr>
          </a:p>
          <a:p>
            <a:r>
              <a:rPr lang="en-US" dirty="0">
                <a:solidFill>
                  <a:schemeClr val="folHlink"/>
                </a:solidFill>
              </a:rPr>
              <a:t>Verbal:</a:t>
            </a:r>
            <a:endParaRPr lang="en-US" dirty="0"/>
          </a:p>
          <a:p>
            <a:r>
              <a:rPr lang="en-US" dirty="0"/>
              <a:t>Introduce yourself</a:t>
            </a:r>
          </a:p>
          <a:p>
            <a:r>
              <a:rPr lang="en-US" dirty="0"/>
              <a:t>State your purpose</a:t>
            </a:r>
          </a:p>
          <a:p>
            <a:r>
              <a:rPr lang="en-US" dirty="0"/>
              <a:t>Provide essential information</a:t>
            </a:r>
          </a:p>
          <a:p>
            <a:r>
              <a:rPr lang="en-US" dirty="0"/>
              <a:t>Ask for advice/ guidance</a:t>
            </a:r>
          </a:p>
          <a:p>
            <a:r>
              <a:rPr lang="en-US" dirty="0"/>
              <a:t>Use formal English</a:t>
            </a:r>
          </a:p>
          <a:p>
            <a:endParaRPr lang="en-US" dirty="0"/>
          </a:p>
          <a:p>
            <a:pPr>
              <a:buFontTx/>
              <a:buChar char="•"/>
            </a:pPr>
            <a:r>
              <a:rPr lang="en-US" dirty="0"/>
              <a:t>Components of communication: verbal…non-verbal</a:t>
            </a:r>
          </a:p>
          <a:p>
            <a:pPr>
              <a:buFontTx/>
              <a:buChar char="•"/>
            </a:pPr>
            <a:r>
              <a:rPr lang="en-US" dirty="0"/>
              <a:t>Nametag…right lapel.</a:t>
            </a:r>
          </a:p>
          <a:p>
            <a:pPr>
              <a:buFontTx/>
              <a:buChar char="•"/>
            </a:pPr>
            <a:r>
              <a:rPr lang="en-US" dirty="0"/>
              <a:t>In general, people want to help.  Make it easy for them by providing clear and concise information.</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D74A0-E407-480A-AEF5-0D5B48A553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786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02A393-C98D-4C8D-880D-31F2BDDF5E13}" type="slidenum">
              <a:rPr lang="en-US" smtClean="0"/>
              <a:t>42</a:t>
            </a:fld>
            <a:endParaRPr lang="en-US"/>
          </a:p>
        </p:txBody>
      </p:sp>
    </p:spTree>
    <p:extLst>
      <p:ext uri="{BB962C8B-B14F-4D97-AF65-F5344CB8AC3E}">
        <p14:creationId xmlns:p14="http://schemas.microsoft.com/office/powerpoint/2010/main" val="1448879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25BB92-077E-4020-961B-07EFF4B4C6EF}" type="slidenum">
              <a:rPr lang="en-US">
                <a:solidFill>
                  <a:prstClr val="black"/>
                </a:solidFill>
              </a:rPr>
              <a:pPr/>
              <a:t>43</a:t>
            </a:fld>
            <a:endParaRPr lang="en-US">
              <a:solidFill>
                <a:prstClr val="black"/>
              </a:solidFill>
            </a:endParaRPr>
          </a:p>
        </p:txBody>
      </p:sp>
      <p:sp>
        <p:nvSpPr>
          <p:cNvPr id="22530" name="Rectangle 2"/>
          <p:cNvSpPr>
            <a:spLocks noGrp="1" noRot="1" noChangeAspect="1" noChangeArrowheads="1" noTextEdit="1"/>
          </p:cNvSpPr>
          <p:nvPr>
            <p:ph type="sldImg"/>
          </p:nvPr>
        </p:nvSpPr>
        <p:spPr>
          <a:xfrm>
            <a:off x="704850" y="1154113"/>
            <a:ext cx="5540375" cy="3117850"/>
          </a:xfrm>
          <a:ln/>
        </p:spPr>
      </p:sp>
      <p:sp>
        <p:nvSpPr>
          <p:cNvPr id="22531" name="Rectangle 3"/>
          <p:cNvSpPr>
            <a:spLocks noGrp="1" noChangeArrowheads="1"/>
          </p:cNvSpPr>
          <p:nvPr>
            <p:ph type="body" idx="1"/>
          </p:nvPr>
        </p:nvSpPr>
        <p:spPr>
          <a:xfrm>
            <a:off x="956280" y="4342960"/>
            <a:ext cx="5259534" cy="4114383"/>
          </a:xfrm>
        </p:spPr>
        <p:txBody>
          <a:bodyPr/>
          <a:lstStyle/>
          <a:p>
            <a:pPr>
              <a:buFontTx/>
              <a:buNone/>
            </a:pPr>
            <a:r>
              <a:rPr lang="en-US" dirty="0"/>
              <a:t>Laurie – funny</a:t>
            </a:r>
            <a:r>
              <a:rPr lang="en-US" baseline="0" dirty="0"/>
              <a:t> video on interview do’s </a:t>
            </a:r>
            <a:r>
              <a:rPr lang="en-US" baseline="0" dirty="0" err="1"/>
              <a:t>don’t’s</a:t>
            </a:r>
            <a:endParaRPr lang="en-US" dirty="0"/>
          </a:p>
          <a:p>
            <a:pPr>
              <a:buFontTx/>
              <a:buNone/>
            </a:pPr>
            <a:endParaRPr lang="en-US" dirty="0">
              <a:cs typeface="Calibri" panose="020F0502020204030204"/>
            </a:endParaRPr>
          </a:p>
          <a:p>
            <a:r>
              <a:rPr lang="en-US" dirty="0"/>
              <a:t>https://www.bing.com/videos/search?q=interview+do%27s+don%27ts&amp;ru=%2fvideos%2fsearch%3fq%3dinterview%2bdo%2527s%2bdon%2527ts%26FORM%3dHDRSC3&amp;view=detail&amp;mid=4B335C1D02E1B7E3CC004B335C1D02E1B7E3CC00&amp;&amp;FORM=VDRVRV</a:t>
            </a:r>
            <a:endParaRPr lang="en-US" dirty="0">
              <a:cs typeface="Calibri" panose="020F0502020204030204"/>
            </a:endParaRPr>
          </a:p>
          <a:p>
            <a:endParaRPr lang="en-US" dirty="0"/>
          </a:p>
          <a:p>
            <a:r>
              <a:rPr lang="en-US" dirty="0"/>
              <a:t>https://www.bing.com/videos/search?q=do%27s+don%27ts+job+interview&amp;&amp;view=detail&amp;mid=E257FDFF8E934AD7E32DE257FDFF8E934AD7E32D&amp;&amp;FORM=VRDGAR&amp;ru=%2Fvideos%2Fsearch%3Fq%3Ddo's%2520don'ts%2520job%2520interview%26qs%3DRI%26form%3DQBVDMH%26sp%3D4%26pq%3Dinterview%2520do's%2520don'ts%26sk%3DHS1RI2%26sc%3D8-21%26cvid%3D79F1D62A94454E85B615AE732C6D3592</a:t>
            </a:r>
            <a:endParaRPr lang="en-US" dirty="0">
              <a:cs typeface="Calibri" panose="020F0502020204030204"/>
            </a:endParaRPr>
          </a:p>
          <a:p>
            <a:endParaRPr lang="en-US" dirty="0"/>
          </a:p>
          <a:p>
            <a:r>
              <a:rPr lang="en-US" dirty="0">
                <a:hlinkClick r:id="rId3"/>
              </a:rPr>
              <a:t>https://www.bing.com/videos/search?q=interview+do%27s+don%27ts&amp;ru=%2fvideos%2fsearch%3fq%3dinterview%2520do%2527s%2520don%2527ts%26qs%3dn%26form%3dQBVDMH%26sp%3d-1%26pq%3dinterview%2520do%2527s%2520don%2527ts%26sc%3d8-21%26sk%3d%26cvid%3d166B80CC3BB34D889D918A0D90B730ED&amp;view=detail&amp;mid=0B3F31D51C9094C59E0C0B3F31D51C9094C59E0C&amp;rvsmid=BA77CB27A87E48F948AEBA77CB27A87E48F948AE&amp;FORM=VDRVRV</a:t>
            </a:r>
            <a:endParaRPr lang="en-US"/>
          </a:p>
          <a:p>
            <a:endParaRPr lang="en-US" dirty="0"/>
          </a:p>
          <a:p>
            <a:r>
              <a:rPr lang="en-US" dirty="0">
                <a:hlinkClick r:id="rId4"/>
              </a:rPr>
              <a:t>https://www.bing.com/videos/search?q=interview+do%27s+don%27ts&amp;&amp;view=detail&amp;mid=C7F4730B4A4B94C6EDAAC7F4730B4A4B94C6EDAA&amp;&amp;FORM=VRDGAR&amp;ru=%2Fvideos%2Fsearch%3Fq%3Dinterview%2520do%2527s%2520don%2527ts%26qs%3Dn%26form%3DQBVDMH%26sp%3D-1%26pq%3Dinterview%2520do%2527s%2520don%2527ts%26sc%3D8-21%26sk%3D%26cvid%3D166B80CC3BB34D889D918A0D90B730ED</a:t>
            </a:r>
            <a:endParaRPr lang="en-US"/>
          </a:p>
          <a:p>
            <a:endParaRPr lang="en-US" dirty="0"/>
          </a:p>
          <a:p>
            <a:pPr>
              <a:buFontTx/>
              <a:buChar char="•"/>
            </a:pPr>
            <a:r>
              <a:rPr lang="en-US" dirty="0"/>
              <a:t>https://youtu.be/hsxV7OmsPvQ</a:t>
            </a:r>
          </a:p>
          <a:p>
            <a:pPr>
              <a:buFontTx/>
              <a:buChar char="•"/>
            </a:pPr>
            <a:endParaRPr lang="en-US" dirty="0"/>
          </a:p>
          <a:p>
            <a:pPr>
              <a:buFontTx/>
              <a:buChar char="•"/>
            </a:pPr>
            <a:r>
              <a:rPr lang="en-US" dirty="0"/>
              <a:t>Components of communication: verbal…non-verbal</a:t>
            </a:r>
          </a:p>
          <a:p>
            <a:pPr>
              <a:buFontTx/>
              <a:buChar char="•"/>
            </a:pPr>
            <a:r>
              <a:rPr lang="en-US" dirty="0"/>
              <a:t>Nametag…right lapel.</a:t>
            </a:r>
          </a:p>
          <a:p>
            <a:pPr>
              <a:buFontTx/>
              <a:buChar char="•"/>
            </a:pPr>
            <a:r>
              <a:rPr lang="en-US" dirty="0"/>
              <a:t>In general, people want to help.  Make it easy for them by providing clear and concise information.</a:t>
            </a:r>
          </a:p>
          <a:p>
            <a:endParaRPr lang="en-US" dirty="0">
              <a:solidFill>
                <a:schemeClr val="folHlink"/>
              </a:solidFill>
            </a:endParaRPr>
          </a:p>
          <a:p>
            <a:r>
              <a:rPr lang="en-US" dirty="0">
                <a:solidFill>
                  <a:schemeClr val="folHlink"/>
                </a:solidFill>
              </a:rPr>
              <a:t>Non-Verbal:</a:t>
            </a:r>
          </a:p>
          <a:p>
            <a:r>
              <a:rPr lang="en-US" dirty="0"/>
              <a:t>Eye contact</a:t>
            </a:r>
          </a:p>
          <a:p>
            <a:r>
              <a:rPr lang="en-US" dirty="0"/>
              <a:t>Handshake</a:t>
            </a:r>
          </a:p>
          <a:p>
            <a:r>
              <a:rPr lang="en-US" dirty="0"/>
              <a:t>Open vs. closed posture</a:t>
            </a:r>
          </a:p>
          <a:p>
            <a:r>
              <a:rPr lang="en-US" dirty="0"/>
              <a:t>Active Listening</a:t>
            </a:r>
          </a:p>
          <a:p>
            <a:r>
              <a:rPr lang="en-US" dirty="0"/>
              <a:t>Smile!</a:t>
            </a:r>
          </a:p>
          <a:p>
            <a:r>
              <a:rPr lang="en-US" dirty="0"/>
              <a:t>Pay attention-Turn off your phone</a:t>
            </a:r>
          </a:p>
          <a:p>
            <a:endParaRPr lang="en-US" dirty="0">
              <a:solidFill>
                <a:schemeClr val="folHlink"/>
              </a:solidFill>
            </a:endParaRPr>
          </a:p>
          <a:p>
            <a:r>
              <a:rPr lang="en-US" dirty="0">
                <a:solidFill>
                  <a:schemeClr val="folHlink"/>
                </a:solidFill>
              </a:rPr>
              <a:t>Verbal:</a:t>
            </a:r>
            <a:endParaRPr lang="en-US" dirty="0"/>
          </a:p>
          <a:p>
            <a:r>
              <a:rPr lang="en-US" dirty="0"/>
              <a:t>Introduce yourself</a:t>
            </a:r>
          </a:p>
          <a:p>
            <a:r>
              <a:rPr lang="en-US" dirty="0"/>
              <a:t>State your purpose</a:t>
            </a:r>
          </a:p>
          <a:p>
            <a:r>
              <a:rPr lang="en-US" dirty="0"/>
              <a:t>Provide essential information</a:t>
            </a:r>
          </a:p>
          <a:p>
            <a:r>
              <a:rPr lang="en-US" dirty="0"/>
              <a:t>Ask for advice/ guidance</a:t>
            </a:r>
          </a:p>
          <a:p>
            <a:r>
              <a:rPr lang="en-US" dirty="0"/>
              <a:t>Use formal English</a:t>
            </a:r>
          </a:p>
        </p:txBody>
      </p:sp>
    </p:spTree>
    <p:extLst>
      <p:ext uri="{BB962C8B-B14F-4D97-AF65-F5344CB8AC3E}">
        <p14:creationId xmlns:p14="http://schemas.microsoft.com/office/powerpoint/2010/main" val="3180511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xmlns="" id="{9B8826B8-7EBF-41A4-873B-35BD4C1F9931}"/>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174625" indent="-174625">
              <a:spcBef>
                <a:spcPts val="0"/>
              </a:spcBef>
              <a:spcAft>
                <a:spcPts val="900"/>
              </a:spcAft>
              <a:buClr>
                <a:schemeClr val="accent6">
                  <a:lumMod val="60000"/>
                  <a:lumOff val="40000"/>
                </a:schemeClr>
              </a:buClr>
              <a:buFont typeface="Arial" panose="020B0604020202020204" pitchFamily="34" charset="0"/>
              <a:buChar char="•"/>
              <a:defRPr sz="2400"/>
            </a:lvl1pPr>
            <a:lvl2pPr marL="400050" indent="-142875">
              <a:spcBef>
                <a:spcPts val="0"/>
              </a:spcBef>
              <a:spcAft>
                <a:spcPts val="900"/>
              </a:spcAft>
              <a:buClr>
                <a:schemeClr val="accent6">
                  <a:lumMod val="60000"/>
                  <a:lumOff val="40000"/>
                </a:schemeClr>
              </a:buClr>
              <a:buFont typeface="Arial" panose="020B0604020202020204" pitchFamily="34" charset="0"/>
              <a:buChar char="•"/>
              <a:defRPr sz="2000"/>
            </a:lvl2pPr>
            <a:lvl3pPr marL="642922" indent="-128585">
              <a:spcBef>
                <a:spcPts val="0"/>
              </a:spcBef>
              <a:spcAft>
                <a:spcPts val="900"/>
              </a:spcAft>
              <a:buClr>
                <a:schemeClr val="accent6">
                  <a:lumMod val="60000"/>
                  <a:lumOff val="40000"/>
                </a:schemeClr>
              </a:buClr>
              <a:buFont typeface="Arial" panose="020B0604020202020204" pitchFamily="34" charset="0"/>
              <a:buChar char="•"/>
              <a:defRPr sz="1400"/>
            </a:lvl3pPr>
            <a:lvl4pPr marL="900091" indent="-128585">
              <a:spcBef>
                <a:spcPts val="0"/>
              </a:spcBef>
              <a:spcAft>
                <a:spcPts val="900"/>
              </a:spcAft>
              <a:buClr>
                <a:schemeClr val="accent6">
                  <a:lumMod val="60000"/>
                  <a:lumOff val="40000"/>
                </a:schemeClr>
              </a:buClr>
              <a:buFont typeface="Arial" panose="020B0604020202020204" pitchFamily="34" charset="0"/>
              <a:buChar char="•"/>
              <a:defRPr sz="1400"/>
            </a:lvl4pPr>
            <a:lvl5pPr marL="1157259" indent="-128585">
              <a:spcBef>
                <a:spcPts val="0"/>
              </a:spcBef>
              <a:spcAft>
                <a:spcPts val="900"/>
              </a:spcAft>
              <a:buClr>
                <a:schemeClr val="accent6">
                  <a:lumMod val="60000"/>
                  <a:lumOff val="40000"/>
                </a:schemeClr>
              </a:buClr>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94405860"/>
      </p:ext>
    </p:extLst>
  </p:cSld>
  <p:clrMapOvr>
    <a:masterClrMapping/>
  </p:clrMapOvr>
  <p:transition>
    <p:fade/>
  </p:transition>
  <p:extLst>
    <p:ext uri="{DCECCB84-F9BA-43D5-87BE-67443E8EF086}">
      <p15:sldGuideLst xmlns:p15="http://schemas.microsoft.com/office/powerpoint/2012/main" xmlns="">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23868" y="1622427"/>
            <a:ext cx="5595937" cy="4558241"/>
          </a:xfrm>
        </p:spPr>
        <p:txBody>
          <a:bodyPr/>
          <a:lstStyle>
            <a:lvl1pPr marL="174625" indent="-174625">
              <a:buClr>
                <a:schemeClr val="bg1">
                  <a:lumMod val="50000"/>
                </a:schemeClr>
              </a:buClr>
              <a:buFont typeface="Arial" panose="020B0604020202020204" pitchFamily="34" charset="0"/>
              <a:buChar char="•"/>
              <a:defRPr/>
            </a:lvl1pPr>
            <a:lvl2pPr marL="385754" indent="-128585">
              <a:buClr>
                <a:schemeClr val="bg1">
                  <a:lumMod val="50000"/>
                </a:schemeClr>
              </a:buClr>
              <a:buFont typeface="Arial" panose="020B0604020202020204" pitchFamily="34" charset="0"/>
              <a:buChar char="•"/>
              <a:defRPr/>
            </a:lvl2pPr>
            <a:lvl3pPr marL="642922" indent="-128585">
              <a:buClr>
                <a:schemeClr val="bg1">
                  <a:lumMod val="50000"/>
                </a:schemeClr>
              </a:buClr>
              <a:buFont typeface="Arial" panose="020B0604020202020204" pitchFamily="34" charset="0"/>
              <a:buChar char="•"/>
              <a:defRPr/>
            </a:lvl3pPr>
            <a:lvl4pPr marL="900091" indent="-128585">
              <a:buClr>
                <a:schemeClr val="bg1">
                  <a:lumMod val="50000"/>
                </a:schemeClr>
              </a:buClr>
              <a:buFont typeface="Arial" panose="020B0604020202020204" pitchFamily="34" charset="0"/>
              <a:buChar char="•"/>
              <a:defRPr/>
            </a:lvl4pPr>
            <a:lvl5pPr marL="1157259" indent="-128585">
              <a:buClr>
                <a:schemeClr val="bg1">
                  <a:lumMod val="50000"/>
                </a:schemeClr>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3" y="1622427"/>
            <a:ext cx="5659439" cy="4558241"/>
          </a:xfrm>
        </p:spPr>
        <p:txBody>
          <a:bodyPr/>
          <a:lstStyle>
            <a:lvl1pPr marL="174625" indent="-174625">
              <a:buClr>
                <a:schemeClr val="bg1">
                  <a:lumMod val="50000"/>
                </a:schemeClr>
              </a:buClr>
              <a:buFont typeface="Arial" panose="020B0604020202020204" pitchFamily="34" charset="0"/>
              <a:buChar char="•"/>
              <a:defRPr/>
            </a:lvl1pPr>
            <a:lvl2pPr marL="385754" indent="-128585">
              <a:buClr>
                <a:schemeClr val="bg1">
                  <a:lumMod val="50000"/>
                </a:schemeClr>
              </a:buClr>
              <a:buFont typeface="Arial" panose="020B0604020202020204" pitchFamily="34" charset="0"/>
              <a:buChar char="•"/>
              <a:defRPr/>
            </a:lvl2pPr>
            <a:lvl3pPr marL="642922" indent="-128585">
              <a:buClr>
                <a:schemeClr val="bg1">
                  <a:lumMod val="50000"/>
                </a:schemeClr>
              </a:buClr>
              <a:buFont typeface="Arial" panose="020B0604020202020204" pitchFamily="34" charset="0"/>
              <a:buChar char="•"/>
              <a:defRPr/>
            </a:lvl3pPr>
            <a:lvl4pPr marL="900091" indent="-128585">
              <a:buClr>
                <a:schemeClr val="bg1">
                  <a:lumMod val="50000"/>
                </a:schemeClr>
              </a:buClr>
              <a:buFont typeface="Arial" panose="020B0604020202020204" pitchFamily="34" charset="0"/>
              <a:buChar char="•"/>
              <a:defRPr/>
            </a:lvl4pPr>
            <a:lvl5pPr marL="1157259" indent="-128585">
              <a:buClr>
                <a:schemeClr val="bg1">
                  <a:lumMod val="50000"/>
                </a:schemeClr>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6277329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0625" y="1579563"/>
            <a:ext cx="5576952" cy="823912"/>
          </a:xfrm>
        </p:spPr>
        <p:txBody>
          <a:bodyPr anchor="b">
            <a:noAutofit/>
          </a:bodyPr>
          <a:lstStyle>
            <a:lvl1pPr marL="0" indent="0">
              <a:buNone/>
              <a:defRPr sz="240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Edit Master text styles</a:t>
            </a:r>
          </a:p>
        </p:txBody>
      </p:sp>
      <p:sp>
        <p:nvSpPr>
          <p:cNvPr id="4" name="Content Placeholder 3"/>
          <p:cNvSpPr>
            <a:spLocks noGrp="1"/>
          </p:cNvSpPr>
          <p:nvPr>
            <p:ph sz="half" idx="2"/>
          </p:nvPr>
        </p:nvSpPr>
        <p:spPr>
          <a:xfrm>
            <a:off x="420625" y="2403475"/>
            <a:ext cx="5576952" cy="3684588"/>
          </a:xfrm>
        </p:spPr>
        <p:txBody>
          <a:bodyPr>
            <a:normAutofit/>
          </a:bodyPr>
          <a:lstStyle>
            <a:lvl1pPr marL="174625" indent="-174625">
              <a:buClr>
                <a:schemeClr val="bg1">
                  <a:lumMod val="50000"/>
                </a:schemeClr>
              </a:buClr>
              <a:buFont typeface="Arial" panose="020B0604020202020204" pitchFamily="34" charset="0"/>
              <a:buChar char="•"/>
              <a:defRPr sz="2400"/>
            </a:lvl1pPr>
            <a:lvl2pPr marL="385754" indent="-128585">
              <a:buClr>
                <a:schemeClr val="bg1">
                  <a:lumMod val="50000"/>
                </a:schemeClr>
              </a:buClr>
              <a:buFont typeface="Arial" panose="020B0604020202020204" pitchFamily="34" charset="0"/>
              <a:buChar char="•"/>
              <a:defRPr sz="2000"/>
            </a:lvl2pPr>
            <a:lvl3pPr marL="642922" indent="-128585">
              <a:buClr>
                <a:schemeClr val="bg1">
                  <a:lumMod val="50000"/>
                </a:schemeClr>
              </a:buClr>
              <a:buFont typeface="Arial" panose="020B0604020202020204" pitchFamily="34" charset="0"/>
              <a:buChar char="•"/>
              <a:defRPr sz="1400"/>
            </a:lvl3pPr>
            <a:lvl4pPr marL="900091" indent="-128585">
              <a:buClr>
                <a:schemeClr val="bg1">
                  <a:lumMod val="50000"/>
                </a:schemeClr>
              </a:buClr>
              <a:buFont typeface="Arial" panose="020B0604020202020204" pitchFamily="34" charset="0"/>
              <a:buChar char="•"/>
              <a:defRPr sz="1400"/>
            </a:lvl4pPr>
            <a:lvl5pPr marL="1157259" indent="-128585">
              <a:buClr>
                <a:schemeClr val="bg1">
                  <a:lumMod val="50000"/>
                </a:schemeClr>
              </a:buClr>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579563"/>
            <a:ext cx="5763125" cy="823912"/>
          </a:xfrm>
        </p:spPr>
        <p:txBody>
          <a:bodyPr anchor="b">
            <a:noAutofit/>
          </a:bodyPr>
          <a:lstStyle>
            <a:lvl1pPr marL="0" indent="0">
              <a:buNone/>
              <a:defRPr sz="240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Edit Master text styles</a:t>
            </a:r>
          </a:p>
        </p:txBody>
      </p:sp>
      <p:sp>
        <p:nvSpPr>
          <p:cNvPr id="6" name="Content Placeholder 5"/>
          <p:cNvSpPr>
            <a:spLocks noGrp="1"/>
          </p:cNvSpPr>
          <p:nvPr>
            <p:ph sz="quarter" idx="4"/>
          </p:nvPr>
        </p:nvSpPr>
        <p:spPr>
          <a:xfrm>
            <a:off x="6172200" y="2403475"/>
            <a:ext cx="5763125" cy="3684588"/>
          </a:xfrm>
        </p:spPr>
        <p:txBody>
          <a:bodyPr>
            <a:normAutofit/>
          </a:bodyPr>
          <a:lstStyle>
            <a:lvl1pPr marL="174625" indent="-174625">
              <a:buClr>
                <a:schemeClr val="bg1">
                  <a:lumMod val="50000"/>
                </a:schemeClr>
              </a:buClr>
              <a:buFont typeface="Arial" panose="020B0604020202020204" pitchFamily="34" charset="0"/>
              <a:buChar char="•"/>
              <a:defRPr sz="2400"/>
            </a:lvl1pPr>
            <a:lvl2pPr marL="385754" indent="-128585">
              <a:buClr>
                <a:schemeClr val="bg1">
                  <a:lumMod val="50000"/>
                </a:schemeClr>
              </a:buClr>
              <a:buFont typeface="Arial" panose="020B0604020202020204" pitchFamily="34" charset="0"/>
              <a:buChar char="•"/>
              <a:defRPr sz="2000"/>
            </a:lvl2pPr>
            <a:lvl3pPr marL="642922" indent="-128585">
              <a:buClr>
                <a:schemeClr val="bg1">
                  <a:lumMod val="50000"/>
                </a:schemeClr>
              </a:buClr>
              <a:buFont typeface="Arial" panose="020B0604020202020204" pitchFamily="34" charset="0"/>
              <a:buChar char="•"/>
              <a:defRPr sz="1400"/>
            </a:lvl3pPr>
            <a:lvl4pPr marL="900091" indent="-128585">
              <a:buClr>
                <a:schemeClr val="bg1">
                  <a:lumMod val="50000"/>
                </a:schemeClr>
              </a:buClr>
              <a:buFont typeface="Arial" panose="020B0604020202020204" pitchFamily="34" charset="0"/>
              <a:buChar char="•"/>
              <a:defRPr sz="1400"/>
            </a:lvl4pPr>
            <a:lvl5pPr marL="1157259" indent="-128585">
              <a:buClr>
                <a:schemeClr val="bg1">
                  <a:lumMod val="50000"/>
                </a:schemeClr>
              </a:buClr>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69681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0255937"/>
      </p:ext>
    </p:extLst>
  </p:cSld>
  <p:clrMapOvr>
    <a:masterClrMapping/>
  </p:clrMapOvr>
  <p:transition>
    <p:fade/>
  </p:transition>
  <p:extLst>
    <p:ext uri="{DCECCB84-F9BA-43D5-87BE-67443E8EF086}">
      <p15:sldGuideLst xmlns:p15="http://schemas.microsoft.com/office/powerpoint/2012/main" xmlns="">
        <p15:guide id="1" pos="60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777337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0" y="3439597"/>
            <a:ext cx="12192000" cy="1931746"/>
          </a:xfrm>
        </p:spPr>
        <p:txBody>
          <a:bodyPr anchor="ctr">
            <a:normAutofit/>
          </a:bodyPr>
          <a:lstStyle>
            <a:lvl1pPr algn="ctr">
              <a:defRPr sz="5400">
                <a:solidFill>
                  <a:schemeClr val="bg1"/>
                </a:solidFill>
                <a:latin typeface="Avenir Book" charset="0"/>
                <a:ea typeface="Avenir Book" charset="0"/>
                <a:cs typeface="Avenir Book"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5425843"/>
            <a:ext cx="9144000" cy="425408"/>
          </a:xfrm>
        </p:spPr>
        <p:txBody>
          <a:bodyPr/>
          <a:lstStyle>
            <a:lvl1pPr marL="0" indent="0" algn="ctr">
              <a:buNone/>
              <a:defRPr sz="2400" b="0" i="1">
                <a:solidFill>
                  <a:schemeClr val="bg1"/>
                </a:solidFill>
                <a:latin typeface="Avenir Book" charset="0"/>
                <a:ea typeface="Avenir Book" charset="0"/>
                <a:cs typeface="Avenir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470103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tx2"/>
            </a:gs>
            <a:gs pos="0">
              <a:schemeClr val="tx2">
                <a:lumMod val="50000"/>
              </a:schemeClr>
            </a:gs>
          </a:gsLst>
          <a:lin ang="81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3867" y="0"/>
            <a:ext cx="114077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23867" y="1574802"/>
            <a:ext cx="11407775" cy="4602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9" name="AutoShape 11"/>
          <p:cNvSpPr>
            <a:spLocks noChangeAspect="1" noChangeArrowheads="1" noTextEdit="1"/>
          </p:cNvSpPr>
          <p:nvPr/>
        </p:nvSpPr>
        <p:spPr bwMode="auto">
          <a:xfrm>
            <a:off x="10136188" y="6100766"/>
            <a:ext cx="1814512" cy="64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1800" dirty="0">
              <a:solidFill>
                <a:prstClr val="black"/>
              </a:solidFill>
              <a:ea typeface="ＭＳ Ｐゴシック" charset="0"/>
            </a:endParaRPr>
          </a:p>
        </p:txBody>
      </p:sp>
      <p:sp>
        <p:nvSpPr>
          <p:cNvPr id="7" name="AutoShape 11"/>
          <p:cNvSpPr>
            <a:spLocks noChangeAspect="1" noChangeArrowheads="1" noTextEdit="1"/>
          </p:cNvSpPr>
          <p:nvPr/>
        </p:nvSpPr>
        <p:spPr bwMode="auto">
          <a:xfrm>
            <a:off x="10136188" y="6100766"/>
            <a:ext cx="1814512" cy="64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1800" dirty="0">
              <a:solidFill>
                <a:prstClr val="black"/>
              </a:solidFill>
              <a:ea typeface="ＭＳ Ｐゴシック" charset="0"/>
            </a:endParaRPr>
          </a:p>
        </p:txBody>
      </p:sp>
    </p:spTree>
    <p:extLst>
      <p:ext uri="{BB962C8B-B14F-4D97-AF65-F5344CB8AC3E}">
        <p14:creationId xmlns:p14="http://schemas.microsoft.com/office/powerpoint/2010/main" val="1846877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719" r:id="rId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37" rtl="0" eaLnBrk="1" fontAlgn="base" hangingPunct="1">
        <a:lnSpc>
          <a:spcPct val="90000"/>
        </a:lnSpc>
        <a:spcBef>
          <a:spcPct val="0"/>
        </a:spcBef>
        <a:spcAft>
          <a:spcPct val="0"/>
        </a:spcAft>
        <a:defRPr sz="3200" kern="1200">
          <a:solidFill>
            <a:schemeClr val="bg1"/>
          </a:solidFill>
          <a:latin typeface="Palatino Linotype" panose="02040502050505030304" pitchFamily="18" charset="0"/>
          <a:ea typeface="+mj-ea"/>
          <a:cs typeface="+mj-cs"/>
        </a:defRPr>
      </a:lvl1pPr>
      <a:lvl2pPr algn="l" defTabSz="514337" rtl="0" eaLnBrk="1" fontAlgn="base" hangingPunct="1">
        <a:lnSpc>
          <a:spcPct val="90000"/>
        </a:lnSpc>
        <a:spcBef>
          <a:spcPct val="0"/>
        </a:spcBef>
        <a:spcAft>
          <a:spcPct val="0"/>
        </a:spcAft>
        <a:defRPr sz="2700">
          <a:solidFill>
            <a:schemeClr val="bg1"/>
          </a:solidFill>
          <a:latin typeface="Palatino Linotype" panose="02040502050505030304" pitchFamily="18" charset="0"/>
        </a:defRPr>
      </a:lvl2pPr>
      <a:lvl3pPr algn="l" defTabSz="514337" rtl="0" eaLnBrk="1" fontAlgn="base" hangingPunct="1">
        <a:lnSpc>
          <a:spcPct val="90000"/>
        </a:lnSpc>
        <a:spcBef>
          <a:spcPct val="0"/>
        </a:spcBef>
        <a:spcAft>
          <a:spcPct val="0"/>
        </a:spcAft>
        <a:defRPr sz="2700">
          <a:solidFill>
            <a:schemeClr val="bg1"/>
          </a:solidFill>
          <a:latin typeface="Palatino Linotype" panose="02040502050505030304" pitchFamily="18" charset="0"/>
        </a:defRPr>
      </a:lvl3pPr>
      <a:lvl4pPr algn="l" defTabSz="514337" rtl="0" eaLnBrk="1" fontAlgn="base" hangingPunct="1">
        <a:lnSpc>
          <a:spcPct val="90000"/>
        </a:lnSpc>
        <a:spcBef>
          <a:spcPct val="0"/>
        </a:spcBef>
        <a:spcAft>
          <a:spcPct val="0"/>
        </a:spcAft>
        <a:defRPr sz="2700">
          <a:solidFill>
            <a:schemeClr val="bg1"/>
          </a:solidFill>
          <a:latin typeface="Palatino Linotype" panose="02040502050505030304" pitchFamily="18" charset="0"/>
        </a:defRPr>
      </a:lvl4pPr>
      <a:lvl5pPr algn="l" defTabSz="514337" rtl="0" eaLnBrk="1" fontAlgn="base" hangingPunct="1">
        <a:lnSpc>
          <a:spcPct val="90000"/>
        </a:lnSpc>
        <a:spcBef>
          <a:spcPct val="0"/>
        </a:spcBef>
        <a:spcAft>
          <a:spcPct val="0"/>
        </a:spcAft>
        <a:defRPr sz="2700">
          <a:solidFill>
            <a:schemeClr val="bg1"/>
          </a:solidFill>
          <a:latin typeface="Palatino Linotype" panose="02040502050505030304" pitchFamily="18" charset="0"/>
        </a:defRPr>
      </a:lvl5pPr>
      <a:lvl6pPr marL="342892" algn="l" defTabSz="514337" rtl="0" eaLnBrk="1" fontAlgn="base" hangingPunct="1">
        <a:lnSpc>
          <a:spcPct val="90000"/>
        </a:lnSpc>
        <a:spcBef>
          <a:spcPct val="0"/>
        </a:spcBef>
        <a:spcAft>
          <a:spcPct val="0"/>
        </a:spcAft>
        <a:defRPr sz="2700">
          <a:solidFill>
            <a:schemeClr val="bg1"/>
          </a:solidFill>
          <a:latin typeface="Palatino Linotype" panose="02040502050505030304" pitchFamily="18" charset="0"/>
        </a:defRPr>
      </a:lvl6pPr>
      <a:lvl7pPr marL="685783" algn="l" defTabSz="514337" rtl="0" eaLnBrk="1" fontAlgn="base" hangingPunct="1">
        <a:lnSpc>
          <a:spcPct val="90000"/>
        </a:lnSpc>
        <a:spcBef>
          <a:spcPct val="0"/>
        </a:spcBef>
        <a:spcAft>
          <a:spcPct val="0"/>
        </a:spcAft>
        <a:defRPr sz="2700">
          <a:solidFill>
            <a:schemeClr val="bg1"/>
          </a:solidFill>
          <a:latin typeface="Palatino Linotype" panose="02040502050505030304" pitchFamily="18" charset="0"/>
        </a:defRPr>
      </a:lvl7pPr>
      <a:lvl8pPr marL="1028675" algn="l" defTabSz="514337" rtl="0" eaLnBrk="1" fontAlgn="base" hangingPunct="1">
        <a:lnSpc>
          <a:spcPct val="90000"/>
        </a:lnSpc>
        <a:spcBef>
          <a:spcPct val="0"/>
        </a:spcBef>
        <a:spcAft>
          <a:spcPct val="0"/>
        </a:spcAft>
        <a:defRPr sz="2700">
          <a:solidFill>
            <a:schemeClr val="bg1"/>
          </a:solidFill>
          <a:latin typeface="Palatino Linotype" panose="02040502050505030304" pitchFamily="18" charset="0"/>
        </a:defRPr>
      </a:lvl8pPr>
      <a:lvl9pPr marL="1371566" algn="l" defTabSz="514337" rtl="0" eaLnBrk="1" fontAlgn="base" hangingPunct="1">
        <a:lnSpc>
          <a:spcPct val="90000"/>
        </a:lnSpc>
        <a:spcBef>
          <a:spcPct val="0"/>
        </a:spcBef>
        <a:spcAft>
          <a:spcPct val="0"/>
        </a:spcAft>
        <a:defRPr sz="2700">
          <a:solidFill>
            <a:schemeClr val="bg1"/>
          </a:solidFill>
          <a:latin typeface="Palatino Linotype" panose="02040502050505030304" pitchFamily="18" charset="0"/>
        </a:defRPr>
      </a:lvl9pPr>
    </p:titleStyle>
    <p:bodyStyle>
      <a:lvl1pPr marL="128585" indent="-128585" algn="l" defTabSz="514337" rtl="0" eaLnBrk="1" fontAlgn="base" hangingPunct="1">
        <a:lnSpc>
          <a:spcPct val="90000"/>
        </a:lnSpc>
        <a:spcBef>
          <a:spcPts val="0"/>
        </a:spcBef>
        <a:spcAft>
          <a:spcPts val="900"/>
        </a:spcAft>
        <a:buClr>
          <a:srgbClr val="7F7F7F"/>
        </a:buClr>
        <a:buFont typeface="Arial" panose="020B0604020202020204" pitchFamily="34" charset="0"/>
        <a:buChar char="•"/>
        <a:defRPr sz="2400" kern="1200">
          <a:solidFill>
            <a:schemeClr val="bg1"/>
          </a:solidFill>
          <a:latin typeface="Helvetica LT Std" panose="020B0504020202020204" pitchFamily="34" charset="0"/>
          <a:ea typeface="+mn-ea"/>
          <a:cs typeface="+mn-cs"/>
        </a:defRPr>
      </a:lvl1pPr>
      <a:lvl2pPr marL="385754" indent="-128585" algn="l" defTabSz="514337" rtl="0" eaLnBrk="1" fontAlgn="base" hangingPunct="1">
        <a:lnSpc>
          <a:spcPct val="90000"/>
        </a:lnSpc>
        <a:spcBef>
          <a:spcPts val="0"/>
        </a:spcBef>
        <a:spcAft>
          <a:spcPts val="900"/>
        </a:spcAft>
        <a:buClr>
          <a:srgbClr val="7F7F7F"/>
        </a:buClr>
        <a:buFont typeface="Arial" panose="020B0604020202020204" pitchFamily="34" charset="0"/>
        <a:buChar char="•"/>
        <a:defRPr sz="2000" kern="1200">
          <a:solidFill>
            <a:schemeClr val="bg1"/>
          </a:solidFill>
          <a:latin typeface="Helvetica LT Std" panose="020B0504020202020204" pitchFamily="34" charset="0"/>
          <a:ea typeface="+mn-ea"/>
          <a:cs typeface="+mn-cs"/>
        </a:defRPr>
      </a:lvl2pPr>
      <a:lvl3pPr marL="642922" indent="-128585" algn="l" defTabSz="514337" rtl="0" eaLnBrk="1" fontAlgn="base" hangingPunct="1">
        <a:lnSpc>
          <a:spcPct val="90000"/>
        </a:lnSpc>
        <a:spcBef>
          <a:spcPts val="0"/>
        </a:spcBef>
        <a:spcAft>
          <a:spcPts val="900"/>
        </a:spcAft>
        <a:buClr>
          <a:srgbClr val="7F7F7F"/>
        </a:buClr>
        <a:buFont typeface="Arial" panose="020B0604020202020204" pitchFamily="34" charset="0"/>
        <a:buChar char="•"/>
        <a:defRPr sz="2000" kern="1200">
          <a:solidFill>
            <a:schemeClr val="bg1"/>
          </a:solidFill>
          <a:latin typeface="Helvetica LT Std" panose="020B0504020202020204" pitchFamily="34" charset="0"/>
          <a:ea typeface="+mn-ea"/>
          <a:cs typeface="+mn-cs"/>
        </a:defRPr>
      </a:lvl3pPr>
      <a:lvl4pPr marL="900091" indent="-128585" algn="l" defTabSz="514337" rtl="0" eaLnBrk="1" fontAlgn="base" hangingPunct="1">
        <a:lnSpc>
          <a:spcPct val="90000"/>
        </a:lnSpc>
        <a:spcBef>
          <a:spcPts val="0"/>
        </a:spcBef>
        <a:spcAft>
          <a:spcPts val="900"/>
        </a:spcAft>
        <a:buClr>
          <a:srgbClr val="7F7F7F"/>
        </a:buClr>
        <a:buFont typeface="Arial" panose="020B0604020202020204" pitchFamily="34" charset="0"/>
        <a:buChar char="•"/>
        <a:defRPr sz="1400" kern="1200">
          <a:solidFill>
            <a:schemeClr val="bg1"/>
          </a:solidFill>
          <a:latin typeface="Helvetica LT Std" panose="020B0504020202020204" pitchFamily="34" charset="0"/>
          <a:ea typeface="+mn-ea"/>
          <a:cs typeface="+mn-cs"/>
        </a:defRPr>
      </a:lvl4pPr>
      <a:lvl5pPr marL="1157259" indent="-128585" algn="l" defTabSz="514337" rtl="0" eaLnBrk="1" fontAlgn="base" hangingPunct="1">
        <a:lnSpc>
          <a:spcPct val="90000"/>
        </a:lnSpc>
        <a:spcBef>
          <a:spcPts val="0"/>
        </a:spcBef>
        <a:spcAft>
          <a:spcPts val="900"/>
        </a:spcAft>
        <a:buClr>
          <a:srgbClr val="7F7F7F"/>
        </a:buClr>
        <a:buFont typeface="Arial" panose="020B0604020202020204" pitchFamily="34" charset="0"/>
        <a:buChar char="•"/>
        <a:defRPr sz="1400" kern="1200">
          <a:solidFill>
            <a:schemeClr val="bg1"/>
          </a:solidFill>
          <a:latin typeface="Helvetica LT Std" panose="020B0504020202020204" pitchFamily="34" charset="0"/>
          <a:ea typeface="+mn-ea"/>
          <a:cs typeface="+mn-cs"/>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23.jpeg"/><Relationship Id="rId4" Type="http://schemas.openxmlformats.org/officeDocument/2006/relationships/hyperlink" Target="http://www.eoi.es/blogs/lauraambros/2011/11/28/what-about-managerial-skill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notesSlide" Target="../notesSlides/notesSlide9.xml"/><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video" Target="https://www.youtube.com/embed/hsxV7OmsPvQ" TargetMode="Externa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jpeg"/><Relationship Id="rId9" Type="http://schemas.openxmlformats.org/officeDocument/2006/relationships/image" Target="../media/image42.png"/><Relationship Id="rId14" Type="http://schemas.openxmlformats.org/officeDocument/2006/relationships/image" Target="../media/image4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55.png"/><Relationship Id="rId13" Type="http://schemas.microsoft.com/office/2007/relationships/hdphoto" Target="../media/hdphoto10.wdp"/><Relationship Id="rId3" Type="http://schemas.openxmlformats.org/officeDocument/2006/relationships/image" Target="../media/image50.png"/><Relationship Id="rId7" Type="http://schemas.openxmlformats.org/officeDocument/2006/relationships/image" Target="../media/image54.emf"/><Relationship Id="rId12"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3.png"/><Relationship Id="rId11" Type="http://schemas.openxmlformats.org/officeDocument/2006/relationships/image" Target="../media/image57.png"/><Relationship Id="rId5" Type="http://schemas.openxmlformats.org/officeDocument/2006/relationships/image" Target="../media/image52.png"/><Relationship Id="rId15" Type="http://schemas.openxmlformats.org/officeDocument/2006/relationships/image" Target="../media/image60.jpeg"/><Relationship Id="rId10" Type="http://schemas.microsoft.com/office/2007/relationships/hdphoto" Target="../media/hdphoto9.wdp"/><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openxmlformats.org/officeDocument/2006/relationships/hyperlink" Target="https://www.glassdoor.com/blog/questions-ask-an-interviewer/?utm_source=newsletter&amp;utm_medium=email&amp;utm_content=8QsInterview_US16&amp;utm_campaign=Aug2016_U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2.png"/></Relationships>
</file>

<file path=ppt/slides/_rels/slide51.xml.rels><?xml version="1.0" encoding="UTF-8" standalone="yes"?>
<Relationships xmlns="http://schemas.openxmlformats.org/package/2006/relationships"><Relationship Id="rId2" Type="http://schemas.openxmlformats.org/officeDocument/2006/relationships/hyperlink" Target="https://libcal.smu.edu/calendar/businesslibrary?cid=9198&amp;t=d&amp;d=0000-00-00&amp;cal=9198&amp;ct=39677"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F0172A3-8126-4153-8281-FF6E4268AF66}"/>
              </a:ext>
            </a:extLst>
          </p:cNvPr>
          <p:cNvSpPr>
            <a:spLocks noGrp="1"/>
          </p:cNvSpPr>
          <p:nvPr>
            <p:ph type="ctrTitle"/>
          </p:nvPr>
        </p:nvSpPr>
        <p:spPr/>
        <p:txBody>
          <a:bodyPr/>
          <a:lstStyle/>
          <a:p>
            <a:r>
              <a:rPr lang="en-US" dirty="0"/>
              <a:t>Career Management Module</a:t>
            </a:r>
          </a:p>
        </p:txBody>
      </p:sp>
      <p:sp>
        <p:nvSpPr>
          <p:cNvPr id="6" name="Subtitle 5">
            <a:extLst>
              <a:ext uri="{FF2B5EF4-FFF2-40B4-BE49-F238E27FC236}">
                <a16:creationId xmlns:a16="http://schemas.microsoft.com/office/drawing/2014/main" xmlns="" id="{E3B98B20-6EC4-488A-8837-65EE5B56AA71}"/>
              </a:ext>
            </a:extLst>
          </p:cNvPr>
          <p:cNvSpPr>
            <a:spLocks noGrp="1"/>
          </p:cNvSpPr>
          <p:nvPr>
            <p:ph type="subTitle" idx="1"/>
          </p:nvPr>
        </p:nvSpPr>
        <p:spPr>
          <a:xfrm>
            <a:off x="2232561" y="4915210"/>
            <a:ext cx="7825840" cy="832451"/>
          </a:xfrm>
          <a:noFill/>
          <a:effectLst>
            <a:outerShdw blurRad="50800" dist="38100" dir="2700000" algn="tl" rotWithShape="0">
              <a:prstClr val="black">
                <a:alpha val="40000"/>
              </a:prstClr>
            </a:outerShdw>
          </a:effectLst>
        </p:spPr>
        <p:txBody>
          <a:bodyPr/>
          <a:lstStyle/>
          <a:p>
            <a:r>
              <a:rPr lang="en-US" dirty="0"/>
              <a:t>Session 3</a:t>
            </a:r>
          </a:p>
          <a:p>
            <a:r>
              <a:rPr lang="en-US" dirty="0"/>
              <a:t>Spring 2020</a:t>
            </a:r>
          </a:p>
        </p:txBody>
      </p:sp>
    </p:spTree>
    <p:extLst>
      <p:ext uri="{BB962C8B-B14F-4D97-AF65-F5344CB8AC3E}">
        <p14:creationId xmlns:p14="http://schemas.microsoft.com/office/powerpoint/2010/main" val="62589285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438401"/>
            <a:ext cx="10566400" cy="2565400"/>
          </a:xfrm>
        </p:spPr>
        <p:txBody>
          <a:bodyPr>
            <a:normAutofit/>
          </a:bodyPr>
          <a:lstStyle/>
          <a:p>
            <a:pPr algn="ctr"/>
            <a:r>
              <a:rPr lang="en-US" sz="7200" b="1" cap="all" dirty="0" smtClean="0">
                <a:solidFill>
                  <a:schemeClr val="tx1"/>
                </a:solidFill>
                <a:latin typeface="Century Gothic" panose="020B0502020202020204" pitchFamily="34" charset="0"/>
              </a:rPr>
              <a:t>Types of </a:t>
            </a:r>
            <a:br>
              <a:rPr lang="en-US" sz="7200" b="1" cap="all" dirty="0" smtClean="0">
                <a:solidFill>
                  <a:schemeClr val="tx1"/>
                </a:solidFill>
                <a:latin typeface="Century Gothic" panose="020B0502020202020204" pitchFamily="34" charset="0"/>
              </a:rPr>
            </a:br>
            <a:r>
              <a:rPr lang="en-US" sz="7200" b="1" cap="all" dirty="0" smtClean="0">
                <a:solidFill>
                  <a:schemeClr val="tx1"/>
                </a:solidFill>
                <a:latin typeface="Century Gothic" panose="020B0502020202020204" pitchFamily="34" charset="0"/>
              </a:rPr>
              <a:t>Interviews</a:t>
            </a:r>
            <a:endParaRPr lang="en-US" sz="7200" b="1" cap="all"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75669588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ED3238-9166-4B1C-94B2-35D48A95870C}"/>
              </a:ext>
            </a:extLst>
          </p:cNvPr>
          <p:cNvSpPr>
            <a:spLocks noGrp="1"/>
          </p:cNvSpPr>
          <p:nvPr>
            <p:ph type="title"/>
          </p:nvPr>
        </p:nvSpPr>
        <p:spPr>
          <a:xfrm>
            <a:off x="1" y="12699"/>
            <a:ext cx="6307666" cy="901700"/>
          </a:xfrm>
        </p:spPr>
        <p:txBody>
          <a:bodyPr>
            <a:normAutofit/>
          </a:bodyPr>
          <a:lstStyle/>
          <a:p>
            <a:pPr algn="ctr"/>
            <a:r>
              <a:rPr lang="en-US" sz="3600" cap="all" dirty="0" smtClean="0">
                <a:solidFill>
                  <a:prstClr val="white"/>
                </a:solidFill>
                <a:latin typeface="Century Gothic" panose="020B0502020202020204" pitchFamily="34" charset="0"/>
                <a:ea typeface="Kozuka Gothic Pro R" pitchFamily="34" charset="-128"/>
                <a:cs typeface="Estrangelo Edessa" panose="03080600000000000000" pitchFamily="66" charset="0"/>
              </a:rPr>
              <a:t>The </a:t>
            </a:r>
            <a:r>
              <a:rPr lang="en-US" sz="3600" cap="all" dirty="0">
                <a:solidFill>
                  <a:prstClr val="white"/>
                </a:solidFill>
                <a:latin typeface="Century Gothic" panose="020B0502020202020204" pitchFamily="34" charset="0"/>
                <a:ea typeface="Kozuka Gothic Pro R" pitchFamily="34" charset="-128"/>
                <a:cs typeface="Estrangelo Edessa" panose="03080600000000000000" pitchFamily="66" charset="0"/>
              </a:rPr>
              <a:t>Hiring </a:t>
            </a:r>
            <a:r>
              <a:rPr lang="en-US" sz="3600" cap="all" dirty="0" smtClean="0">
                <a:solidFill>
                  <a:prstClr val="white"/>
                </a:solidFill>
                <a:latin typeface="Century Gothic" panose="020B0502020202020204" pitchFamily="34" charset="0"/>
                <a:ea typeface="Kozuka Gothic Pro R" pitchFamily="34" charset="-128"/>
                <a:cs typeface="Estrangelo Edessa" panose="03080600000000000000" pitchFamily="66" charset="0"/>
              </a:rPr>
              <a:t>Process</a:t>
            </a:r>
            <a:endParaRPr lang="en-US" sz="3600" cap="all"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sp>
        <p:nvSpPr>
          <p:cNvPr id="4" name="Pentagon 3">
            <a:extLst>
              <a:ext uri="{FF2B5EF4-FFF2-40B4-BE49-F238E27FC236}">
                <a16:creationId xmlns="" xmlns:a16="http://schemas.microsoft.com/office/drawing/2014/main" id="{0610177C-3B4A-47B8-B116-099463E5C988}"/>
              </a:ext>
            </a:extLst>
          </p:cNvPr>
          <p:cNvSpPr/>
          <p:nvPr/>
        </p:nvSpPr>
        <p:spPr>
          <a:xfrm>
            <a:off x="59817" y="1187510"/>
            <a:ext cx="2173672" cy="1678195"/>
          </a:xfrm>
          <a:prstGeom prst="homePlate">
            <a:avLst>
              <a:gd name="adj" fmla="val 209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2400" b="1" dirty="0">
                <a:solidFill>
                  <a:srgbClr val="0056AC"/>
                </a:solidFill>
                <a:latin typeface="Calibri" panose="020F0502020204030204" pitchFamily="34" charset="0"/>
              </a:rPr>
              <a:t>Employer</a:t>
            </a:r>
          </a:p>
          <a:p>
            <a:pPr algn="ctr"/>
            <a:r>
              <a:rPr lang="en-US" sz="2400" b="1" dirty="0">
                <a:solidFill>
                  <a:srgbClr val="0056AC"/>
                </a:solidFill>
                <a:latin typeface="Calibri" panose="020F0502020204030204" pitchFamily="34" charset="0"/>
              </a:rPr>
              <a:t>Identifies</a:t>
            </a:r>
          </a:p>
          <a:p>
            <a:pPr algn="ctr"/>
            <a:r>
              <a:rPr lang="en-US" sz="2400" b="1" dirty="0">
                <a:solidFill>
                  <a:srgbClr val="0056AC"/>
                </a:solidFill>
                <a:latin typeface="Calibri" panose="020F0502020204030204" pitchFamily="34" charset="0"/>
              </a:rPr>
              <a:t>Job </a:t>
            </a:r>
          </a:p>
          <a:p>
            <a:pPr algn="ctr"/>
            <a:r>
              <a:rPr lang="en-US" sz="2400" b="1" dirty="0">
                <a:solidFill>
                  <a:srgbClr val="0056AC"/>
                </a:solidFill>
                <a:latin typeface="Calibri" panose="020F0502020204030204" pitchFamily="34" charset="0"/>
              </a:rPr>
              <a:t>Opening</a:t>
            </a:r>
          </a:p>
        </p:txBody>
      </p:sp>
      <p:sp>
        <p:nvSpPr>
          <p:cNvPr id="5" name="Chevron 4">
            <a:extLst>
              <a:ext uri="{FF2B5EF4-FFF2-40B4-BE49-F238E27FC236}">
                <a16:creationId xmlns="" xmlns:a16="http://schemas.microsoft.com/office/drawing/2014/main" id="{424C59E8-CCA5-420C-824E-31FD4967B010}"/>
              </a:ext>
            </a:extLst>
          </p:cNvPr>
          <p:cNvSpPr/>
          <p:nvPr/>
        </p:nvSpPr>
        <p:spPr>
          <a:xfrm>
            <a:off x="1985071" y="1187510"/>
            <a:ext cx="2546302" cy="1678195"/>
          </a:xfrm>
          <a:prstGeom prst="chevron">
            <a:avLst>
              <a:gd name="adj" fmla="val 21795"/>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r>
              <a:rPr lang="en-US" sz="2400" b="1" dirty="0">
                <a:solidFill>
                  <a:srgbClr val="0056AC"/>
                </a:solidFill>
                <a:latin typeface="Calibri" panose="020F0502020204030204" pitchFamily="34" charset="0"/>
              </a:rPr>
              <a:t>Employer</a:t>
            </a:r>
          </a:p>
          <a:p>
            <a:pPr lvl="0" algn="ctr"/>
            <a:r>
              <a:rPr lang="en-US" sz="2400" b="1" dirty="0">
                <a:solidFill>
                  <a:srgbClr val="0056AC"/>
                </a:solidFill>
                <a:latin typeface="Calibri" panose="020F0502020204030204" pitchFamily="34" charset="0"/>
              </a:rPr>
              <a:t>Posts Job w/ Job Description</a:t>
            </a:r>
          </a:p>
        </p:txBody>
      </p:sp>
      <p:sp>
        <p:nvSpPr>
          <p:cNvPr id="6" name="Chevron 14">
            <a:extLst>
              <a:ext uri="{FF2B5EF4-FFF2-40B4-BE49-F238E27FC236}">
                <a16:creationId xmlns="" xmlns:a16="http://schemas.microsoft.com/office/drawing/2014/main" id="{64FC0342-EAC7-4D61-9A30-7B1662E13D95}"/>
              </a:ext>
            </a:extLst>
          </p:cNvPr>
          <p:cNvSpPr/>
          <p:nvPr/>
        </p:nvSpPr>
        <p:spPr>
          <a:xfrm>
            <a:off x="4282950" y="1187510"/>
            <a:ext cx="2546302" cy="1678195"/>
          </a:xfrm>
          <a:prstGeom prst="chevron">
            <a:avLst>
              <a:gd name="adj" fmla="val 21795"/>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r>
              <a:rPr lang="en-US" sz="2400" b="1" dirty="0">
                <a:solidFill>
                  <a:srgbClr val="0056AC"/>
                </a:solidFill>
                <a:latin typeface="Calibri" panose="020F0502020204030204" pitchFamily="34" charset="0"/>
              </a:rPr>
              <a:t>Candidates Apply </a:t>
            </a:r>
          </a:p>
          <a:p>
            <a:pPr lvl="0" algn="ctr"/>
            <a:r>
              <a:rPr lang="en-US" sz="2400" b="1" dirty="0">
                <a:solidFill>
                  <a:srgbClr val="0056AC"/>
                </a:solidFill>
                <a:latin typeface="Calibri" panose="020F0502020204030204" pitchFamily="34" charset="0"/>
              </a:rPr>
              <a:t>for </a:t>
            </a:r>
          </a:p>
          <a:p>
            <a:pPr lvl="0" algn="ctr"/>
            <a:r>
              <a:rPr lang="en-US" sz="2400" b="1" dirty="0">
                <a:solidFill>
                  <a:srgbClr val="0056AC"/>
                </a:solidFill>
                <a:latin typeface="Calibri" panose="020F0502020204030204" pitchFamily="34" charset="0"/>
              </a:rPr>
              <a:t>Job</a:t>
            </a:r>
          </a:p>
        </p:txBody>
      </p:sp>
      <p:sp>
        <p:nvSpPr>
          <p:cNvPr id="8" name="Chevron 15">
            <a:extLst>
              <a:ext uri="{FF2B5EF4-FFF2-40B4-BE49-F238E27FC236}">
                <a16:creationId xmlns="" xmlns:a16="http://schemas.microsoft.com/office/drawing/2014/main" id="{AAA160A9-4737-451E-B471-D2DE86D436D1}"/>
              </a:ext>
            </a:extLst>
          </p:cNvPr>
          <p:cNvSpPr/>
          <p:nvPr/>
        </p:nvSpPr>
        <p:spPr>
          <a:xfrm>
            <a:off x="6580832" y="1176886"/>
            <a:ext cx="2546302" cy="1678195"/>
          </a:xfrm>
          <a:prstGeom prst="chevron">
            <a:avLst>
              <a:gd name="adj" fmla="val 21795"/>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r>
              <a:rPr lang="en-US" sz="2400" b="1" dirty="0">
                <a:solidFill>
                  <a:srgbClr val="0056AC"/>
                </a:solidFill>
                <a:latin typeface="Calibri" panose="020F0502020204030204" pitchFamily="34" charset="0"/>
              </a:rPr>
              <a:t>Employer</a:t>
            </a:r>
          </a:p>
          <a:p>
            <a:pPr lvl="0" algn="ctr"/>
            <a:r>
              <a:rPr lang="en-US" sz="2400" b="1" dirty="0">
                <a:solidFill>
                  <a:srgbClr val="0056AC"/>
                </a:solidFill>
                <a:latin typeface="Calibri" panose="020F0502020204030204" pitchFamily="34" charset="0"/>
              </a:rPr>
              <a:t>Screens for</a:t>
            </a:r>
          </a:p>
          <a:p>
            <a:pPr lvl="0" algn="ctr"/>
            <a:r>
              <a:rPr lang="en-US" sz="2400" b="1" dirty="0">
                <a:solidFill>
                  <a:srgbClr val="0056AC"/>
                </a:solidFill>
                <a:latin typeface="Calibri" panose="020F0502020204030204" pitchFamily="34" charset="0"/>
              </a:rPr>
              <a:t>Qualified Candidates</a:t>
            </a:r>
          </a:p>
        </p:txBody>
      </p:sp>
      <p:sp>
        <p:nvSpPr>
          <p:cNvPr id="9" name="Chevron 18">
            <a:extLst>
              <a:ext uri="{FF2B5EF4-FFF2-40B4-BE49-F238E27FC236}">
                <a16:creationId xmlns="" xmlns:a16="http://schemas.microsoft.com/office/drawing/2014/main" id="{CF3E6527-E466-4DA0-9C18-E2D1205AF016}"/>
              </a:ext>
            </a:extLst>
          </p:cNvPr>
          <p:cNvSpPr/>
          <p:nvPr/>
        </p:nvSpPr>
        <p:spPr>
          <a:xfrm>
            <a:off x="8878711" y="1176886"/>
            <a:ext cx="3168005" cy="1678195"/>
          </a:xfrm>
          <a:prstGeom prst="chevron">
            <a:avLst>
              <a:gd name="adj" fmla="val 21795"/>
            </a:avLst>
          </a:prstGeom>
          <a:solidFill>
            <a:srgbClr val="FFFFCC"/>
          </a:solid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2400" b="1" dirty="0">
                <a:solidFill>
                  <a:srgbClr val="0056AC"/>
                </a:solidFill>
                <a:latin typeface="Calibri" panose="020F0502020204030204" pitchFamily="34" charset="0"/>
              </a:rPr>
              <a:t>Employer</a:t>
            </a:r>
          </a:p>
          <a:p>
            <a:pPr algn="ctr"/>
            <a:r>
              <a:rPr lang="en-US" sz="2400" b="1" dirty="0">
                <a:solidFill>
                  <a:srgbClr val="0056AC"/>
                </a:solidFill>
                <a:latin typeface="Calibri" panose="020F0502020204030204" pitchFamily="34" charset="0"/>
              </a:rPr>
              <a:t>Interviews </a:t>
            </a:r>
            <a:r>
              <a:rPr lang="en-US" sz="2400" b="1" dirty="0" smtClean="0">
                <a:solidFill>
                  <a:srgbClr val="0056AC"/>
                </a:solidFill>
                <a:latin typeface="Calibri" panose="020F0502020204030204" pitchFamily="34" charset="0"/>
              </a:rPr>
              <a:t>Candidates &amp;</a:t>
            </a:r>
          </a:p>
          <a:p>
            <a:pPr algn="ctr"/>
            <a:r>
              <a:rPr lang="en-US" sz="2400" b="1" dirty="0" smtClean="0">
                <a:solidFill>
                  <a:srgbClr val="0056AC"/>
                </a:solidFill>
                <a:latin typeface="Calibri" panose="020F0502020204030204" pitchFamily="34" charset="0"/>
              </a:rPr>
              <a:t>Makes Job Offers</a:t>
            </a:r>
            <a:endParaRPr lang="en-US" sz="2400" b="1" dirty="0">
              <a:solidFill>
                <a:srgbClr val="0056AC"/>
              </a:solidFill>
              <a:latin typeface="Calibri" panose="020F0502020204030204" pitchFamily="34" charset="0"/>
            </a:endParaRPr>
          </a:p>
        </p:txBody>
      </p:sp>
      <p:grpSp>
        <p:nvGrpSpPr>
          <p:cNvPr id="20" name="Group 19"/>
          <p:cNvGrpSpPr/>
          <p:nvPr/>
        </p:nvGrpSpPr>
        <p:grpSpPr>
          <a:xfrm>
            <a:off x="838197" y="2826467"/>
            <a:ext cx="10913536" cy="980381"/>
            <a:chOff x="2141669" y="2865705"/>
            <a:chExt cx="9610064" cy="980381"/>
          </a:xfrm>
        </p:grpSpPr>
        <p:cxnSp>
          <p:nvCxnSpPr>
            <p:cNvPr id="16" name="Straight Connector 15"/>
            <p:cNvCxnSpPr/>
            <p:nvPr/>
          </p:nvCxnSpPr>
          <p:spPr>
            <a:xfrm flipH="1">
              <a:off x="2141669" y="2904943"/>
              <a:ext cx="7080185" cy="941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0804893" y="2865705"/>
              <a:ext cx="946840" cy="98038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838197" y="3846086"/>
            <a:ext cx="3202575" cy="2691438"/>
            <a:chOff x="838197" y="3846086"/>
            <a:chExt cx="3202575" cy="2691438"/>
          </a:xfrm>
        </p:grpSpPr>
        <p:sp>
          <p:nvSpPr>
            <p:cNvPr id="13" name="Pentagon 12">
              <a:extLst>
                <a:ext uri="{FF2B5EF4-FFF2-40B4-BE49-F238E27FC236}">
                  <a16:creationId xmlns="" xmlns:a16="http://schemas.microsoft.com/office/drawing/2014/main" id="{0610177C-3B4A-47B8-B116-099463E5C988}"/>
                </a:ext>
              </a:extLst>
            </p:cNvPr>
            <p:cNvSpPr/>
            <p:nvPr/>
          </p:nvSpPr>
          <p:spPr>
            <a:xfrm>
              <a:off x="838197" y="3846086"/>
              <a:ext cx="3202575" cy="1678195"/>
            </a:xfrm>
            <a:prstGeom prst="homePlate">
              <a:avLst>
                <a:gd name="adj" fmla="val 2094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2400" b="1" dirty="0" smtClean="0">
                  <a:solidFill>
                    <a:srgbClr val="0056AC"/>
                  </a:solidFill>
                  <a:latin typeface="Calibri" panose="020F0502020204030204" pitchFamily="34" charset="0"/>
                </a:rPr>
                <a:t>Phone Screen</a:t>
              </a:r>
              <a:endParaRPr lang="en-US" sz="2400" b="1" dirty="0">
                <a:solidFill>
                  <a:srgbClr val="0056AC"/>
                </a:solidFill>
                <a:latin typeface="Calibri" panose="020F0502020204030204" pitchFamily="34" charset="0"/>
              </a:endParaRPr>
            </a:p>
          </p:txBody>
        </p:sp>
        <p:sp>
          <p:nvSpPr>
            <p:cNvPr id="24" name="TextBox 23"/>
            <p:cNvSpPr txBox="1"/>
            <p:nvPr/>
          </p:nvSpPr>
          <p:spPr>
            <a:xfrm>
              <a:off x="999071" y="5706527"/>
              <a:ext cx="2683936" cy="830997"/>
            </a:xfrm>
            <a:prstGeom prst="rect">
              <a:avLst/>
            </a:prstGeom>
            <a:noFill/>
          </p:spPr>
          <p:txBody>
            <a:bodyPr wrap="square" rtlCol="0">
              <a:spAutoFit/>
            </a:bodyPr>
            <a:lstStyle/>
            <a:p>
              <a:pPr algn="ctr"/>
              <a:r>
                <a:rPr lang="en-US" sz="2400" b="1" dirty="0" smtClean="0">
                  <a:solidFill>
                    <a:srgbClr val="0056AC"/>
                  </a:solidFill>
                  <a:latin typeface="Calibri" panose="020F0502020204030204" pitchFamily="34" charset="0"/>
                </a:rPr>
                <a:t>Basic</a:t>
              </a:r>
            </a:p>
            <a:p>
              <a:pPr algn="ctr"/>
              <a:r>
                <a:rPr lang="en-US" sz="2400" b="1" dirty="0" smtClean="0">
                  <a:solidFill>
                    <a:srgbClr val="0056AC"/>
                  </a:solidFill>
                  <a:latin typeface="Calibri" panose="020F0502020204030204" pitchFamily="34" charset="0"/>
                </a:rPr>
                <a:t>Qualifications</a:t>
              </a:r>
              <a:endParaRPr lang="en-US" sz="2400" b="1" dirty="0">
                <a:solidFill>
                  <a:srgbClr val="0056AC"/>
                </a:solidFill>
                <a:latin typeface="Calibri" panose="020F0502020204030204" pitchFamily="34" charset="0"/>
              </a:endParaRPr>
            </a:p>
          </p:txBody>
        </p:sp>
      </p:grpSp>
      <p:grpSp>
        <p:nvGrpSpPr>
          <p:cNvPr id="10" name="Group 9"/>
          <p:cNvGrpSpPr/>
          <p:nvPr/>
        </p:nvGrpSpPr>
        <p:grpSpPr>
          <a:xfrm>
            <a:off x="3683007" y="3846086"/>
            <a:ext cx="3836482" cy="2691438"/>
            <a:chOff x="3683007" y="3846086"/>
            <a:chExt cx="3836482" cy="2691438"/>
          </a:xfrm>
        </p:grpSpPr>
        <p:sp>
          <p:nvSpPr>
            <p:cNvPr id="14" name="Chevron 13">
              <a:extLst>
                <a:ext uri="{FF2B5EF4-FFF2-40B4-BE49-F238E27FC236}">
                  <a16:creationId xmlns="" xmlns:a16="http://schemas.microsoft.com/office/drawing/2014/main" id="{424C59E8-CCA5-420C-824E-31FD4967B010}"/>
                </a:ext>
              </a:extLst>
            </p:cNvPr>
            <p:cNvSpPr/>
            <p:nvPr/>
          </p:nvSpPr>
          <p:spPr>
            <a:xfrm>
              <a:off x="3767900" y="3846086"/>
              <a:ext cx="3751589" cy="1678195"/>
            </a:xfrm>
            <a:prstGeom prst="chevron">
              <a:avLst>
                <a:gd name="adj" fmla="val 21795"/>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r>
                <a:rPr lang="en-US" sz="2400" b="1" dirty="0" smtClean="0">
                  <a:solidFill>
                    <a:srgbClr val="0056AC"/>
                  </a:solidFill>
                  <a:latin typeface="Calibri" panose="020F0502020204030204" pitchFamily="34" charset="0"/>
                </a:rPr>
                <a:t>Round 1</a:t>
              </a:r>
              <a:endParaRPr lang="en-US" sz="2400" b="1" dirty="0">
                <a:solidFill>
                  <a:srgbClr val="0056AC"/>
                </a:solidFill>
                <a:latin typeface="Calibri" panose="020F0502020204030204" pitchFamily="34" charset="0"/>
              </a:endParaRPr>
            </a:p>
          </p:txBody>
        </p:sp>
        <p:sp>
          <p:nvSpPr>
            <p:cNvPr id="25" name="TextBox 24"/>
            <p:cNvSpPr txBox="1"/>
            <p:nvPr/>
          </p:nvSpPr>
          <p:spPr>
            <a:xfrm>
              <a:off x="4214133" y="5706527"/>
              <a:ext cx="2683936" cy="830997"/>
            </a:xfrm>
            <a:prstGeom prst="rect">
              <a:avLst/>
            </a:prstGeom>
            <a:noFill/>
          </p:spPr>
          <p:txBody>
            <a:bodyPr wrap="square" rtlCol="0">
              <a:spAutoFit/>
            </a:bodyPr>
            <a:lstStyle/>
            <a:p>
              <a:pPr algn="ctr"/>
              <a:r>
                <a:rPr lang="en-US" sz="2400" b="1" dirty="0" smtClean="0">
                  <a:solidFill>
                    <a:srgbClr val="0056AC"/>
                  </a:solidFill>
                  <a:latin typeface="Calibri" panose="020F0502020204030204" pitchFamily="34" charset="0"/>
                </a:rPr>
                <a:t>Behavioral </a:t>
              </a:r>
            </a:p>
            <a:p>
              <a:pPr algn="ctr"/>
              <a:r>
                <a:rPr lang="en-US" sz="2400" b="1" dirty="0" smtClean="0">
                  <a:solidFill>
                    <a:srgbClr val="0056AC"/>
                  </a:solidFill>
                  <a:latin typeface="Calibri" panose="020F0502020204030204" pitchFamily="34" charset="0"/>
                </a:rPr>
                <a:t>Questions</a:t>
              </a:r>
              <a:endParaRPr lang="en-US" sz="2400" b="1" dirty="0">
                <a:solidFill>
                  <a:srgbClr val="0056AC"/>
                </a:solidFill>
                <a:latin typeface="Calibri" panose="020F0502020204030204" pitchFamily="34" charset="0"/>
              </a:endParaRPr>
            </a:p>
          </p:txBody>
        </p:sp>
        <p:cxnSp>
          <p:nvCxnSpPr>
            <p:cNvPr id="28" name="Straight Arrow Connector 27"/>
            <p:cNvCxnSpPr/>
            <p:nvPr/>
          </p:nvCxnSpPr>
          <p:spPr>
            <a:xfrm>
              <a:off x="3683007" y="6122025"/>
              <a:ext cx="848366" cy="0"/>
            </a:xfrm>
            <a:prstGeom prst="straightConnector1">
              <a:avLst/>
            </a:prstGeom>
            <a:solidFill>
              <a:schemeClr val="bg1"/>
            </a:solidFill>
            <a:ln>
              <a:solidFill>
                <a:schemeClr val="accent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11" name="Group 10"/>
          <p:cNvGrpSpPr/>
          <p:nvPr/>
        </p:nvGrpSpPr>
        <p:grpSpPr>
          <a:xfrm>
            <a:off x="6803234" y="3846086"/>
            <a:ext cx="4194971" cy="2691438"/>
            <a:chOff x="6803234" y="3846086"/>
            <a:chExt cx="4194971" cy="2691438"/>
          </a:xfrm>
        </p:grpSpPr>
        <p:sp>
          <p:nvSpPr>
            <p:cNvPr id="15" name="Chevron 14">
              <a:extLst>
                <a:ext uri="{FF2B5EF4-FFF2-40B4-BE49-F238E27FC236}">
                  <a16:creationId xmlns="" xmlns:a16="http://schemas.microsoft.com/office/drawing/2014/main" id="{64FC0342-EAC7-4D61-9A30-7B1662E13D95}"/>
                </a:ext>
              </a:extLst>
            </p:cNvPr>
            <p:cNvSpPr/>
            <p:nvPr/>
          </p:nvSpPr>
          <p:spPr>
            <a:xfrm>
              <a:off x="7246616" y="3846086"/>
              <a:ext cx="3751589" cy="1678195"/>
            </a:xfrm>
            <a:prstGeom prst="chevron">
              <a:avLst>
                <a:gd name="adj" fmla="val 21795"/>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r>
                <a:rPr lang="en-US" sz="2400" b="1" dirty="0" smtClean="0">
                  <a:solidFill>
                    <a:srgbClr val="0056AC"/>
                  </a:solidFill>
                  <a:latin typeface="Calibri" panose="020F0502020204030204" pitchFamily="34" charset="0"/>
                </a:rPr>
                <a:t>Round 2</a:t>
              </a:r>
              <a:endParaRPr lang="en-US" sz="2400" b="1" dirty="0">
                <a:solidFill>
                  <a:srgbClr val="0056AC"/>
                </a:solidFill>
                <a:latin typeface="Calibri" panose="020F0502020204030204" pitchFamily="34" charset="0"/>
              </a:endParaRPr>
            </a:p>
          </p:txBody>
        </p:sp>
        <p:sp>
          <p:nvSpPr>
            <p:cNvPr id="26" name="TextBox 25"/>
            <p:cNvSpPr txBox="1"/>
            <p:nvPr/>
          </p:nvSpPr>
          <p:spPr>
            <a:xfrm>
              <a:off x="7651600" y="5706527"/>
              <a:ext cx="2683936" cy="830997"/>
            </a:xfrm>
            <a:prstGeom prst="rect">
              <a:avLst/>
            </a:prstGeom>
            <a:noFill/>
          </p:spPr>
          <p:txBody>
            <a:bodyPr wrap="square" rtlCol="0">
              <a:spAutoFit/>
            </a:bodyPr>
            <a:lstStyle/>
            <a:p>
              <a:pPr algn="ctr"/>
              <a:r>
                <a:rPr lang="en-US" sz="2400" b="1" dirty="0" smtClean="0">
                  <a:solidFill>
                    <a:srgbClr val="0056AC"/>
                  </a:solidFill>
                  <a:latin typeface="Calibri" panose="020F0502020204030204" pitchFamily="34" charset="0"/>
                </a:rPr>
                <a:t>Case</a:t>
              </a:r>
            </a:p>
            <a:p>
              <a:pPr algn="ctr"/>
              <a:r>
                <a:rPr lang="en-US" sz="2400" b="1" dirty="0" smtClean="0">
                  <a:solidFill>
                    <a:srgbClr val="0056AC"/>
                  </a:solidFill>
                  <a:latin typeface="Calibri" panose="020F0502020204030204" pitchFamily="34" charset="0"/>
                </a:rPr>
                <a:t>Questions</a:t>
              </a:r>
              <a:endParaRPr lang="en-US" sz="2400" b="1" dirty="0">
                <a:solidFill>
                  <a:srgbClr val="0056AC"/>
                </a:solidFill>
                <a:latin typeface="Calibri" panose="020F0502020204030204" pitchFamily="34" charset="0"/>
              </a:endParaRPr>
            </a:p>
          </p:txBody>
        </p:sp>
        <p:cxnSp>
          <p:nvCxnSpPr>
            <p:cNvPr id="29" name="Straight Arrow Connector 28"/>
            <p:cNvCxnSpPr/>
            <p:nvPr/>
          </p:nvCxnSpPr>
          <p:spPr>
            <a:xfrm flipV="1">
              <a:off x="6803234" y="6122025"/>
              <a:ext cx="848366" cy="1"/>
            </a:xfrm>
            <a:prstGeom prst="straightConnector1">
              <a:avLst/>
            </a:prstGeom>
            <a:solidFill>
              <a:schemeClr val="bg1"/>
            </a:solidFill>
            <a:ln>
              <a:solidFill>
                <a:schemeClr val="accent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38538052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7C76C17A-051F-44E8-9AA6-9E94CE0D973A}"/>
              </a:ext>
            </a:extLst>
          </p:cNvPr>
          <p:cNvSpPr txBox="1"/>
          <p:nvPr/>
        </p:nvSpPr>
        <p:spPr>
          <a:xfrm>
            <a:off x="1" y="160276"/>
            <a:ext cx="6296024" cy="646327"/>
          </a:xfrm>
          <a:prstGeom prst="rect">
            <a:avLst/>
          </a:prstGeom>
          <a:noFill/>
        </p:spPr>
        <p:txBody>
          <a:bodyPr wrap="square" lIns="91436" tIns="45718" rIns="91436" bIns="45718" rtlCol="0">
            <a:spAutoFit/>
          </a:bodyPr>
          <a:lstStyle/>
          <a:p>
            <a:pPr algn="ctr" defTabSz="914355"/>
            <a:r>
              <a:rPr lang="en-US" sz="3600" cap="all" dirty="0">
                <a:solidFill>
                  <a:prstClr val="white"/>
                </a:solidFill>
                <a:latin typeface="Century Gothic" panose="020B0502020202020204" pitchFamily="34" charset="0"/>
                <a:ea typeface="Kozuka Gothic Pro R" pitchFamily="34" charset="-128"/>
                <a:cs typeface="Estrangelo Edessa" panose="03080600000000000000" pitchFamily="66" charset="0"/>
              </a:rPr>
              <a:t>Interview types</a:t>
            </a:r>
            <a:endParaRPr lang="en-US" sz="1600" cap="all"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graphicFrame>
        <p:nvGraphicFramePr>
          <p:cNvPr id="13" name="Diagram 12">
            <a:extLst>
              <a:ext uri="{FF2B5EF4-FFF2-40B4-BE49-F238E27FC236}">
                <a16:creationId xmlns:a16="http://schemas.microsoft.com/office/drawing/2014/main" xmlns="" id="{5A3A00F7-8934-43CA-954F-B2517885FC64}"/>
              </a:ext>
            </a:extLst>
          </p:cNvPr>
          <p:cNvGraphicFramePr/>
          <p:nvPr>
            <p:extLst>
              <p:ext uri="{D42A27DB-BD31-4B8C-83A1-F6EECF244321}">
                <p14:modId xmlns:p14="http://schemas.microsoft.com/office/powerpoint/2010/main" val="2690274593"/>
              </p:ext>
            </p:extLst>
          </p:nvPr>
        </p:nvGraphicFramePr>
        <p:xfrm>
          <a:off x="554334" y="970875"/>
          <a:ext cx="489131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a:extLst>
              <a:ext uri="{FF2B5EF4-FFF2-40B4-BE49-F238E27FC236}">
                <a16:creationId xmlns:a16="http://schemas.microsoft.com/office/drawing/2014/main" xmlns="" id="{1B2AD1A1-A1D3-439F-91FE-A5FD6AC85D2E}"/>
              </a:ext>
            </a:extLst>
          </p:cNvPr>
          <p:cNvGraphicFramePr/>
          <p:nvPr>
            <p:extLst>
              <p:ext uri="{D42A27DB-BD31-4B8C-83A1-F6EECF244321}">
                <p14:modId xmlns:p14="http://schemas.microsoft.com/office/powerpoint/2010/main" val="3016069035"/>
              </p:ext>
            </p:extLst>
          </p:nvPr>
        </p:nvGraphicFramePr>
        <p:xfrm>
          <a:off x="6746351" y="968735"/>
          <a:ext cx="4891315"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3907353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438401"/>
            <a:ext cx="10566400" cy="2565400"/>
          </a:xfrm>
        </p:spPr>
        <p:txBody>
          <a:bodyPr>
            <a:normAutofit/>
          </a:bodyPr>
          <a:lstStyle/>
          <a:p>
            <a:pPr algn="ctr"/>
            <a:r>
              <a:rPr lang="en-US" sz="7200" b="1" cap="all" dirty="0" smtClean="0">
                <a:solidFill>
                  <a:schemeClr val="tx1"/>
                </a:solidFill>
                <a:latin typeface="Century Gothic" panose="020B0502020202020204" pitchFamily="34" charset="0"/>
              </a:rPr>
              <a:t>What Employers</a:t>
            </a:r>
            <a:br>
              <a:rPr lang="en-US" sz="7200" b="1" cap="all" dirty="0" smtClean="0">
                <a:solidFill>
                  <a:schemeClr val="tx1"/>
                </a:solidFill>
                <a:latin typeface="Century Gothic" panose="020B0502020202020204" pitchFamily="34" charset="0"/>
              </a:rPr>
            </a:br>
            <a:r>
              <a:rPr lang="en-US" sz="7200" b="1" cap="all" dirty="0" smtClean="0">
                <a:solidFill>
                  <a:schemeClr val="tx1"/>
                </a:solidFill>
                <a:latin typeface="Century Gothic" panose="020B0502020202020204" pitchFamily="34" charset="0"/>
              </a:rPr>
              <a:t>Look For</a:t>
            </a:r>
            <a:endParaRPr lang="en-US" sz="7200" b="1" cap="all"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23978260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64" y="183075"/>
            <a:ext cx="6188747" cy="624444"/>
          </a:xfrm>
        </p:spPr>
        <p:txBody>
          <a:bodyPr>
            <a:noAutofit/>
          </a:bodyPr>
          <a:lstStyle/>
          <a:p>
            <a:pPr algn="ctr" defTabSz="914400">
              <a:lnSpc>
                <a:spcPct val="90000"/>
              </a:lnSpc>
            </a:pPr>
            <a:r>
              <a:rPr lang="en-US" sz="3600" cap="all" dirty="0" smtClean="0">
                <a:solidFill>
                  <a:prstClr val="white"/>
                </a:solidFill>
                <a:latin typeface="Century Gothic" panose="020B0502020202020204" pitchFamily="34" charset="0"/>
                <a:ea typeface="Kozuka Gothic Pro R" pitchFamily="34" charset="-128"/>
                <a:cs typeface="Estrangelo Edessa" panose="03080600000000000000" pitchFamily="66" charset="0"/>
              </a:rPr>
              <a:t>Phone Screens</a:t>
            </a:r>
            <a:endParaRPr lang="en-US" sz="3600" cap="all"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sp>
        <p:nvSpPr>
          <p:cNvPr id="8" name="Rectangle 7"/>
          <p:cNvSpPr/>
          <p:nvPr/>
        </p:nvSpPr>
        <p:spPr>
          <a:xfrm>
            <a:off x="0" y="1016000"/>
            <a:ext cx="12192000" cy="58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endParaRPr lang="en-US" sz="1500" dirty="0">
              <a:solidFill>
                <a:srgbClr val="FFFFFF"/>
              </a:solidFill>
            </a:endParaRPr>
          </a:p>
        </p:txBody>
      </p:sp>
      <p:pic>
        <p:nvPicPr>
          <p:cNvPr id="3078" name="Picture 6" descr="Related image"/>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flipH="1">
            <a:off x="4508501" y="4239987"/>
            <a:ext cx="3259667" cy="26180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058B7C41-7A52-46CC-8B9E-C1F6A1DC08CA}"/>
              </a:ext>
            </a:extLst>
          </p:cNvPr>
          <p:cNvPicPr>
            <a:picLocks noChangeAspect="1"/>
          </p:cNvPicPr>
          <p:nvPr/>
        </p:nvPicPr>
        <p:blipFill rotWithShape="1">
          <a:blip r:embed="rId3" cstate="screen">
            <a:clrChange>
              <a:clrFrom>
                <a:srgbClr val="FDF3EA"/>
              </a:clrFrom>
              <a:clrTo>
                <a:srgbClr val="FDF3EA">
                  <a:alpha val="0"/>
                </a:srgbClr>
              </a:clrTo>
            </a:clrChange>
            <a:extLst>
              <a:ext uri="{28A0092B-C50C-407E-A947-70E740481C1C}">
                <a14:useLocalDpi xmlns:a14="http://schemas.microsoft.com/office/drawing/2010/main"/>
              </a:ext>
            </a:extLst>
          </a:blip>
          <a:srcRect/>
          <a:stretch/>
        </p:blipFill>
        <p:spPr>
          <a:xfrm>
            <a:off x="7746043" y="1227243"/>
            <a:ext cx="4445959" cy="5205996"/>
          </a:xfrm>
          <a:prstGeom prst="rect">
            <a:avLst/>
          </a:prstGeom>
        </p:spPr>
      </p:pic>
      <p:pic>
        <p:nvPicPr>
          <p:cNvPr id="21" name="Picture 20">
            <a:extLst>
              <a:ext uri="{FF2B5EF4-FFF2-40B4-BE49-F238E27FC236}">
                <a16:creationId xmlns="" xmlns:a16="http://schemas.microsoft.com/office/drawing/2014/main" id="{0195911C-C315-4954-A0BD-F01025CE6458}"/>
              </a:ext>
            </a:extLst>
          </p:cNvPr>
          <p:cNvPicPr>
            <a:picLocks noChangeAspect="1"/>
          </p:cNvPicPr>
          <p:nvPr/>
        </p:nvPicPr>
        <p:blipFill rotWithShape="1">
          <a:blip r:embed="rId4" cstate="screen">
            <a:clrChange>
              <a:clrFrom>
                <a:srgbClr val="FDF3EA"/>
              </a:clrFrom>
              <a:clrTo>
                <a:srgbClr val="FDF3EA">
                  <a:alpha val="0"/>
                </a:srgbClr>
              </a:clrTo>
            </a:clrChange>
            <a:extLst>
              <a:ext uri="{28A0092B-C50C-407E-A947-70E740481C1C}">
                <a14:useLocalDpi xmlns:a14="http://schemas.microsoft.com/office/drawing/2010/main"/>
              </a:ext>
            </a:extLst>
          </a:blip>
          <a:srcRect/>
          <a:stretch/>
        </p:blipFill>
        <p:spPr>
          <a:xfrm>
            <a:off x="7746043" y="6025724"/>
            <a:ext cx="4445959" cy="832277"/>
          </a:xfrm>
          <a:prstGeom prst="rect">
            <a:avLst/>
          </a:prstGeom>
        </p:spPr>
      </p:pic>
      <p:sp>
        <p:nvSpPr>
          <p:cNvPr id="4" name="Rounded Rectangle 3"/>
          <p:cNvSpPr/>
          <p:nvPr/>
        </p:nvSpPr>
        <p:spPr>
          <a:xfrm>
            <a:off x="-2315313" y="1870969"/>
            <a:ext cx="1651000" cy="77390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000" dirty="0">
                <a:solidFill>
                  <a:srgbClr val="FF0000"/>
                </a:solidFill>
                <a:latin typeface="Arial" panose="020B0604020202020204" pitchFamily="34" charset="0"/>
                <a:cs typeface="Arial" panose="020B0604020202020204" pitchFamily="34" charset="0"/>
              </a:rPr>
              <a:t>Candidate</a:t>
            </a:r>
          </a:p>
        </p:txBody>
      </p:sp>
      <p:sp>
        <p:nvSpPr>
          <p:cNvPr id="11" name="Rounded Rectangle 10"/>
          <p:cNvSpPr/>
          <p:nvPr/>
        </p:nvSpPr>
        <p:spPr>
          <a:xfrm>
            <a:off x="-2603500" y="5123941"/>
            <a:ext cx="1651000" cy="77390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000" dirty="0">
                <a:solidFill>
                  <a:srgbClr val="FF0000"/>
                </a:solidFill>
                <a:latin typeface="Arial" panose="020B0604020202020204" pitchFamily="34" charset="0"/>
                <a:cs typeface="Arial" panose="020B0604020202020204" pitchFamily="34" charset="0"/>
              </a:rPr>
              <a:t>Candidate</a:t>
            </a:r>
          </a:p>
        </p:txBody>
      </p:sp>
      <p:sp>
        <p:nvSpPr>
          <p:cNvPr id="12" name="Rounded Rectangle 11"/>
          <p:cNvSpPr/>
          <p:nvPr/>
        </p:nvSpPr>
        <p:spPr>
          <a:xfrm>
            <a:off x="-2056379" y="471881"/>
            <a:ext cx="1651000" cy="77390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000" dirty="0" smtClean="0">
                <a:solidFill>
                  <a:srgbClr val="FF0000"/>
                </a:solidFill>
                <a:latin typeface="Arial" panose="020B0604020202020204" pitchFamily="34" charset="0"/>
                <a:cs typeface="Arial" panose="020B0604020202020204" pitchFamily="34" charset="0"/>
              </a:rPr>
              <a:t>Candidate</a:t>
            </a:r>
            <a:endParaRPr lang="en-US" sz="2000" dirty="0">
              <a:solidFill>
                <a:srgbClr val="FF0000"/>
              </a:solidFill>
              <a:latin typeface="Arial" panose="020B0604020202020204" pitchFamily="34" charset="0"/>
              <a:cs typeface="Arial" panose="020B0604020202020204" pitchFamily="34" charset="0"/>
            </a:endParaRPr>
          </a:p>
        </p:txBody>
      </p:sp>
      <p:sp>
        <p:nvSpPr>
          <p:cNvPr id="15" name="Rounded Rectangle 14"/>
          <p:cNvSpPr/>
          <p:nvPr/>
        </p:nvSpPr>
        <p:spPr>
          <a:xfrm>
            <a:off x="-3664123" y="3176673"/>
            <a:ext cx="1651000" cy="77390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000" dirty="0">
                <a:solidFill>
                  <a:srgbClr val="FF0000"/>
                </a:solidFill>
                <a:latin typeface="Arial" panose="020B0604020202020204" pitchFamily="34" charset="0"/>
                <a:cs typeface="Arial" panose="020B0604020202020204" pitchFamily="34" charset="0"/>
              </a:rPr>
              <a:t>Candidate</a:t>
            </a:r>
          </a:p>
        </p:txBody>
      </p:sp>
      <p:sp>
        <p:nvSpPr>
          <p:cNvPr id="22" name="Rounded Rectangle 21"/>
          <p:cNvSpPr/>
          <p:nvPr/>
        </p:nvSpPr>
        <p:spPr>
          <a:xfrm>
            <a:off x="-1989095" y="3429001"/>
            <a:ext cx="1651000" cy="7739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000" dirty="0">
                <a:solidFill>
                  <a:srgbClr val="006600"/>
                </a:solidFill>
                <a:latin typeface="Arial" panose="020B0604020202020204" pitchFamily="34" charset="0"/>
                <a:cs typeface="Arial" panose="020B0604020202020204" pitchFamily="34" charset="0"/>
              </a:rPr>
              <a:t>Candidate</a:t>
            </a:r>
          </a:p>
        </p:txBody>
      </p:sp>
      <p:sp>
        <p:nvSpPr>
          <p:cNvPr id="29" name="Rounded Rectangle 28"/>
          <p:cNvSpPr/>
          <p:nvPr/>
        </p:nvSpPr>
        <p:spPr>
          <a:xfrm>
            <a:off x="-1785056" y="1227244"/>
            <a:ext cx="1651000" cy="77390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000" dirty="0">
                <a:solidFill>
                  <a:srgbClr val="FF0000"/>
                </a:solidFill>
                <a:latin typeface="Arial" panose="020B0604020202020204" pitchFamily="34" charset="0"/>
                <a:cs typeface="Arial" panose="020B0604020202020204" pitchFamily="34" charset="0"/>
              </a:rPr>
              <a:t>Candidate</a:t>
            </a:r>
          </a:p>
        </p:txBody>
      </p:sp>
      <p:sp>
        <p:nvSpPr>
          <p:cNvPr id="30" name="Rounded Rectangle 29"/>
          <p:cNvSpPr/>
          <p:nvPr/>
        </p:nvSpPr>
        <p:spPr>
          <a:xfrm>
            <a:off x="-3966313" y="2548377"/>
            <a:ext cx="1651000" cy="7739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2000" dirty="0">
                <a:solidFill>
                  <a:srgbClr val="006600"/>
                </a:solidFill>
                <a:latin typeface="Arial" panose="020B0604020202020204" pitchFamily="34" charset="0"/>
                <a:cs typeface="Arial" panose="020B0604020202020204" pitchFamily="34" charset="0"/>
              </a:rPr>
              <a:t>Candidate</a:t>
            </a:r>
          </a:p>
        </p:txBody>
      </p:sp>
      <p:grpSp>
        <p:nvGrpSpPr>
          <p:cNvPr id="14" name="Group 13">
            <a:extLst>
              <a:ext uri="{FF2B5EF4-FFF2-40B4-BE49-F238E27FC236}">
                <a16:creationId xmlns="" xmlns:a16="http://schemas.microsoft.com/office/drawing/2014/main" id="{D9DE62A3-D9B5-495E-A8B1-3BE3DB5990B6}"/>
              </a:ext>
            </a:extLst>
          </p:cNvPr>
          <p:cNvGrpSpPr/>
          <p:nvPr/>
        </p:nvGrpSpPr>
        <p:grpSpPr>
          <a:xfrm>
            <a:off x="7462159" y="934452"/>
            <a:ext cx="1460500" cy="6043863"/>
            <a:chOff x="7462158" y="1016000"/>
            <a:chExt cx="1460500" cy="5842000"/>
          </a:xfrm>
          <a:solidFill>
            <a:schemeClr val="tx1"/>
          </a:solidFill>
        </p:grpSpPr>
        <p:cxnSp>
          <p:nvCxnSpPr>
            <p:cNvPr id="6" name="Straight Connector 5"/>
            <p:cNvCxnSpPr/>
            <p:nvPr/>
          </p:nvCxnSpPr>
          <p:spPr>
            <a:xfrm>
              <a:off x="7747000" y="1016000"/>
              <a:ext cx="0" cy="1556303"/>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462158" y="1016000"/>
              <a:ext cx="1460500" cy="1556303"/>
            </a:xfrm>
            <a:prstGeom prst="rect">
              <a:avLst/>
            </a:prstGeom>
            <a:pattFill prst="lgGrid">
              <a:fgClr>
                <a:schemeClr val="tx1"/>
              </a:fgClr>
              <a:bgClr>
                <a:schemeClr val="bg1"/>
              </a:bgClr>
            </a:patt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500" dirty="0">
                <a:solidFill>
                  <a:srgbClr val="000000"/>
                </a:solidFill>
              </a:endParaRPr>
            </a:p>
          </p:txBody>
        </p:sp>
        <p:sp>
          <p:nvSpPr>
            <p:cNvPr id="19" name="Rectangle 18"/>
            <p:cNvSpPr/>
            <p:nvPr/>
          </p:nvSpPr>
          <p:spPr>
            <a:xfrm>
              <a:off x="7462158" y="3680308"/>
              <a:ext cx="1460500" cy="3177692"/>
            </a:xfrm>
            <a:prstGeom prst="rect">
              <a:avLst/>
            </a:prstGeom>
            <a:pattFill prst="lgGrid">
              <a:fgClr>
                <a:schemeClr val="tx1"/>
              </a:fgClr>
              <a:bgClr>
                <a:schemeClr val="bg1"/>
              </a:bgClr>
            </a:patt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500" dirty="0">
                <a:solidFill>
                  <a:srgbClr val="000000"/>
                </a:solidFill>
              </a:endParaRPr>
            </a:p>
          </p:txBody>
        </p:sp>
        <p:sp>
          <p:nvSpPr>
            <p:cNvPr id="5" name="Rectangle 4"/>
            <p:cNvSpPr/>
            <p:nvPr/>
          </p:nvSpPr>
          <p:spPr>
            <a:xfrm>
              <a:off x="7563119" y="3885209"/>
              <a:ext cx="1258579" cy="803242"/>
            </a:xfrm>
            <a:prstGeom prst="rect">
              <a:avLst/>
            </a:prstGeom>
            <a:solidFill>
              <a:schemeClr val="bg1"/>
            </a:solidFill>
            <a:ln>
              <a:solidFill>
                <a:schemeClr val="tx1"/>
              </a:solidFill>
            </a:ln>
          </p:spPr>
          <p:txBody>
            <a:bodyPr wrap="square">
              <a:spAutoFit/>
            </a:bodyPr>
            <a:lstStyle/>
            <a:p>
              <a:pPr algn="ctr" defTabSz="1219140"/>
              <a:r>
                <a:rPr lang="en-US" sz="2400" b="1" dirty="0" smtClean="0">
                  <a:solidFill>
                    <a:srgbClr val="000000"/>
                  </a:solidFill>
                  <a:latin typeface="Calibri" panose="020F0502020204030204" pitchFamily="34" charset="0"/>
                </a:rPr>
                <a:t>Phone</a:t>
              </a:r>
            </a:p>
            <a:p>
              <a:pPr algn="ctr" defTabSz="1219140"/>
              <a:r>
                <a:rPr lang="en-US" sz="2400" b="1" dirty="0" smtClean="0">
                  <a:solidFill>
                    <a:srgbClr val="000000"/>
                  </a:solidFill>
                  <a:latin typeface="Calibri" panose="020F0502020204030204" pitchFamily="34" charset="0"/>
                </a:rPr>
                <a:t>Screen</a:t>
              </a:r>
              <a:endParaRPr lang="en-US" sz="2400" b="1" dirty="0">
                <a:solidFill>
                  <a:srgbClr val="000000"/>
                </a:solidFill>
                <a:latin typeface="Calibri" panose="020F0502020204030204" pitchFamily="34" charset="0"/>
              </a:endParaRPr>
            </a:p>
          </p:txBody>
        </p:sp>
      </p:grpSp>
    </p:spTree>
    <p:extLst>
      <p:ext uri="{BB962C8B-B14F-4D97-AF65-F5344CB8AC3E}">
        <p14:creationId xmlns:p14="http://schemas.microsoft.com/office/powerpoint/2010/main" val="4080003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0" presetClass="path" presetSubtype="0" accel="50000" decel="50000" fill="hold" grpId="0" nodeType="clickEffect">
                                  <p:stCondLst>
                                    <p:cond delay="0"/>
                                  </p:stCondLst>
                                  <p:childTnLst>
                                    <p:animMotion origin="layout" path="M -2.46528E-6 4.93827E-7 L 0.31012 4.93827E-7 C 0.449 4.93827E-7 0.62034 0.11883 0.62034 0.21566 L 0.62034 0.43133 " pathEditMode="relative" rAng="0" ptsTypes="FfFF">
                                      <p:cBhvr>
                                        <p:cTn id="15" dur="2000" fill="hold"/>
                                        <p:tgtEl>
                                          <p:spTgt spid="29"/>
                                        </p:tgtEl>
                                        <p:attrNameLst>
                                          <p:attrName>ppt_x</p:attrName>
                                          <p:attrName>ppt_y</p:attrName>
                                        </p:attrNameLst>
                                      </p:cBhvr>
                                      <p:rCtr x="31011" y="21566"/>
                                    </p:animMotion>
                                  </p:childTnLst>
                                </p:cTn>
                              </p:par>
                            </p:childTnLst>
                          </p:cTn>
                        </p:par>
                      </p:childTnLst>
                    </p:cTn>
                  </p:par>
                  <p:par>
                    <p:cTn id="16" fill="hold">
                      <p:stCondLst>
                        <p:cond delay="indefinite"/>
                      </p:stCondLst>
                      <p:childTnLst>
                        <p:par>
                          <p:cTn id="17" fill="hold">
                            <p:stCondLst>
                              <p:cond delay="0"/>
                            </p:stCondLst>
                            <p:childTnLst>
                              <p:par>
                                <p:cTn id="18" presetID="50" presetClass="path" presetSubtype="0" accel="50000" decel="50000" fill="hold" grpId="0" nodeType="clickEffect">
                                  <p:stCondLst>
                                    <p:cond delay="0"/>
                                  </p:stCondLst>
                                  <p:childTnLst>
                                    <p:animMotion origin="layout" path="M 0.00851 0.09537 L 0.49705 -0.04259 C 0.71563 -0.10216 0.99358 -0.10278 0.99844 -0.03765 L 1.01216 0.10648 " pathEditMode="relative" rAng="21060000" ptsTypes="AAAA">
                                      <p:cBhvr>
                                        <p:cTn id="19" dur="2000" fill="hold"/>
                                        <p:tgtEl>
                                          <p:spTgt spid="22"/>
                                        </p:tgtEl>
                                        <p:attrNameLst>
                                          <p:attrName>ppt_x</p:attrName>
                                          <p:attrName>ppt_y</p:attrName>
                                        </p:attrNameLst>
                                      </p:cBhvr>
                                      <p:rCtr x="50174" y="525"/>
                                    </p:animMotion>
                                  </p:childTnLst>
                                </p:cTn>
                              </p:par>
                            </p:childTnLst>
                          </p:cTn>
                        </p:par>
                      </p:childTnLst>
                    </p:cTn>
                  </p:par>
                  <p:par>
                    <p:cTn id="20" fill="hold">
                      <p:stCondLst>
                        <p:cond delay="indefinite"/>
                      </p:stCondLst>
                      <p:childTnLst>
                        <p:par>
                          <p:cTn id="21" fill="hold">
                            <p:stCondLst>
                              <p:cond delay="0"/>
                            </p:stCondLst>
                            <p:childTnLst>
                              <p:par>
                                <p:cTn id="22" presetID="50" presetClass="path" presetSubtype="0" accel="50000" decel="50000" fill="hold" grpId="0" nodeType="clickEffect">
                                  <p:stCondLst>
                                    <p:cond delay="0"/>
                                  </p:stCondLst>
                                  <p:childTnLst>
                                    <p:animMotion origin="layout" path="M 1.45833E-6 0.00926 L 0.32129 0.00926 C 0.46517 0.00926 0.64258 0.15625 0.64258 0.27527 L 0.64258 0.54148 " pathEditMode="relative" rAng="0" ptsTypes="FfFF">
                                      <p:cBhvr>
                                        <p:cTn id="23" dur="2000" fill="hold"/>
                                        <p:tgtEl>
                                          <p:spTgt spid="12"/>
                                        </p:tgtEl>
                                        <p:attrNameLst>
                                          <p:attrName>ppt_x</p:attrName>
                                          <p:attrName>ppt_y</p:attrName>
                                        </p:attrNameLst>
                                      </p:cBhvr>
                                      <p:rCtr x="32129" y="26601"/>
                                    </p:animMotion>
                                  </p:childTnLst>
                                </p:cTn>
                              </p:par>
                              <p:par>
                                <p:cTn id="24" presetID="0" presetClass="path" presetSubtype="0" accel="50000" decel="50000" fill="hold" grpId="0" nodeType="withEffect">
                                  <p:stCondLst>
                                    <p:cond delay="0"/>
                                  </p:stCondLst>
                                  <p:childTnLst>
                                    <p:animMotion origin="layout" path="M -4.09722E-6 0.00232 L 0.42796 -0.18306 L 0.67687 -0.18306 L 0.77974 0.00039 L 0.77203 0.13793 " pathEditMode="relative" rAng="0" ptsTypes="AAAAA">
                                      <p:cBhvr>
                                        <p:cTn id="25" dur="2000" fill="hold"/>
                                        <p:tgtEl>
                                          <p:spTgt spid="15"/>
                                        </p:tgtEl>
                                        <p:attrNameLst>
                                          <p:attrName>ppt_x</p:attrName>
                                          <p:attrName>ppt_y</p:attrName>
                                        </p:attrNameLst>
                                      </p:cBhvr>
                                      <p:rCtr x="38987" y="-2488"/>
                                    </p:animMotion>
                                  </p:childTnLst>
                                </p:cTn>
                              </p:par>
                              <p:par>
                                <p:cTn id="26" presetID="50" presetClass="path" presetSubtype="0" accel="50000" decel="50000" fill="hold" grpId="0" nodeType="withEffect">
                                  <p:stCondLst>
                                    <p:cond delay="0"/>
                                  </p:stCondLst>
                                  <p:childTnLst>
                                    <p:animMotion origin="layout" path="M 3.33333E-6 -3.64198E-6 L 0.32042 -0.18981 C 0.46365 -0.27469 0.65343 -0.31404 0.6633 -0.26061 L 0.68565 -0.1412 " pathEditMode="relative" rAng="-1105820" ptsTypes="FfFF">
                                      <p:cBhvr>
                                        <p:cTn id="27" dur="2000" fill="hold"/>
                                        <p:tgtEl>
                                          <p:spTgt spid="11"/>
                                        </p:tgtEl>
                                        <p:attrNameLst>
                                          <p:attrName>ppt_x</p:attrName>
                                          <p:attrName>ppt_y</p:attrName>
                                        </p:attrNameLst>
                                      </p:cBhvr>
                                      <p:rCtr x="34288" y="-7060"/>
                                    </p:animMotion>
                                  </p:childTnLst>
                                </p:cTn>
                              </p:par>
                              <p:par>
                                <p:cTn id="28" presetID="50" presetClass="path" presetSubtype="0" accel="50000" decel="50000" fill="hold" grpId="0" nodeType="withEffect">
                                  <p:stCondLst>
                                    <p:cond delay="0"/>
                                  </p:stCondLst>
                                  <p:childTnLst>
                                    <p:animMotion origin="layout" path="M -1.18056E-6 4.93827E-7 L 0.33192 4.93827E-7 C 0.48036 4.93827E-7 0.66385 0.09298 0.66385 0.16879 L 0.66385 0.33758 " pathEditMode="relative" rAng="0" ptsTypes="FfFF">
                                      <p:cBhvr>
                                        <p:cTn id="29" dur="2000" fill="hold"/>
                                        <p:tgtEl>
                                          <p:spTgt spid="4"/>
                                        </p:tgtEl>
                                        <p:attrNameLst>
                                          <p:attrName>ppt_x</p:attrName>
                                          <p:attrName>ppt_y</p:attrName>
                                        </p:attrNameLst>
                                      </p:cBhvr>
                                      <p:rCtr x="33192" y="16879"/>
                                    </p:animMotion>
                                  </p:childTnLst>
                                </p:cTn>
                              </p:par>
                            </p:childTnLst>
                          </p:cTn>
                        </p:par>
                      </p:childTnLst>
                    </p:cTn>
                  </p:par>
                  <p:par>
                    <p:cTn id="30" fill="hold">
                      <p:stCondLst>
                        <p:cond delay="indefinite"/>
                      </p:stCondLst>
                      <p:childTnLst>
                        <p:par>
                          <p:cTn id="31" fill="hold">
                            <p:stCondLst>
                              <p:cond delay="0"/>
                            </p:stCondLst>
                            <p:childTnLst>
                              <p:par>
                                <p:cTn id="32" presetID="50" presetClass="path" presetSubtype="0" accel="50000" decel="50000" fill="hold" grpId="0" nodeType="clickEffect">
                                  <p:stCondLst>
                                    <p:cond delay="0"/>
                                  </p:stCondLst>
                                  <p:childTnLst>
                                    <p:animMotion origin="layout" path="M 0.04406 0.00734 L 0.60916 0.00734 C 0.8622 0.00734 1.17427 0.07099 1.17427 0.12308 L 1.17427 0.23882 " pathEditMode="relative" rAng="0" ptsTypes="FfFF">
                                      <p:cBhvr>
                                        <p:cTn id="33" dur="2000" fill="hold"/>
                                        <p:tgtEl>
                                          <p:spTgt spid="30"/>
                                        </p:tgtEl>
                                        <p:attrNameLst>
                                          <p:attrName>ppt_x</p:attrName>
                                          <p:attrName>ppt_y</p:attrName>
                                        </p:attrNameLst>
                                      </p:cBhvr>
                                      <p:rCtr x="56510" y="115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5" grpId="0" animBg="1"/>
      <p:bldP spid="22"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134940"/>
            <a:ext cx="12382500" cy="817563"/>
          </a:xfrm>
        </p:spPr>
        <p:txBody>
          <a:bodyPr/>
          <a:lstStyle/>
          <a:p>
            <a:pPr algn="l"/>
            <a:r>
              <a:rPr lang="en-US" dirty="0">
                <a:solidFill>
                  <a:schemeClr val="tx1"/>
                </a:solidFill>
                <a:cs typeface="Calibri" panose="020F0502020204030204" pitchFamily="34" charset="0"/>
              </a:rPr>
              <a:t>How do employers screen resumes?</a:t>
            </a:r>
            <a:endParaRPr lang="en-US" dirty="0">
              <a:solidFill>
                <a:schemeClr val="tx1"/>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4294967295"/>
          </p:nvPr>
        </p:nvSpPr>
        <p:spPr>
          <a:xfrm>
            <a:off x="10871200" y="6480175"/>
            <a:ext cx="1320800" cy="365125"/>
          </a:xfrm>
          <a:prstGeom prst="rect">
            <a:avLst/>
          </a:prstGeom>
        </p:spPr>
        <p:txBody>
          <a:bodyPr/>
          <a:lstStyle/>
          <a:p>
            <a:fld id="{C027DF33-A32A-48E6-84DE-73770CBAF023}" type="slidenum">
              <a:rPr lang="en-US" smtClean="0">
                <a:solidFill>
                  <a:srgbClr val="FFFFFF"/>
                </a:solidFill>
              </a:rPr>
              <a:pPr/>
              <a:t>15</a:t>
            </a:fld>
            <a:endParaRPr lang="en-US" dirty="0">
              <a:solidFill>
                <a:srgbClr val="FFFFFF"/>
              </a:solidFill>
            </a:endParaRPr>
          </a:p>
        </p:txBody>
      </p:sp>
      <p:pic>
        <p:nvPicPr>
          <p:cNvPr id="8" name="Picture 7">
            <a:extLst>
              <a:ext uri="{FF2B5EF4-FFF2-40B4-BE49-F238E27FC236}">
                <a16:creationId xmlns="" xmlns:a16="http://schemas.microsoft.com/office/drawing/2014/main" id="{58DE3046-E2F7-498D-8012-03477037A1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1999" cy="6858000"/>
          </a:xfrm>
          <a:prstGeom prst="rect">
            <a:avLst/>
          </a:prstGeom>
        </p:spPr>
      </p:pic>
      <p:sp>
        <p:nvSpPr>
          <p:cNvPr id="9" name="Rectangle 8">
            <a:extLst>
              <a:ext uri="{FF2B5EF4-FFF2-40B4-BE49-F238E27FC236}">
                <a16:creationId xmlns="" xmlns:a16="http://schemas.microsoft.com/office/drawing/2014/main" id="{F23F5291-7FE0-4BCA-B2C6-8EC97C22CA0E}"/>
              </a:ext>
            </a:extLst>
          </p:cNvPr>
          <p:cNvSpPr/>
          <p:nvPr/>
        </p:nvSpPr>
        <p:spPr>
          <a:xfrm>
            <a:off x="4313384" y="2900219"/>
            <a:ext cx="3140363" cy="107289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r>
              <a:rPr lang="en-US" sz="7200" dirty="0">
                <a:solidFill>
                  <a:srgbClr val="FFFF00"/>
                </a:solidFill>
                <a:latin typeface="Lucida Console" panose="020B0609040504020204" pitchFamily="49" charset="0"/>
              </a:rPr>
              <a:t>match</a:t>
            </a:r>
          </a:p>
        </p:txBody>
      </p:sp>
    </p:spTree>
    <p:extLst>
      <p:ext uri="{BB962C8B-B14F-4D97-AF65-F5344CB8AC3E}">
        <p14:creationId xmlns:p14="http://schemas.microsoft.com/office/powerpoint/2010/main" val="211657175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633"/>
            <a:ext cx="6305797" cy="817563"/>
          </a:xfrm>
        </p:spPr>
        <p:txBody>
          <a:bodyPr>
            <a:noAutofit/>
          </a:bodyPr>
          <a:lstStyle/>
          <a:p>
            <a:pPr algn="ctr"/>
            <a:r>
              <a:rPr lang="en-US" sz="3600" cap="all" dirty="0" smtClean="0">
                <a:solidFill>
                  <a:prstClr val="white"/>
                </a:solidFill>
                <a:latin typeface="Century Gothic" panose="020B0502020202020204" pitchFamily="34" charset="0"/>
                <a:ea typeface="Kozuka Gothic Pro R" pitchFamily="34" charset="-128"/>
                <a:cs typeface="Estrangelo Edessa" panose="03080600000000000000" pitchFamily="66" charset="0"/>
              </a:rPr>
              <a:t>Experience </a:t>
            </a:r>
            <a:r>
              <a:rPr lang="en-US" sz="3600" cap="all" dirty="0" err="1" smtClean="0">
                <a:solidFill>
                  <a:prstClr val="white"/>
                </a:solidFill>
                <a:latin typeface="Century Gothic" panose="020B0502020202020204" pitchFamily="34" charset="0"/>
                <a:ea typeface="Kozuka Gothic Pro R" pitchFamily="34" charset="-128"/>
                <a:cs typeface="Estrangelo Edessa" panose="03080600000000000000" pitchFamily="66" charset="0"/>
              </a:rPr>
              <a:t>ScreeninG</a:t>
            </a:r>
            <a:endParaRPr lang="en-US" sz="3600" cap="all"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sp>
        <p:nvSpPr>
          <p:cNvPr id="3" name="Slide Number Placeholder 2"/>
          <p:cNvSpPr>
            <a:spLocks noGrp="1"/>
          </p:cNvSpPr>
          <p:nvPr>
            <p:ph type="sldNum" sz="quarter" idx="4294967295"/>
          </p:nvPr>
        </p:nvSpPr>
        <p:spPr>
          <a:xfrm>
            <a:off x="10871200" y="6480175"/>
            <a:ext cx="1320800" cy="365125"/>
          </a:xfrm>
          <a:prstGeom prst="rect">
            <a:avLst/>
          </a:prstGeom>
        </p:spPr>
        <p:txBody>
          <a:bodyPr/>
          <a:lstStyle/>
          <a:p>
            <a:fld id="{C027DF33-A32A-48E6-84DE-73770CBAF023}" type="slidenum">
              <a:rPr lang="en-US" smtClean="0"/>
              <a:t>16</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32000" y="1397001"/>
            <a:ext cx="8128000" cy="49931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1005405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410"/>
            <a:ext cx="6350001" cy="817563"/>
          </a:xfrm>
        </p:spPr>
        <p:txBody>
          <a:bodyPr>
            <a:noAutofit/>
          </a:bodyPr>
          <a:lstStyle/>
          <a:p>
            <a:pPr algn="ctr"/>
            <a:r>
              <a:rPr lang="en-US" sz="3600" cap="all" dirty="0">
                <a:solidFill>
                  <a:prstClr val="white"/>
                </a:solidFill>
                <a:latin typeface="Century Gothic" panose="020B0502020202020204" pitchFamily="34" charset="0"/>
                <a:ea typeface="Kozuka Gothic Pro R" pitchFamily="34" charset="-128"/>
                <a:cs typeface="Estrangelo Edessa" panose="03080600000000000000" pitchFamily="66" charset="0"/>
              </a:rPr>
              <a:t>Key Words</a:t>
            </a:r>
          </a:p>
        </p:txBody>
      </p:sp>
      <p:sp>
        <p:nvSpPr>
          <p:cNvPr id="3" name="Slide Number Placeholder 2"/>
          <p:cNvSpPr>
            <a:spLocks noGrp="1"/>
          </p:cNvSpPr>
          <p:nvPr>
            <p:ph type="sldNum" sz="quarter" idx="4294967295"/>
          </p:nvPr>
        </p:nvSpPr>
        <p:spPr>
          <a:xfrm>
            <a:off x="10871200" y="6480175"/>
            <a:ext cx="1320800" cy="365125"/>
          </a:xfrm>
          <a:prstGeom prst="rect">
            <a:avLst/>
          </a:prstGeom>
        </p:spPr>
        <p:txBody>
          <a:bodyPr/>
          <a:lstStyle/>
          <a:p>
            <a:fld id="{C027DF33-A32A-48E6-84DE-73770CBAF023}" type="slidenum">
              <a:rPr lang="en-US" smtClean="0"/>
              <a:t>17</a:t>
            </a:fld>
            <a:endParaRPr lang="en-US"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032000" y="1397001"/>
            <a:ext cx="8128000" cy="499311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2846772" y="3690714"/>
            <a:ext cx="2233229" cy="311079"/>
          </a:xfrm>
          <a:prstGeom prst="roundRect">
            <a:avLst/>
          </a:prstGeom>
          <a:solidFill>
            <a:srgbClr val="FFFF99"/>
          </a:solidFill>
          <a:ln w="76200">
            <a:solidFill>
              <a:srgbClr val="2CB22C"/>
            </a:solidFill>
          </a:ln>
        </p:spPr>
        <p:style>
          <a:lnRef idx="2">
            <a:schemeClr val="accent1">
              <a:shade val="50000"/>
            </a:schemeClr>
          </a:lnRef>
          <a:fillRef idx="1">
            <a:schemeClr val="accent1"/>
          </a:fillRef>
          <a:effectRef idx="0">
            <a:schemeClr val="accent1"/>
          </a:effectRef>
          <a:fontRef idx="minor">
            <a:schemeClr val="lt1"/>
          </a:fontRef>
        </p:style>
        <p:txBody>
          <a:bodyPr lIns="0" tIns="60958" rIns="0" bIns="60958" rtlCol="0" anchor="ctr"/>
          <a:lstStyle/>
          <a:p>
            <a:r>
              <a:rPr lang="en-US" sz="2100" b="1" dirty="0">
                <a:solidFill>
                  <a:schemeClr val="tx1"/>
                </a:solidFill>
                <a:latin typeface="Palatino Linotype" panose="02040502050505030304" pitchFamily="18" charset="0"/>
              </a:rPr>
              <a:t> Conduct research</a:t>
            </a:r>
          </a:p>
        </p:txBody>
      </p:sp>
      <p:sp>
        <p:nvSpPr>
          <p:cNvPr id="9" name="Rounded Rectangle 8"/>
          <p:cNvSpPr/>
          <p:nvPr/>
        </p:nvSpPr>
        <p:spPr>
          <a:xfrm>
            <a:off x="2846772" y="4443905"/>
            <a:ext cx="3503229" cy="311079"/>
          </a:xfrm>
          <a:prstGeom prst="roundRect">
            <a:avLst/>
          </a:prstGeom>
          <a:solidFill>
            <a:srgbClr val="FFFF99"/>
          </a:solidFill>
          <a:ln w="76200">
            <a:solidFill>
              <a:srgbClr val="2CB22C"/>
            </a:solidFill>
          </a:ln>
        </p:spPr>
        <p:style>
          <a:lnRef idx="2">
            <a:schemeClr val="accent1">
              <a:shade val="50000"/>
            </a:schemeClr>
          </a:lnRef>
          <a:fillRef idx="1">
            <a:schemeClr val="accent1"/>
          </a:fillRef>
          <a:effectRef idx="0">
            <a:schemeClr val="accent1"/>
          </a:effectRef>
          <a:fontRef idx="minor">
            <a:schemeClr val="lt1"/>
          </a:fontRef>
        </p:style>
        <p:txBody>
          <a:bodyPr lIns="0" tIns="60958" rIns="0" bIns="60958" rtlCol="0" anchor="ctr"/>
          <a:lstStyle/>
          <a:p>
            <a:r>
              <a:rPr lang="en-US" sz="2100" b="1" dirty="0">
                <a:solidFill>
                  <a:schemeClr val="tx1"/>
                </a:solidFill>
                <a:latin typeface="Palatino Linotype" panose="02040502050505030304" pitchFamily="18" charset="0"/>
              </a:rPr>
              <a:t> Lead cross-functional teams</a:t>
            </a:r>
          </a:p>
        </p:txBody>
      </p:sp>
      <p:sp>
        <p:nvSpPr>
          <p:cNvPr id="10" name="Rounded Rectangle 9"/>
          <p:cNvSpPr/>
          <p:nvPr/>
        </p:nvSpPr>
        <p:spPr>
          <a:xfrm>
            <a:off x="2859717" y="5722714"/>
            <a:ext cx="3934785" cy="311079"/>
          </a:xfrm>
          <a:prstGeom prst="roundRect">
            <a:avLst/>
          </a:prstGeom>
          <a:solidFill>
            <a:srgbClr val="FFFF99"/>
          </a:solidFill>
          <a:ln w="76200">
            <a:solidFill>
              <a:srgbClr val="2CB22C"/>
            </a:solidFill>
          </a:ln>
        </p:spPr>
        <p:style>
          <a:lnRef idx="2">
            <a:schemeClr val="accent1">
              <a:shade val="50000"/>
            </a:schemeClr>
          </a:lnRef>
          <a:fillRef idx="1">
            <a:schemeClr val="accent1"/>
          </a:fillRef>
          <a:effectRef idx="0">
            <a:schemeClr val="accent1"/>
          </a:effectRef>
          <a:fontRef idx="minor">
            <a:schemeClr val="lt1"/>
          </a:fontRef>
        </p:style>
        <p:txBody>
          <a:bodyPr lIns="0" tIns="60958" rIns="0" bIns="60958" rtlCol="0" anchor="ctr"/>
          <a:lstStyle/>
          <a:p>
            <a:r>
              <a:rPr lang="en-US" sz="2100" b="1" dirty="0">
                <a:solidFill>
                  <a:schemeClr val="tx1"/>
                </a:solidFill>
                <a:latin typeface="Palatino Linotype" panose="02040502050505030304" pitchFamily="18" charset="0"/>
              </a:rPr>
              <a:t> Manage timelines and budgets</a:t>
            </a:r>
          </a:p>
        </p:txBody>
      </p:sp>
      <p:sp>
        <p:nvSpPr>
          <p:cNvPr id="11" name="Rounded Rectangle 10"/>
          <p:cNvSpPr/>
          <p:nvPr/>
        </p:nvSpPr>
        <p:spPr>
          <a:xfrm>
            <a:off x="2854227" y="4833714"/>
            <a:ext cx="2733772" cy="311079"/>
          </a:xfrm>
          <a:prstGeom prst="roundRect">
            <a:avLst/>
          </a:prstGeom>
          <a:solidFill>
            <a:srgbClr val="FFFF99"/>
          </a:solidFill>
          <a:ln w="76200">
            <a:solidFill>
              <a:srgbClr val="2CB22C"/>
            </a:solidFill>
          </a:ln>
        </p:spPr>
        <p:style>
          <a:lnRef idx="2">
            <a:schemeClr val="accent1">
              <a:shade val="50000"/>
            </a:schemeClr>
          </a:lnRef>
          <a:fillRef idx="1">
            <a:schemeClr val="accent1"/>
          </a:fillRef>
          <a:effectRef idx="0">
            <a:schemeClr val="accent1"/>
          </a:effectRef>
          <a:fontRef idx="minor">
            <a:schemeClr val="lt1"/>
          </a:fontRef>
        </p:style>
        <p:txBody>
          <a:bodyPr lIns="0" tIns="60958" rIns="0" bIns="60958" rtlCol="0" anchor="ctr"/>
          <a:lstStyle/>
          <a:p>
            <a:r>
              <a:rPr lang="en-US" sz="2100" b="1" dirty="0">
                <a:solidFill>
                  <a:schemeClr val="tx1"/>
                </a:solidFill>
                <a:latin typeface="Palatino Linotype" panose="02040502050505030304" pitchFamily="18" charset="0"/>
              </a:rPr>
              <a:t> Lead agency partners</a:t>
            </a:r>
          </a:p>
        </p:txBody>
      </p:sp>
      <p:sp>
        <p:nvSpPr>
          <p:cNvPr id="12" name="Rounded Rectangle 11"/>
          <p:cNvSpPr/>
          <p:nvPr/>
        </p:nvSpPr>
        <p:spPr>
          <a:xfrm>
            <a:off x="2854228" y="3238501"/>
            <a:ext cx="1744157" cy="311079"/>
          </a:xfrm>
          <a:prstGeom prst="roundRect">
            <a:avLst/>
          </a:prstGeom>
          <a:solidFill>
            <a:srgbClr val="FFFF99"/>
          </a:solidFill>
          <a:ln w="76200">
            <a:solidFill>
              <a:srgbClr val="2CB22C"/>
            </a:solidFill>
          </a:ln>
        </p:spPr>
        <p:style>
          <a:lnRef idx="2">
            <a:schemeClr val="accent1">
              <a:shade val="50000"/>
            </a:schemeClr>
          </a:lnRef>
          <a:fillRef idx="1">
            <a:schemeClr val="accent1"/>
          </a:fillRef>
          <a:effectRef idx="0">
            <a:schemeClr val="accent1"/>
          </a:effectRef>
          <a:fontRef idx="minor">
            <a:schemeClr val="lt1"/>
          </a:fontRef>
        </p:style>
        <p:txBody>
          <a:bodyPr lIns="38099" tIns="60958" rIns="0" bIns="60958" rtlCol="0" anchor="ctr"/>
          <a:lstStyle/>
          <a:p>
            <a:r>
              <a:rPr lang="en-US" sz="2100" b="1" dirty="0">
                <a:solidFill>
                  <a:schemeClr val="tx1"/>
                </a:solidFill>
                <a:latin typeface="Palatino Linotype" panose="02040502050505030304" pitchFamily="18" charset="0"/>
              </a:rPr>
              <a:t>Analyze data</a:t>
            </a:r>
          </a:p>
        </p:txBody>
      </p:sp>
    </p:spTree>
    <p:extLst>
      <p:ext uri="{BB962C8B-B14F-4D97-AF65-F5344CB8AC3E}">
        <p14:creationId xmlns:p14="http://schemas.microsoft.com/office/powerpoint/2010/main" val="414342714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8E2F4B01-7B3E-46D5-9E65-B95DAA8C72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12186575" cy="6858000"/>
          </a:xfrm>
          <a:prstGeom prst="rect">
            <a:avLst/>
          </a:prstGeom>
        </p:spPr>
      </p:pic>
      <p:grpSp>
        <p:nvGrpSpPr>
          <p:cNvPr id="3" name="Group 2">
            <a:extLst>
              <a:ext uri="{FF2B5EF4-FFF2-40B4-BE49-F238E27FC236}">
                <a16:creationId xmlns="" xmlns:a16="http://schemas.microsoft.com/office/drawing/2014/main" id="{2649D0CF-F333-447E-826C-3C53546ED2F0}"/>
              </a:ext>
            </a:extLst>
          </p:cNvPr>
          <p:cNvGrpSpPr/>
          <p:nvPr/>
        </p:nvGrpSpPr>
        <p:grpSpPr>
          <a:xfrm>
            <a:off x="570562" y="2852413"/>
            <a:ext cx="4255439" cy="1010465"/>
            <a:chOff x="570562" y="2852411"/>
            <a:chExt cx="4255438" cy="1010465"/>
          </a:xfrm>
        </p:grpSpPr>
        <p:sp>
          <p:nvSpPr>
            <p:cNvPr id="13" name="TextBox 12">
              <a:extLst>
                <a:ext uri="{FF2B5EF4-FFF2-40B4-BE49-F238E27FC236}">
                  <a16:creationId xmlns="" xmlns:a16="http://schemas.microsoft.com/office/drawing/2014/main" id="{53B0A02B-F5F3-428D-A4BA-5043AD17541D}"/>
                </a:ext>
              </a:extLst>
            </p:cNvPr>
            <p:cNvSpPr txBox="1"/>
            <p:nvPr/>
          </p:nvSpPr>
          <p:spPr>
            <a:xfrm>
              <a:off x="570562" y="2852411"/>
              <a:ext cx="2368148" cy="461665"/>
            </a:xfrm>
            <a:prstGeom prst="rect">
              <a:avLst/>
            </a:prstGeom>
            <a:noFill/>
            <a:ln>
              <a:noFill/>
            </a:ln>
          </p:spPr>
          <p:txBody>
            <a:bodyPr wrap="none" rtlCol="0">
              <a:spAutoFit/>
            </a:bodyPr>
            <a:lstStyle/>
            <a:p>
              <a:pPr algn="ctr"/>
              <a:r>
                <a:rPr lang="en-US" sz="2400" dirty="0">
                  <a:solidFill>
                    <a:schemeClr val="bg1"/>
                  </a:solidFill>
                  <a:latin typeface="Calibri" panose="020F0502020204030204" pitchFamily="34" charset="0"/>
                  <a:cs typeface="Calibri" panose="020F0502020204030204" pitchFamily="34" charset="0"/>
                </a:rPr>
                <a:t>Other </a:t>
              </a:r>
              <a:r>
                <a:rPr lang="en-US" sz="2400" dirty="0" smtClean="0">
                  <a:solidFill>
                    <a:schemeClr val="bg1"/>
                  </a:solidFill>
                  <a:latin typeface="Calibri" panose="020F0502020204030204" pitchFamily="34" charset="0"/>
                  <a:cs typeface="Calibri" panose="020F0502020204030204" pitchFamily="34" charset="0"/>
                </a:rPr>
                <a:t>Candidates</a:t>
              </a:r>
              <a:endParaRPr lang="en-US" sz="2400" dirty="0">
                <a:solidFill>
                  <a:schemeClr val="bg1"/>
                </a:solidFill>
                <a:latin typeface="Calibri" panose="020F0502020204030204" pitchFamily="34" charset="0"/>
                <a:cs typeface="Calibri" panose="020F0502020204030204" pitchFamily="34" charset="0"/>
              </a:endParaRPr>
            </a:p>
          </p:txBody>
        </p:sp>
        <p:cxnSp>
          <p:nvCxnSpPr>
            <p:cNvPr id="16" name="Straight Arrow Connector 15">
              <a:extLst>
                <a:ext uri="{FF2B5EF4-FFF2-40B4-BE49-F238E27FC236}">
                  <a16:creationId xmlns="" xmlns:a16="http://schemas.microsoft.com/office/drawing/2014/main" id="{C268F452-7BBC-48EA-97F3-549F32E53A3C}"/>
                </a:ext>
              </a:extLst>
            </p:cNvPr>
            <p:cNvCxnSpPr/>
            <p:nvPr/>
          </p:nvCxnSpPr>
          <p:spPr>
            <a:xfrm flipV="1">
              <a:off x="2964324" y="2852411"/>
              <a:ext cx="461818" cy="16788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25ACEF06-1012-45FC-9AA6-F562364FE82B}"/>
                </a:ext>
              </a:extLst>
            </p:cNvPr>
            <p:cNvCxnSpPr>
              <a:cxnSpLocks/>
            </p:cNvCxnSpPr>
            <p:nvPr/>
          </p:nvCxnSpPr>
          <p:spPr>
            <a:xfrm>
              <a:off x="2964324" y="3169698"/>
              <a:ext cx="1203311" cy="13692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36F7B041-42ED-4835-96E0-292833BBD88F}"/>
                </a:ext>
              </a:extLst>
            </p:cNvPr>
            <p:cNvCxnSpPr>
              <a:cxnSpLocks/>
            </p:cNvCxnSpPr>
            <p:nvPr/>
          </p:nvCxnSpPr>
          <p:spPr>
            <a:xfrm>
              <a:off x="2964324" y="3348183"/>
              <a:ext cx="1861676" cy="51469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 xmlns:a16="http://schemas.microsoft.com/office/drawing/2014/main" id="{5DD663EC-5ECB-41D5-A52C-7C1D6A4DA6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813484" y="-1"/>
            <a:ext cx="6373091" cy="6858000"/>
          </a:xfrm>
          <a:prstGeom prst="rect">
            <a:avLst/>
          </a:prstGeom>
        </p:spPr>
      </p:pic>
    </p:spTree>
    <p:extLst>
      <p:ext uri="{BB962C8B-B14F-4D97-AF65-F5344CB8AC3E}">
        <p14:creationId xmlns:p14="http://schemas.microsoft.com/office/powerpoint/2010/main" val="3403756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956" y="134939"/>
            <a:ext cx="11644544" cy="817563"/>
          </a:xfrm>
        </p:spPr>
        <p:txBody>
          <a:bodyPr/>
          <a:lstStyle/>
          <a:p>
            <a:pPr algn="l"/>
            <a:r>
              <a:rPr lang="en-US" dirty="0">
                <a:solidFill>
                  <a:schemeClr val="tx1"/>
                </a:solidFill>
                <a:cs typeface="Calibri" panose="020F0502020204030204" pitchFamily="34" charset="0"/>
              </a:rPr>
              <a:t>How do employers screen resumes?</a:t>
            </a:r>
            <a:endParaRPr lang="en-US" sz="4300" dirty="0">
              <a:effectLst>
                <a:outerShdw blurRad="38100" dist="38100" dir="2700000" algn="tl">
                  <a:srgbClr val="000000">
                    <a:alpha val="43137"/>
                  </a:srgbClr>
                </a:outerShdw>
              </a:effectLst>
            </a:endParaRPr>
          </a:p>
        </p:txBody>
      </p:sp>
      <p:pic>
        <p:nvPicPr>
          <p:cNvPr id="12" name="Picture 11">
            <a:extLst>
              <a:ext uri="{FF2B5EF4-FFF2-40B4-BE49-F238E27FC236}">
                <a16:creationId xmlns="" xmlns:a16="http://schemas.microsoft.com/office/drawing/2014/main" id="{8E2F4B01-7B3E-46D5-9E65-B95DAA8C72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12186575" cy="6858000"/>
          </a:xfrm>
          <a:prstGeom prst="rect">
            <a:avLst/>
          </a:prstGeom>
        </p:spPr>
      </p:pic>
      <p:grpSp>
        <p:nvGrpSpPr>
          <p:cNvPr id="3" name="Group 2">
            <a:extLst>
              <a:ext uri="{FF2B5EF4-FFF2-40B4-BE49-F238E27FC236}">
                <a16:creationId xmlns="" xmlns:a16="http://schemas.microsoft.com/office/drawing/2014/main" id="{3109EDB7-7741-41C0-B13E-7E0B2F8E4E6F}"/>
              </a:ext>
            </a:extLst>
          </p:cNvPr>
          <p:cNvGrpSpPr/>
          <p:nvPr/>
        </p:nvGrpSpPr>
        <p:grpSpPr>
          <a:xfrm>
            <a:off x="6730453" y="2701347"/>
            <a:ext cx="1312720" cy="523220"/>
            <a:chOff x="6730456" y="2701345"/>
            <a:chExt cx="1312721" cy="523220"/>
          </a:xfrm>
        </p:grpSpPr>
        <p:sp>
          <p:nvSpPr>
            <p:cNvPr id="15" name="TextBox 14">
              <a:extLst>
                <a:ext uri="{FF2B5EF4-FFF2-40B4-BE49-F238E27FC236}">
                  <a16:creationId xmlns="" xmlns:a16="http://schemas.microsoft.com/office/drawing/2014/main" id="{D3032D45-4B6C-49D3-A591-5FC53AA6BCD5}"/>
                </a:ext>
              </a:extLst>
            </p:cNvPr>
            <p:cNvSpPr txBox="1"/>
            <p:nvPr/>
          </p:nvSpPr>
          <p:spPr>
            <a:xfrm>
              <a:off x="6730456" y="2701345"/>
              <a:ext cx="710900" cy="523220"/>
            </a:xfrm>
            <a:prstGeom prst="rect">
              <a:avLst/>
            </a:prstGeom>
            <a:noFill/>
            <a:ln>
              <a:noFill/>
            </a:ln>
          </p:spPr>
          <p:txBody>
            <a:bodyPr wrap="none" rtlCol="0">
              <a:spAutoFit/>
            </a:bodyPr>
            <a:lstStyle/>
            <a:p>
              <a:pPr algn="ctr"/>
              <a:r>
                <a:rPr lang="en-US" sz="2800" dirty="0" smtClean="0">
                  <a:solidFill>
                    <a:schemeClr val="bg1"/>
                  </a:solidFill>
                  <a:latin typeface="Calibri" panose="020F0502020204030204" pitchFamily="34" charset="0"/>
                  <a:cs typeface="Calibri" panose="020F0502020204030204" pitchFamily="34" charset="0"/>
                </a:rPr>
                <a:t>You</a:t>
              </a:r>
              <a:endParaRPr lang="en-US" sz="2800" dirty="0">
                <a:solidFill>
                  <a:schemeClr val="bg1"/>
                </a:solidFill>
                <a:latin typeface="Calibri" panose="020F0502020204030204" pitchFamily="34" charset="0"/>
                <a:cs typeface="Calibri" panose="020F0502020204030204" pitchFamily="34" charset="0"/>
              </a:endParaRPr>
            </a:p>
          </p:txBody>
        </p:sp>
        <p:cxnSp>
          <p:nvCxnSpPr>
            <p:cNvPr id="22" name="Straight Arrow Connector 21">
              <a:extLst>
                <a:ext uri="{FF2B5EF4-FFF2-40B4-BE49-F238E27FC236}">
                  <a16:creationId xmlns="" xmlns:a16="http://schemas.microsoft.com/office/drawing/2014/main" id="{E9FF43FD-034A-45DC-93E7-05BE0CE9268C}"/>
                </a:ext>
              </a:extLst>
            </p:cNvPr>
            <p:cNvCxnSpPr>
              <a:cxnSpLocks/>
            </p:cNvCxnSpPr>
            <p:nvPr/>
          </p:nvCxnSpPr>
          <p:spPr>
            <a:xfrm>
              <a:off x="7483930" y="2992028"/>
              <a:ext cx="559247" cy="17767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 xmlns:a16="http://schemas.microsoft.com/office/drawing/2014/main" id="{2649D0CF-F333-447E-826C-3C53546ED2F0}"/>
              </a:ext>
            </a:extLst>
          </p:cNvPr>
          <p:cNvGrpSpPr/>
          <p:nvPr/>
        </p:nvGrpSpPr>
        <p:grpSpPr>
          <a:xfrm>
            <a:off x="570562" y="2852413"/>
            <a:ext cx="4255439" cy="1010465"/>
            <a:chOff x="570562" y="2852411"/>
            <a:chExt cx="4255438" cy="1010465"/>
          </a:xfrm>
        </p:grpSpPr>
        <p:sp>
          <p:nvSpPr>
            <p:cNvPr id="14" name="TextBox 13">
              <a:extLst>
                <a:ext uri="{FF2B5EF4-FFF2-40B4-BE49-F238E27FC236}">
                  <a16:creationId xmlns="" xmlns:a16="http://schemas.microsoft.com/office/drawing/2014/main" id="{53B0A02B-F5F3-428D-A4BA-5043AD17541D}"/>
                </a:ext>
              </a:extLst>
            </p:cNvPr>
            <p:cNvSpPr txBox="1"/>
            <p:nvPr/>
          </p:nvSpPr>
          <p:spPr>
            <a:xfrm>
              <a:off x="570562" y="2852411"/>
              <a:ext cx="2368148" cy="461665"/>
            </a:xfrm>
            <a:prstGeom prst="rect">
              <a:avLst/>
            </a:prstGeom>
            <a:noFill/>
            <a:ln>
              <a:noFill/>
            </a:ln>
          </p:spPr>
          <p:txBody>
            <a:bodyPr wrap="none" rtlCol="0">
              <a:spAutoFit/>
            </a:bodyPr>
            <a:lstStyle/>
            <a:p>
              <a:pPr algn="ctr"/>
              <a:r>
                <a:rPr lang="en-US" sz="2400" dirty="0">
                  <a:solidFill>
                    <a:schemeClr val="bg1"/>
                  </a:solidFill>
                  <a:latin typeface="Calibri" panose="020F0502020204030204" pitchFamily="34" charset="0"/>
                  <a:cs typeface="Calibri" panose="020F0502020204030204" pitchFamily="34" charset="0"/>
                </a:rPr>
                <a:t>Other </a:t>
              </a:r>
              <a:r>
                <a:rPr lang="en-US" sz="2400" dirty="0" smtClean="0">
                  <a:solidFill>
                    <a:schemeClr val="bg1"/>
                  </a:solidFill>
                  <a:latin typeface="Calibri" panose="020F0502020204030204" pitchFamily="34" charset="0"/>
                  <a:cs typeface="Calibri" panose="020F0502020204030204" pitchFamily="34" charset="0"/>
                </a:rPr>
                <a:t>Candidates</a:t>
              </a:r>
              <a:endParaRPr lang="en-US" sz="2400" dirty="0">
                <a:solidFill>
                  <a:schemeClr val="bg1"/>
                </a:solidFill>
                <a:latin typeface="Calibri" panose="020F0502020204030204" pitchFamily="34" charset="0"/>
                <a:cs typeface="Calibri" panose="020F0502020204030204" pitchFamily="34" charset="0"/>
              </a:endParaRPr>
            </a:p>
          </p:txBody>
        </p:sp>
        <p:cxnSp>
          <p:nvCxnSpPr>
            <p:cNvPr id="17" name="Straight Arrow Connector 16">
              <a:extLst>
                <a:ext uri="{FF2B5EF4-FFF2-40B4-BE49-F238E27FC236}">
                  <a16:creationId xmlns="" xmlns:a16="http://schemas.microsoft.com/office/drawing/2014/main" id="{C268F452-7BBC-48EA-97F3-549F32E53A3C}"/>
                </a:ext>
              </a:extLst>
            </p:cNvPr>
            <p:cNvCxnSpPr/>
            <p:nvPr/>
          </p:nvCxnSpPr>
          <p:spPr>
            <a:xfrm flipV="1">
              <a:off x="2964324" y="2852411"/>
              <a:ext cx="461818" cy="16788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25ACEF06-1012-45FC-9AA6-F562364FE82B}"/>
                </a:ext>
              </a:extLst>
            </p:cNvPr>
            <p:cNvCxnSpPr>
              <a:cxnSpLocks/>
            </p:cNvCxnSpPr>
            <p:nvPr/>
          </p:nvCxnSpPr>
          <p:spPr>
            <a:xfrm>
              <a:off x="2964324" y="3169698"/>
              <a:ext cx="1203311" cy="13692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36F7B041-42ED-4835-96E0-292833BBD88F}"/>
                </a:ext>
              </a:extLst>
            </p:cNvPr>
            <p:cNvCxnSpPr>
              <a:cxnSpLocks/>
            </p:cNvCxnSpPr>
            <p:nvPr/>
          </p:nvCxnSpPr>
          <p:spPr>
            <a:xfrm>
              <a:off x="2964324" y="3348183"/>
              <a:ext cx="1861676" cy="51469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22650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how of hand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1" y="1147848"/>
            <a:ext cx="5905500" cy="57101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how of hands"/>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259254" y="1059128"/>
            <a:ext cx="6355256" cy="1134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35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336801"/>
            <a:ext cx="10566400" cy="2632178"/>
          </a:xfrm>
        </p:spPr>
        <p:txBody>
          <a:bodyPr>
            <a:normAutofit/>
          </a:bodyPr>
          <a:lstStyle/>
          <a:p>
            <a:pPr algn="ctr"/>
            <a:r>
              <a:rPr lang="en-US" sz="7200" b="1" cap="all" dirty="0" smtClean="0">
                <a:solidFill>
                  <a:schemeClr val="tx1"/>
                </a:solidFill>
                <a:latin typeface="Century Gothic" panose="020B0502020202020204" pitchFamily="34" charset="0"/>
              </a:rPr>
              <a:t>Types of </a:t>
            </a:r>
            <a:br>
              <a:rPr lang="en-US" sz="7200" b="1" cap="all" dirty="0" smtClean="0">
                <a:solidFill>
                  <a:schemeClr val="tx1"/>
                </a:solidFill>
                <a:latin typeface="Century Gothic" panose="020B0502020202020204" pitchFamily="34" charset="0"/>
              </a:rPr>
            </a:br>
            <a:r>
              <a:rPr lang="en-US" sz="7200" b="1" cap="all" dirty="0" smtClean="0">
                <a:solidFill>
                  <a:schemeClr val="tx1"/>
                </a:solidFill>
                <a:latin typeface="Century Gothic" panose="020B0502020202020204" pitchFamily="34" charset="0"/>
              </a:rPr>
              <a:t>Interview Questions</a:t>
            </a:r>
            <a:endParaRPr lang="en-US" sz="7200" b="1" cap="all"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60953178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7"/>
            <a:ext cx="6299200" cy="817563"/>
          </a:xfrm>
        </p:spPr>
        <p:txBody>
          <a:bodyPr>
            <a:normAutofit/>
          </a:bodyPr>
          <a:lstStyle/>
          <a:p>
            <a:pPr algn="ctr"/>
            <a:r>
              <a:rPr lang="en-US" sz="3600" cap="all" spc="50" dirty="0" smtClean="0">
                <a:solidFill>
                  <a:prstClr val="white"/>
                </a:solidFill>
                <a:latin typeface="Century Gothic" panose="020B0502020202020204" pitchFamily="34" charset="0"/>
                <a:ea typeface="Kozuka Gothic Pro R" pitchFamily="34" charset="-128"/>
                <a:cs typeface="Estrangelo Edessa" panose="03080600000000000000" pitchFamily="66" charset="0"/>
              </a:rPr>
              <a:t>Types of Questions</a:t>
            </a:r>
            <a:endParaRPr lang="en-US" sz="3600" cap="all" spc="50"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sp>
        <p:nvSpPr>
          <p:cNvPr id="12" name="Title 1"/>
          <p:cNvSpPr txBox="1">
            <a:spLocks/>
          </p:cNvSpPr>
          <p:nvPr/>
        </p:nvSpPr>
        <p:spPr>
          <a:xfrm>
            <a:off x="3272311" y="1367640"/>
            <a:ext cx="5691807" cy="833254"/>
          </a:xfrm>
          <a:prstGeom prst="rect">
            <a:avLst/>
          </a:prstGeom>
        </p:spPr>
        <p:txBody>
          <a:bodyPr vert="horz" lIns="121917" tIns="60958" rIns="121917" bIns="60958" rtlCol="0" anchor="t" anchorCtr="0">
            <a:noAutofit/>
          </a:bodyPr>
          <a:lstStyle>
            <a:lvl1pPr algn="ctr" defTabSz="914400" rtl="0" eaLnBrk="1" latinLnBrk="0" hangingPunct="1">
              <a:spcBef>
                <a:spcPct val="0"/>
              </a:spcBef>
              <a:buNone/>
              <a:defRPr sz="4400" b="1" kern="1200" cap="none" spc="50" baseline="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dirty="0" smtClean="0"/>
              <a:t>Opening Questions</a:t>
            </a:r>
            <a:endParaRPr lang="en-US" sz="4800" dirty="0"/>
          </a:p>
        </p:txBody>
      </p:sp>
      <p:sp>
        <p:nvSpPr>
          <p:cNvPr id="13" name="Title 1"/>
          <p:cNvSpPr txBox="1">
            <a:spLocks/>
          </p:cNvSpPr>
          <p:nvPr/>
        </p:nvSpPr>
        <p:spPr>
          <a:xfrm>
            <a:off x="3272311" y="2688440"/>
            <a:ext cx="5691807" cy="833254"/>
          </a:xfrm>
          <a:prstGeom prst="rect">
            <a:avLst/>
          </a:prstGeom>
        </p:spPr>
        <p:txBody>
          <a:bodyPr vert="horz" lIns="121917" tIns="60958" rIns="121917" bIns="60958" rtlCol="0" anchor="t" anchorCtr="0">
            <a:noAutofit/>
          </a:bodyPr>
          <a:lstStyle>
            <a:lvl1pPr algn="ctr" defTabSz="914400" rtl="0" eaLnBrk="1" latinLnBrk="0" hangingPunct="1">
              <a:spcBef>
                <a:spcPct val="0"/>
              </a:spcBef>
              <a:buNone/>
              <a:defRPr sz="4400" b="1" kern="1200" cap="none" spc="50" baseline="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dirty="0" smtClean="0"/>
              <a:t>Behavior Questions</a:t>
            </a:r>
            <a:endParaRPr lang="en-US" sz="4800" dirty="0"/>
          </a:p>
        </p:txBody>
      </p:sp>
      <p:sp>
        <p:nvSpPr>
          <p:cNvPr id="14" name="Title 1"/>
          <p:cNvSpPr txBox="1">
            <a:spLocks/>
          </p:cNvSpPr>
          <p:nvPr/>
        </p:nvSpPr>
        <p:spPr>
          <a:xfrm>
            <a:off x="3272311" y="4009240"/>
            <a:ext cx="5691807" cy="833254"/>
          </a:xfrm>
          <a:prstGeom prst="rect">
            <a:avLst/>
          </a:prstGeom>
        </p:spPr>
        <p:txBody>
          <a:bodyPr vert="horz" lIns="121917" tIns="60958" rIns="121917" bIns="60958" rtlCol="0" anchor="t" anchorCtr="0">
            <a:noAutofit/>
          </a:bodyPr>
          <a:lstStyle>
            <a:lvl1pPr algn="ctr" defTabSz="914400" rtl="0" eaLnBrk="1" latinLnBrk="0" hangingPunct="1">
              <a:spcBef>
                <a:spcPct val="0"/>
              </a:spcBef>
              <a:buNone/>
              <a:defRPr sz="4400" b="1" kern="1200" cap="none" spc="50" baseline="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dirty="0" smtClean="0"/>
              <a:t>Case Questions</a:t>
            </a:r>
            <a:endParaRPr lang="en-US" sz="4800" dirty="0"/>
          </a:p>
        </p:txBody>
      </p:sp>
      <p:sp>
        <p:nvSpPr>
          <p:cNvPr id="15" name="Title 1"/>
          <p:cNvSpPr txBox="1">
            <a:spLocks/>
          </p:cNvSpPr>
          <p:nvPr/>
        </p:nvSpPr>
        <p:spPr>
          <a:xfrm>
            <a:off x="3272311" y="5330040"/>
            <a:ext cx="5691807" cy="833254"/>
          </a:xfrm>
          <a:prstGeom prst="rect">
            <a:avLst/>
          </a:prstGeom>
        </p:spPr>
        <p:txBody>
          <a:bodyPr vert="horz" lIns="121917" tIns="60958" rIns="121917" bIns="60958" rtlCol="0" anchor="t" anchorCtr="0">
            <a:noAutofit/>
          </a:bodyPr>
          <a:lstStyle>
            <a:lvl1pPr algn="ctr" defTabSz="914400" rtl="0" eaLnBrk="1" latinLnBrk="0" hangingPunct="1">
              <a:spcBef>
                <a:spcPct val="0"/>
              </a:spcBef>
              <a:buNone/>
              <a:defRPr sz="4400" b="1" kern="1200" cap="none" spc="50" baseline="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dirty="0" smtClean="0"/>
              <a:t>Closing Questions</a:t>
            </a:r>
            <a:endParaRPr lang="en-US" sz="4800" dirty="0"/>
          </a:p>
        </p:txBody>
      </p:sp>
    </p:spTree>
    <p:extLst>
      <p:ext uri="{BB962C8B-B14F-4D97-AF65-F5344CB8AC3E}">
        <p14:creationId xmlns:p14="http://schemas.microsoft.com/office/powerpoint/2010/main" val="289294555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71437"/>
            <a:ext cx="11582400" cy="817563"/>
          </a:xfrm>
          <a:prstGeom prst="rect">
            <a:avLst/>
          </a:prstGeom>
        </p:spPr>
        <p:txBody>
          <a:bodyPr vert="horz" lIns="121917" tIns="60958" rIns="121917" bIns="60958" rtlCol="0" anchor="t" anchorCtr="0">
            <a:noAutofit/>
          </a:bodyPr>
          <a:lstStyle>
            <a:lvl1pPr algn="ctr" defTabSz="914400" rtl="0" eaLnBrk="1" latinLnBrk="0" hangingPunct="1">
              <a:spcBef>
                <a:spcPct val="0"/>
              </a:spcBef>
              <a:buNone/>
              <a:defRPr sz="4400" b="1" kern="1200" cap="none" spc="50" baseline="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b="0" cap="all" dirty="0">
                <a:solidFill>
                  <a:prstClr val="white"/>
                </a:solidFill>
                <a:latin typeface="Century Gothic" panose="020B0502020202020204" pitchFamily="34" charset="0"/>
                <a:ea typeface="Kozuka Gothic Pro R" pitchFamily="34" charset="-128"/>
                <a:cs typeface="Estrangelo Edessa" panose="03080600000000000000" pitchFamily="66" charset="0"/>
              </a:rPr>
              <a:t>Interview Questions</a:t>
            </a:r>
          </a:p>
        </p:txBody>
      </p:sp>
      <p:pic>
        <p:nvPicPr>
          <p:cNvPr id="5" name="Picture 5"/>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21415984">
            <a:off x="2718897" y="1260112"/>
            <a:ext cx="6460427" cy="6860385"/>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722698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71437"/>
            <a:ext cx="11582400" cy="817563"/>
          </a:xfrm>
          <a:prstGeom prst="rect">
            <a:avLst/>
          </a:prstGeom>
        </p:spPr>
        <p:txBody>
          <a:bodyPr vert="horz" lIns="121917" tIns="60958" rIns="121917" bIns="60958" rtlCol="0" anchor="t" anchorCtr="0">
            <a:noAutofit/>
          </a:bodyPr>
          <a:lstStyle>
            <a:lvl1pPr algn="ctr" defTabSz="914400" rtl="0" eaLnBrk="1" latinLnBrk="0" hangingPunct="1">
              <a:spcBef>
                <a:spcPct val="0"/>
              </a:spcBef>
              <a:buNone/>
              <a:defRPr sz="4400" b="1" kern="1200" cap="none" spc="50" baseline="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b="0" cap="all" dirty="0">
                <a:solidFill>
                  <a:prstClr val="white"/>
                </a:solidFill>
                <a:latin typeface="Century Gothic" panose="020B0502020202020204" pitchFamily="34" charset="0"/>
                <a:ea typeface="Kozuka Gothic Pro R" pitchFamily="34" charset="-128"/>
                <a:cs typeface="Estrangelo Edessa" panose="03080600000000000000" pitchFamily="66" charset="0"/>
              </a:rPr>
              <a:t>Interview Questions</a:t>
            </a:r>
          </a:p>
        </p:txBody>
      </p:sp>
      <p:grpSp>
        <p:nvGrpSpPr>
          <p:cNvPr id="8" name="Group 7"/>
          <p:cNvGrpSpPr/>
          <p:nvPr/>
        </p:nvGrpSpPr>
        <p:grpSpPr>
          <a:xfrm>
            <a:off x="1379095" y="993930"/>
            <a:ext cx="9608690" cy="5944396"/>
            <a:chOff x="1553975" y="1008920"/>
            <a:chExt cx="9373849" cy="5799112"/>
          </a:xfrm>
        </p:grpSpPr>
        <p:grpSp>
          <p:nvGrpSpPr>
            <p:cNvPr id="7" name="Group 6"/>
            <p:cNvGrpSpPr/>
            <p:nvPr/>
          </p:nvGrpSpPr>
          <p:grpSpPr>
            <a:xfrm>
              <a:off x="1553975" y="1588318"/>
              <a:ext cx="9368852" cy="5219714"/>
              <a:chOff x="1034322" y="1124852"/>
              <a:chExt cx="10281442" cy="572815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4322" y="1124852"/>
                <a:ext cx="10281442" cy="56670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ight Arrow 1"/>
              <p:cNvSpPr/>
              <p:nvPr/>
            </p:nvSpPr>
            <p:spPr>
              <a:xfrm rot="12499247">
                <a:off x="6568993" y="1693888"/>
                <a:ext cx="1289154" cy="10343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2499247">
                <a:off x="3283649" y="5818681"/>
                <a:ext cx="1289154" cy="10343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553975" y="1008920"/>
              <a:ext cx="9373849" cy="5650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www.AmazingJobSkills.com  &gt; Templates page</a:t>
              </a:r>
              <a:endParaRPr lang="en-US" sz="2800" b="1" dirty="0">
                <a:solidFill>
                  <a:schemeClr val="tx1"/>
                </a:solidFill>
              </a:endParaRPr>
            </a:p>
          </p:txBody>
        </p:sp>
      </p:grpSp>
    </p:spTree>
    <p:extLst>
      <p:ext uri="{BB962C8B-B14F-4D97-AF65-F5344CB8AC3E}">
        <p14:creationId xmlns:p14="http://schemas.microsoft.com/office/powerpoint/2010/main" val="164674361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6195527"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290423" y="266349"/>
            <a:ext cx="5534105" cy="2893094"/>
          </a:xfrm>
          <a:prstGeom prst="rect">
            <a:avLst/>
          </a:prstGeom>
          <a:noFill/>
        </p:spPr>
        <p:txBody>
          <a:bodyPr wrap="square" lIns="121914" tIns="60957" rIns="121914" bIns="60957"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US" sz="6000" cap="all" dirty="0" smtClean="0">
                <a:solidFill>
                  <a:prstClr val="white"/>
                </a:solidFill>
                <a:latin typeface="Franklin Gothic Medium" panose="020B0603020102020204" pitchFamily="34" charset="0"/>
                <a:ea typeface="Kozuka Gothic Pro R" pitchFamily="34" charset="-128"/>
                <a:cs typeface="Estrangelo Edessa" panose="03080600000000000000" pitchFamily="66" charset="0"/>
              </a:rPr>
              <a:t>TELL ME</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6000" b="0" i="0" u="none" strike="noStrike" kern="1200" cap="all" spc="0" normalizeH="0" baseline="0" noProof="0" dirty="0" smtClean="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ABOUT</a:t>
            </a:r>
          </a:p>
          <a:p>
            <a:pPr marL="0" marR="0" lvl="0" indent="0" algn="ctr" defTabSz="1219140" rtl="0" eaLnBrk="1" fontAlgn="auto" latinLnBrk="0" hangingPunct="1">
              <a:lnSpc>
                <a:spcPct val="100000"/>
              </a:lnSpc>
              <a:spcBef>
                <a:spcPts val="0"/>
              </a:spcBef>
              <a:spcAft>
                <a:spcPts val="0"/>
              </a:spcAft>
              <a:buClrTx/>
              <a:buSzTx/>
              <a:buFontTx/>
              <a:buNone/>
              <a:tabLst/>
              <a:defRPr/>
            </a:pPr>
            <a:r>
              <a:rPr lang="en-US" sz="6000" cap="all" dirty="0" smtClean="0">
                <a:solidFill>
                  <a:prstClr val="white"/>
                </a:solidFill>
                <a:latin typeface="Franklin Gothic Medium" panose="020B0603020102020204" pitchFamily="34" charset="0"/>
                <a:ea typeface="Kozuka Gothic Pro R" pitchFamily="34" charset="-128"/>
                <a:cs typeface="Estrangelo Edessa" panose="03080600000000000000" pitchFamily="66" charset="0"/>
              </a:rPr>
              <a:t>YOURSELF</a:t>
            </a:r>
            <a:endParaRPr kumimoji="0" lang="en-US" sz="138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endParaRPr>
          </a:p>
        </p:txBody>
      </p:sp>
      <p:sp>
        <p:nvSpPr>
          <p:cNvPr id="6" name="Rectangle 5"/>
          <p:cNvSpPr/>
          <p:nvPr/>
        </p:nvSpPr>
        <p:spPr>
          <a:xfrm>
            <a:off x="173540" y="284889"/>
            <a:ext cx="5767871" cy="2874554"/>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433873" y="3429000"/>
            <a:ext cx="5738327" cy="3077760"/>
          </a:xfrm>
          <a:prstGeom prst="rect">
            <a:avLst/>
          </a:prstGeom>
          <a:noFill/>
        </p:spPr>
        <p:txBody>
          <a:bodyPr wrap="square" lIns="121914" tIns="60957" rIns="121914" bIns="60957" rtlCol="0">
            <a:spAutoFit/>
          </a:bodyPr>
          <a:lstStyle/>
          <a:p>
            <a:pPr marL="177800" marR="0" lvl="0" indent="-177800" algn="l" defTabSz="1219140" rtl="0" eaLnBrk="1" fontAlgn="auto" latinLnBrk="0" hangingPunct="1">
              <a:lnSpc>
                <a:spcPct val="100000"/>
              </a:lnSpc>
              <a:spcBef>
                <a:spcPts val="0"/>
              </a:spcBef>
              <a:spcAft>
                <a:spcPts val="0"/>
              </a:spcAft>
              <a:buClrTx/>
              <a:buSzTx/>
              <a:buFontTx/>
              <a:buNone/>
              <a:tabLst/>
              <a:defRPr/>
            </a:pPr>
            <a:r>
              <a:rPr kumimoji="0" lang="en-US" sz="24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Highly tailored Sales pitch</a:t>
            </a:r>
          </a:p>
          <a:p>
            <a:pPr marL="177800" marR="0" lvl="0" indent="-177800" algn="l"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endParaRPr>
          </a:p>
          <a:p>
            <a:pPr marL="177800" marR="0" lvl="0" indent="-177800" algn="l" defTabSz="1219140" rtl="0" eaLnBrk="1" fontAlgn="auto" latinLnBrk="0" hangingPunct="1">
              <a:lnSpc>
                <a:spcPct val="100000"/>
              </a:lnSpc>
              <a:spcBef>
                <a:spcPts val="0"/>
              </a:spcBef>
              <a:spcAft>
                <a:spcPts val="0"/>
              </a:spcAft>
              <a:buClrTx/>
              <a:buSzTx/>
              <a:buFontTx/>
              <a:buNone/>
              <a:tabLst/>
              <a:defRPr/>
            </a:pPr>
            <a:r>
              <a:rPr kumimoji="0" lang="en-US" sz="24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Structure: </a:t>
            </a:r>
            <a:r>
              <a:rPr kumimoji="0" lang="en-US" sz="2400" b="0" i="0" u="none" strike="noStrike" kern="1200" cap="all" spc="0" normalizeH="0" baseline="0" noProof="0" dirty="0" smtClean="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30-45 seconds</a:t>
            </a:r>
            <a:endParaRPr kumimoji="0" lang="en-US" sz="24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endParaRPr>
          </a:p>
          <a:p>
            <a:pPr marL="285750" marR="0" lvl="0" indent="-285750" algn="l" defTabSz="1219140" rtl="0" eaLnBrk="1" fontAlgn="auto" latinLnBrk="0" hangingPunct="1">
              <a:lnSpc>
                <a:spcPct val="100000"/>
              </a:lnSpc>
              <a:spcBef>
                <a:spcPts val="0"/>
              </a:spcBef>
              <a:spcAft>
                <a:spcPts val="0"/>
              </a:spcAft>
              <a:buClrTx/>
              <a:buSzTx/>
              <a:buFontTx/>
              <a:buChar char="-"/>
              <a:tabLst/>
              <a:defRPr/>
            </a:pPr>
            <a:r>
              <a:rPr kumimoji="0" lang="en-US" sz="2400" b="0" i="0" u="none" strike="noStrike" kern="1200" cap="all" spc="0" normalizeH="0" baseline="0" noProof="0" dirty="0" smtClean="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Passion:</a:t>
            </a:r>
            <a:r>
              <a:rPr kumimoji="0" lang="en-US" sz="2400" b="0" i="0" u="none" strike="noStrike" kern="1200" cap="all" spc="0" normalizeH="0" noProof="0" dirty="0" smtClean="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 1 sentence</a:t>
            </a:r>
          </a:p>
          <a:p>
            <a:pPr marL="285750" marR="0" lvl="0" indent="-285750" algn="l" defTabSz="1219140" rtl="0" eaLnBrk="1" fontAlgn="auto" latinLnBrk="0" hangingPunct="1">
              <a:lnSpc>
                <a:spcPct val="100000"/>
              </a:lnSpc>
              <a:spcBef>
                <a:spcPts val="0"/>
              </a:spcBef>
              <a:spcAft>
                <a:spcPts val="0"/>
              </a:spcAft>
              <a:buClrTx/>
              <a:buSzTx/>
              <a:buFontTx/>
              <a:buChar char="-"/>
              <a:tabLst/>
              <a:defRPr/>
            </a:pPr>
            <a:r>
              <a:rPr lang="en-US" sz="2400" cap="all" baseline="0" dirty="0" smtClean="0">
                <a:solidFill>
                  <a:prstClr val="white"/>
                </a:solidFill>
                <a:latin typeface="Franklin Gothic Medium" panose="020B0603020102020204" pitchFamily="34" charset="0"/>
                <a:ea typeface="Kozuka Gothic Pro R" pitchFamily="34" charset="-128"/>
                <a:cs typeface="Estrangelo Edessa" panose="03080600000000000000" pitchFamily="66" charset="0"/>
              </a:rPr>
              <a:t>Experience:</a:t>
            </a:r>
            <a:r>
              <a:rPr lang="en-US" sz="2400" cap="all" dirty="0" smtClean="0">
                <a:solidFill>
                  <a:prstClr val="white"/>
                </a:solidFill>
                <a:latin typeface="Franklin Gothic Medium" panose="020B0603020102020204" pitchFamily="34" charset="0"/>
                <a:ea typeface="Kozuka Gothic Pro R" pitchFamily="34" charset="-128"/>
                <a:cs typeface="Estrangelo Edessa" panose="03080600000000000000" pitchFamily="66" charset="0"/>
              </a:rPr>
              <a:t> 2 or 3 examples</a:t>
            </a:r>
          </a:p>
          <a:p>
            <a:pPr marL="285750" marR="0" lvl="0" indent="-285750" algn="l" defTabSz="1219140" rtl="0" eaLnBrk="1" fontAlgn="auto" latinLnBrk="0" hangingPunct="1">
              <a:lnSpc>
                <a:spcPct val="100000"/>
              </a:lnSpc>
              <a:spcBef>
                <a:spcPts val="0"/>
              </a:spcBef>
              <a:spcAft>
                <a:spcPts val="0"/>
              </a:spcAft>
              <a:buClrTx/>
              <a:buSzTx/>
              <a:buFontTx/>
              <a:buChar char="-"/>
              <a:tabLst/>
              <a:defRPr/>
            </a:pPr>
            <a:r>
              <a:rPr kumimoji="0" lang="en-US" sz="2400" b="0" i="0" u="none" strike="noStrike" kern="1200" cap="all" spc="0" normalizeH="0" baseline="0" noProof="0" dirty="0" smtClean="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Next: 1 sentence</a:t>
            </a:r>
            <a:endParaRPr kumimoji="0" lang="en-US" sz="24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endParaRPr>
          </a:p>
          <a:p>
            <a:pPr marR="0" lvl="0" algn="l" defTabSz="1219140" rtl="0" eaLnBrk="1" fontAlgn="auto" latinLnBrk="0" hangingPunct="1">
              <a:lnSpc>
                <a:spcPct val="100000"/>
              </a:lnSpc>
              <a:spcBef>
                <a:spcPts val="0"/>
              </a:spcBef>
              <a:spcAft>
                <a:spcPts val="0"/>
              </a:spcAft>
              <a:buClrTx/>
              <a:buSzTx/>
              <a:tabLst/>
              <a:defRPr/>
            </a:pPr>
            <a:endParaRPr kumimoji="0" lang="en-US" sz="2400" b="0" i="0" u="none" strike="noStrike" kern="1200" cap="all" spc="0" normalizeH="0" baseline="0" noProof="0" dirty="0" smtClean="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endParaRPr>
          </a:p>
          <a:p>
            <a:pPr marR="0" lvl="0" algn="l" defTabSz="1219140" rtl="0" eaLnBrk="1" fontAlgn="auto" latinLnBrk="0" hangingPunct="1">
              <a:lnSpc>
                <a:spcPct val="100000"/>
              </a:lnSpc>
              <a:spcBef>
                <a:spcPts val="0"/>
              </a:spcBef>
              <a:spcAft>
                <a:spcPts val="0"/>
              </a:spcAft>
              <a:buClrTx/>
              <a:buSzTx/>
              <a:tabLst/>
              <a:defRPr/>
            </a:pPr>
            <a:r>
              <a:rPr kumimoji="0" lang="en-US" sz="2400" b="0" i="0" u="none" strike="noStrike" kern="1200" cap="all" spc="0" normalizeH="0" baseline="0" noProof="0" dirty="0" smtClean="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Should </a:t>
            </a:r>
            <a:r>
              <a:rPr kumimoji="0" lang="en-US" sz="24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align with role / </a:t>
            </a:r>
            <a:r>
              <a:rPr kumimoji="0" lang="en-US" sz="2400" b="0" i="0" u="none" strike="noStrike" kern="1200" cap="all" spc="0" normalizeH="0" baseline="0" noProof="0" dirty="0" smtClean="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company</a:t>
            </a:r>
            <a:endParaRPr kumimoji="0" lang="en-US" sz="24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endParaRPr>
          </a:p>
        </p:txBody>
      </p:sp>
      <p:pic>
        <p:nvPicPr>
          <p:cNvPr id="3" name="Picture 2">
            <a:extLst>
              <a:ext uri="{FF2B5EF4-FFF2-40B4-BE49-F238E27FC236}">
                <a16:creationId xmlns:a16="http://schemas.microsoft.com/office/drawing/2014/main" xmlns="" id="{2906B9F0-6726-4B1E-B83C-95879ADB1363}"/>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721268" y="1161790"/>
            <a:ext cx="5134737" cy="5134737"/>
          </a:xfrm>
          <a:prstGeom prst="rect">
            <a:avLst/>
          </a:prstGeom>
        </p:spPr>
      </p:pic>
      <p:pic>
        <p:nvPicPr>
          <p:cNvPr id="1026" name="Picture 2" descr="Image result for elevator pitch"/>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34094" t="9850" r="9910" b="6286"/>
          <a:stretch/>
        </p:blipFill>
        <p:spPr bwMode="auto">
          <a:xfrm>
            <a:off x="6195527" y="901701"/>
            <a:ext cx="5996473" cy="5985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77936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99200" y="889000"/>
            <a:ext cx="5384800" cy="5892800"/>
          </a:xfrm>
        </p:spPr>
        <p:txBody>
          <a:bodyPr anchor="ctr"/>
          <a:lstStyle/>
          <a:p>
            <a:pPr algn="ctr"/>
            <a:r>
              <a:rPr lang="en-US" sz="4400" b="1" dirty="0">
                <a:solidFill>
                  <a:schemeClr val="tx1"/>
                </a:solidFill>
                <a:latin typeface="Calibri" panose="020F0502020204030204" pitchFamily="34" charset="0"/>
              </a:rPr>
              <a:t>Option 1</a:t>
            </a:r>
            <a:br>
              <a:rPr lang="en-US" sz="4400" b="1" dirty="0">
                <a:solidFill>
                  <a:schemeClr val="tx1"/>
                </a:solidFill>
                <a:latin typeface="Calibri" panose="020F0502020204030204" pitchFamily="34" charset="0"/>
              </a:rPr>
            </a:br>
            <a:r>
              <a:rPr lang="en-US" sz="4400" b="1" dirty="0">
                <a:solidFill>
                  <a:schemeClr val="tx1"/>
                </a:solidFill>
                <a:latin typeface="Calibri" panose="020F0502020204030204" pitchFamily="34" charset="0"/>
              </a:rPr>
              <a:t/>
            </a:r>
            <a:br>
              <a:rPr lang="en-US" sz="4400" b="1" dirty="0">
                <a:solidFill>
                  <a:schemeClr val="tx1"/>
                </a:solidFill>
                <a:latin typeface="Calibri" panose="020F0502020204030204" pitchFamily="34" charset="0"/>
              </a:rPr>
            </a:br>
            <a:r>
              <a:rPr lang="en-US" b="1" dirty="0">
                <a:solidFill>
                  <a:schemeClr val="tx1"/>
                </a:solidFill>
                <a:latin typeface="Calibri" panose="020F0502020204030204" pitchFamily="34" charset="0"/>
              </a:rPr>
              <a:t>or</a:t>
            </a:r>
            <a:r>
              <a:rPr lang="en-US" sz="4400" b="1" dirty="0">
                <a:solidFill>
                  <a:schemeClr val="tx1"/>
                </a:solidFill>
                <a:latin typeface="Calibri" panose="020F0502020204030204" pitchFamily="34" charset="0"/>
              </a:rPr>
              <a:t/>
            </a:r>
            <a:br>
              <a:rPr lang="en-US" sz="4400" b="1" dirty="0">
                <a:solidFill>
                  <a:schemeClr val="tx1"/>
                </a:solidFill>
                <a:latin typeface="Calibri" panose="020F0502020204030204" pitchFamily="34" charset="0"/>
              </a:rPr>
            </a:br>
            <a:r>
              <a:rPr lang="en-US" sz="4400" b="1" dirty="0">
                <a:solidFill>
                  <a:schemeClr val="tx1"/>
                </a:solidFill>
                <a:latin typeface="Calibri" panose="020F0502020204030204" pitchFamily="34" charset="0"/>
              </a:rPr>
              <a:t/>
            </a:r>
            <a:br>
              <a:rPr lang="en-US" sz="4400" b="1" dirty="0">
                <a:solidFill>
                  <a:schemeClr val="tx1"/>
                </a:solidFill>
                <a:latin typeface="Calibri" panose="020F0502020204030204" pitchFamily="34" charset="0"/>
              </a:rPr>
            </a:br>
            <a:r>
              <a:rPr lang="en-US" sz="4400" b="1" dirty="0">
                <a:solidFill>
                  <a:schemeClr val="tx1"/>
                </a:solidFill>
                <a:latin typeface="Calibri" panose="020F0502020204030204" pitchFamily="34" charset="0"/>
              </a:rPr>
              <a:t>Option 2</a:t>
            </a:r>
          </a:p>
        </p:txBody>
      </p:sp>
      <p:sp>
        <p:nvSpPr>
          <p:cNvPr id="4" name="Title 1"/>
          <p:cNvSpPr txBox="1">
            <a:spLocks/>
          </p:cNvSpPr>
          <p:nvPr/>
        </p:nvSpPr>
        <p:spPr>
          <a:xfrm>
            <a:off x="585537" y="95500"/>
            <a:ext cx="11582400" cy="817563"/>
          </a:xfrm>
          <a:prstGeom prst="rect">
            <a:avLst/>
          </a:prstGeom>
        </p:spPr>
        <p:txBody>
          <a:bodyPr vert="horz" lIns="121917" tIns="60958" rIns="121917" bIns="60958" rtlCol="0" anchor="t" anchorCtr="0">
            <a:noAutofit/>
          </a:bodyPr>
          <a:lstStyle>
            <a:lvl1pPr algn="ctr" defTabSz="914400" rtl="0" eaLnBrk="1" latinLnBrk="0" hangingPunct="1">
              <a:spcBef>
                <a:spcPct val="0"/>
              </a:spcBef>
              <a:buNone/>
              <a:defRPr sz="4400" b="1" kern="1200" cap="none" spc="50" baseline="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b="0" cap="all" dirty="0">
                <a:solidFill>
                  <a:prstClr val="white"/>
                </a:solidFill>
                <a:latin typeface="Century Gothic" panose="020B0502020202020204" pitchFamily="34" charset="0"/>
                <a:ea typeface="Kozuka Gothic Pro R" pitchFamily="34" charset="-128"/>
                <a:cs typeface="Estrangelo Edessa" panose="03080600000000000000" pitchFamily="66" charset="0"/>
              </a:rPr>
              <a:t>Opening Questions</a:t>
            </a:r>
          </a:p>
        </p:txBody>
      </p:sp>
      <p:sp>
        <p:nvSpPr>
          <p:cNvPr id="5" name="TextBox 4"/>
          <p:cNvSpPr txBox="1"/>
          <p:nvPr/>
        </p:nvSpPr>
        <p:spPr>
          <a:xfrm>
            <a:off x="508001" y="1888494"/>
            <a:ext cx="4145921" cy="3816429"/>
          </a:xfrm>
          <a:prstGeom prst="rect">
            <a:avLst/>
          </a:prstGeom>
          <a:noFill/>
        </p:spPr>
        <p:txBody>
          <a:bodyPr wrap="none" lIns="121917" tIns="60958" rIns="121917" bIns="60958" rtlCol="0">
            <a:spAutoFit/>
          </a:bodyPr>
          <a:lstStyle/>
          <a:p>
            <a:pPr algn="ctr"/>
            <a:r>
              <a:rPr lang="en-US" sz="8000" b="1" dirty="0">
                <a:latin typeface="Calibri" panose="020F0502020204030204" pitchFamily="34" charset="0"/>
              </a:rPr>
              <a:t>“Tell Me </a:t>
            </a:r>
          </a:p>
          <a:p>
            <a:pPr algn="ctr"/>
            <a:r>
              <a:rPr lang="en-US" sz="8000" b="1" dirty="0">
                <a:latin typeface="Calibri" panose="020F0502020204030204" pitchFamily="34" charset="0"/>
              </a:rPr>
              <a:t>About </a:t>
            </a:r>
          </a:p>
          <a:p>
            <a:pPr algn="ctr"/>
            <a:r>
              <a:rPr lang="en-US" sz="8000" b="1" dirty="0">
                <a:latin typeface="Calibri" panose="020F0502020204030204" pitchFamily="34" charset="0"/>
              </a:rPr>
              <a:t>Yourself”</a:t>
            </a:r>
          </a:p>
        </p:txBody>
      </p:sp>
      <p:cxnSp>
        <p:nvCxnSpPr>
          <p:cNvPr id="6" name="Straight Arrow Connector 5"/>
          <p:cNvCxnSpPr/>
          <p:nvPr/>
        </p:nvCxnSpPr>
        <p:spPr>
          <a:xfrm>
            <a:off x="5576240" y="3873500"/>
            <a:ext cx="91440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90788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437"/>
            <a:ext cx="10566400" cy="817563"/>
          </a:xfrm>
        </p:spPr>
        <p:txBody>
          <a:bodyPr>
            <a:normAutofit/>
          </a:bodyPr>
          <a:lstStyle/>
          <a:p>
            <a:pPr algn="l"/>
            <a:r>
              <a:rPr lang="en-US" sz="3600" cap="all" spc="50" dirty="0">
                <a:solidFill>
                  <a:prstClr val="white"/>
                </a:solidFill>
                <a:latin typeface="Century Gothic" panose="020B0502020202020204" pitchFamily="34" charset="0"/>
                <a:ea typeface="Kozuka Gothic Pro R" pitchFamily="34" charset="-128"/>
                <a:cs typeface="Estrangelo Edessa" panose="03080600000000000000" pitchFamily="66" charset="0"/>
              </a:rPr>
              <a:t>Opening Questions</a:t>
            </a:r>
          </a:p>
        </p:txBody>
      </p:sp>
      <p:sp>
        <p:nvSpPr>
          <p:cNvPr id="3" name="TextBox 2"/>
          <p:cNvSpPr txBox="1"/>
          <p:nvPr/>
        </p:nvSpPr>
        <p:spPr>
          <a:xfrm>
            <a:off x="508001" y="1888494"/>
            <a:ext cx="4145921" cy="3816429"/>
          </a:xfrm>
          <a:prstGeom prst="rect">
            <a:avLst/>
          </a:prstGeom>
          <a:noFill/>
        </p:spPr>
        <p:txBody>
          <a:bodyPr wrap="none" lIns="121917" tIns="60958" rIns="121917" bIns="60958" rtlCol="0">
            <a:spAutoFit/>
          </a:bodyPr>
          <a:lstStyle/>
          <a:p>
            <a:pPr algn="ctr"/>
            <a:r>
              <a:rPr lang="en-US" sz="8000" b="1" dirty="0">
                <a:latin typeface="Calibri" panose="020F0502020204030204" pitchFamily="34" charset="0"/>
              </a:rPr>
              <a:t>“Tell Me </a:t>
            </a:r>
          </a:p>
          <a:p>
            <a:pPr algn="ctr"/>
            <a:r>
              <a:rPr lang="en-US" sz="8000" b="1" dirty="0">
                <a:latin typeface="Calibri" panose="020F0502020204030204" pitchFamily="34" charset="0"/>
              </a:rPr>
              <a:t>About </a:t>
            </a:r>
          </a:p>
          <a:p>
            <a:pPr algn="ctr"/>
            <a:r>
              <a:rPr lang="en-US" sz="8000" b="1" dirty="0">
                <a:latin typeface="Calibri" panose="020F0502020204030204" pitchFamily="34" charset="0"/>
              </a:rPr>
              <a:t>Yourself”</a:t>
            </a:r>
          </a:p>
        </p:txBody>
      </p:sp>
      <p:sp>
        <p:nvSpPr>
          <p:cNvPr id="5" name="TextBox 4"/>
          <p:cNvSpPr txBox="1"/>
          <p:nvPr/>
        </p:nvSpPr>
        <p:spPr>
          <a:xfrm>
            <a:off x="7276323" y="1522820"/>
            <a:ext cx="2764004" cy="1764585"/>
          </a:xfrm>
          <a:prstGeom prst="rect">
            <a:avLst/>
          </a:prstGeom>
          <a:noFill/>
        </p:spPr>
        <p:txBody>
          <a:bodyPr wrap="none" lIns="121917" tIns="60958" rIns="121917" bIns="60958" rtlCol="0">
            <a:spAutoFit/>
          </a:bodyPr>
          <a:lstStyle/>
          <a:p>
            <a:pPr algn="ctr"/>
            <a:r>
              <a:rPr lang="en-US" sz="10700" b="1" dirty="0">
                <a:latin typeface="Calibri" panose="020F0502020204030204" pitchFamily="34" charset="0"/>
              </a:rPr>
              <a:t>P</a:t>
            </a:r>
            <a:r>
              <a:rPr lang="en-US" sz="5300" b="1" dirty="0">
                <a:latin typeface="Calibri" panose="020F0502020204030204" pitchFamily="34" charset="0"/>
              </a:rPr>
              <a:t>assion</a:t>
            </a:r>
          </a:p>
        </p:txBody>
      </p:sp>
      <p:sp>
        <p:nvSpPr>
          <p:cNvPr id="6" name="TextBox 5"/>
          <p:cNvSpPr txBox="1"/>
          <p:nvPr/>
        </p:nvSpPr>
        <p:spPr>
          <a:xfrm>
            <a:off x="7276323" y="2914417"/>
            <a:ext cx="3693747" cy="1764585"/>
          </a:xfrm>
          <a:prstGeom prst="rect">
            <a:avLst/>
          </a:prstGeom>
          <a:noFill/>
        </p:spPr>
        <p:txBody>
          <a:bodyPr wrap="none" lIns="121917" tIns="60958" rIns="121917" bIns="60958" rtlCol="0">
            <a:spAutoFit/>
          </a:bodyPr>
          <a:lstStyle/>
          <a:p>
            <a:pPr algn="ctr"/>
            <a:r>
              <a:rPr lang="en-US" sz="10700" b="1" dirty="0">
                <a:latin typeface="Calibri" panose="020F0502020204030204" pitchFamily="34" charset="0"/>
              </a:rPr>
              <a:t>E</a:t>
            </a:r>
            <a:r>
              <a:rPr lang="en-US" sz="5300" b="1" dirty="0">
                <a:latin typeface="Calibri" panose="020F0502020204030204" pitchFamily="34" charset="0"/>
              </a:rPr>
              <a:t>xperience</a:t>
            </a:r>
          </a:p>
        </p:txBody>
      </p:sp>
      <p:sp>
        <p:nvSpPr>
          <p:cNvPr id="7" name="TextBox 6"/>
          <p:cNvSpPr txBox="1"/>
          <p:nvPr/>
        </p:nvSpPr>
        <p:spPr>
          <a:xfrm>
            <a:off x="7276323" y="4306016"/>
            <a:ext cx="2033035" cy="1764585"/>
          </a:xfrm>
          <a:prstGeom prst="rect">
            <a:avLst/>
          </a:prstGeom>
          <a:noFill/>
        </p:spPr>
        <p:txBody>
          <a:bodyPr wrap="none" lIns="121917" tIns="60958" rIns="121917" bIns="60958" rtlCol="0">
            <a:spAutoFit/>
          </a:bodyPr>
          <a:lstStyle/>
          <a:p>
            <a:pPr algn="ctr"/>
            <a:r>
              <a:rPr lang="en-US" sz="10700" b="1" dirty="0">
                <a:latin typeface="Calibri" panose="020F0502020204030204" pitchFamily="34" charset="0"/>
              </a:rPr>
              <a:t>N</a:t>
            </a:r>
            <a:r>
              <a:rPr lang="en-US" sz="5300" b="1" dirty="0">
                <a:latin typeface="Calibri" panose="020F0502020204030204" pitchFamily="34" charset="0"/>
              </a:rPr>
              <a:t>ext</a:t>
            </a:r>
          </a:p>
        </p:txBody>
      </p:sp>
      <p:cxnSp>
        <p:nvCxnSpPr>
          <p:cNvPr id="9" name="Straight Arrow Connector 8"/>
          <p:cNvCxnSpPr/>
          <p:nvPr/>
        </p:nvCxnSpPr>
        <p:spPr>
          <a:xfrm>
            <a:off x="5576240" y="3873500"/>
            <a:ext cx="91440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49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7"/>
            <a:ext cx="6299200" cy="817563"/>
          </a:xfrm>
        </p:spPr>
        <p:txBody>
          <a:bodyPr>
            <a:normAutofit/>
          </a:bodyPr>
          <a:lstStyle/>
          <a:p>
            <a:pPr algn="ctr"/>
            <a:r>
              <a:rPr lang="en-US" sz="3600" cap="all" spc="50" dirty="0" smtClean="0">
                <a:solidFill>
                  <a:prstClr val="white"/>
                </a:solidFill>
                <a:latin typeface="Century Gothic" panose="020B0502020202020204" pitchFamily="34" charset="0"/>
                <a:ea typeface="Kozuka Gothic Pro R" pitchFamily="34" charset="-128"/>
                <a:cs typeface="Estrangelo Edessa" panose="03080600000000000000" pitchFamily="66" charset="0"/>
              </a:rPr>
              <a:t>Class ACTIVITY</a:t>
            </a:r>
            <a:endParaRPr lang="en-US" sz="3600" cap="all" spc="50"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sp>
        <p:nvSpPr>
          <p:cNvPr id="12" name="Title 1"/>
          <p:cNvSpPr txBox="1">
            <a:spLocks/>
          </p:cNvSpPr>
          <p:nvPr/>
        </p:nvSpPr>
        <p:spPr>
          <a:xfrm>
            <a:off x="1914188" y="901864"/>
            <a:ext cx="8638889" cy="1912588"/>
          </a:xfrm>
          <a:prstGeom prst="rect">
            <a:avLst/>
          </a:prstGeom>
        </p:spPr>
        <p:txBody>
          <a:bodyPr vert="horz" lIns="121917" tIns="60958" rIns="121917" bIns="60958" rtlCol="0" anchor="t" anchorCtr="0">
            <a:noAutofit/>
          </a:bodyPr>
          <a:lstStyle>
            <a:lvl1pPr algn="ctr" defTabSz="914400" rtl="0" eaLnBrk="1" latinLnBrk="0" hangingPunct="1">
              <a:spcBef>
                <a:spcPct val="0"/>
              </a:spcBef>
              <a:buNone/>
              <a:defRPr sz="4400" b="1" kern="1200" cap="none" spc="50" baseline="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lgn="l">
              <a:lnSpc>
                <a:spcPct val="150000"/>
              </a:lnSpc>
              <a:buFont typeface="+mj-lt"/>
              <a:buAutoNum type="arabicPeriod"/>
            </a:pPr>
            <a:r>
              <a:rPr lang="en-US" sz="2800" b="0" dirty="0"/>
              <a:t>Pair up with </a:t>
            </a:r>
            <a:r>
              <a:rPr lang="en-US" sz="2800" b="0" dirty="0" smtClean="0"/>
              <a:t>someone near </a:t>
            </a:r>
            <a:r>
              <a:rPr lang="en-US" sz="2800" b="0" dirty="0"/>
              <a:t>you</a:t>
            </a:r>
          </a:p>
          <a:p>
            <a:pPr marL="514350" indent="-514350" algn="l">
              <a:lnSpc>
                <a:spcPct val="150000"/>
              </a:lnSpc>
              <a:buFont typeface="+mj-lt"/>
              <a:buAutoNum type="arabicPeriod"/>
            </a:pPr>
            <a:r>
              <a:rPr lang="en-US" sz="2800" b="0" dirty="0" smtClean="0"/>
              <a:t>Prepare </a:t>
            </a:r>
            <a:r>
              <a:rPr lang="en-US" sz="2800" b="0" dirty="0" smtClean="0"/>
              <a:t>your </a:t>
            </a:r>
            <a:r>
              <a:rPr lang="en-US" sz="2800" b="0" dirty="0" smtClean="0"/>
              <a:t>response to “</a:t>
            </a:r>
            <a:r>
              <a:rPr lang="en-US" sz="2800" dirty="0" smtClean="0"/>
              <a:t>Tell me about yourself</a:t>
            </a:r>
            <a:r>
              <a:rPr lang="en-US" sz="2800" b="0" dirty="0" smtClean="0"/>
              <a:t>”</a:t>
            </a:r>
            <a:endParaRPr lang="en-US" sz="2800" b="0" dirty="0" smtClean="0"/>
          </a:p>
          <a:p>
            <a:pPr marL="514350" indent="-514350" algn="l">
              <a:lnSpc>
                <a:spcPct val="150000"/>
              </a:lnSpc>
              <a:buFont typeface="+mj-lt"/>
              <a:buAutoNum type="arabicPeriod"/>
            </a:pPr>
            <a:r>
              <a:rPr lang="en-US" sz="2800" b="0" dirty="0" smtClean="0"/>
              <a:t>Tell your answer to the class</a:t>
            </a:r>
          </a:p>
        </p:txBody>
      </p:sp>
      <p:grpSp>
        <p:nvGrpSpPr>
          <p:cNvPr id="3" name="Group 2"/>
          <p:cNvGrpSpPr/>
          <p:nvPr/>
        </p:nvGrpSpPr>
        <p:grpSpPr>
          <a:xfrm>
            <a:off x="1708881" y="3426195"/>
            <a:ext cx="9524006" cy="2830288"/>
            <a:chOff x="1016000" y="1295400"/>
            <a:chExt cx="10566400" cy="3952875"/>
          </a:xfrm>
        </p:grpSpPr>
        <p:sp>
          <p:nvSpPr>
            <p:cNvPr id="7" name="Title 1"/>
            <p:cNvSpPr txBox="1">
              <a:spLocks/>
            </p:cNvSpPr>
            <p:nvPr/>
          </p:nvSpPr>
          <p:spPr>
            <a:xfrm>
              <a:off x="1016000" y="1295400"/>
              <a:ext cx="10566400" cy="1311275"/>
            </a:xfrm>
            <a:prstGeom prst="rect">
              <a:avLst/>
            </a:prstGeom>
          </p:spPr>
          <p:txBody>
            <a:bodyPr vert="horz" lIns="121917" tIns="60958" rIns="121917" bIns="60958" rtlCol="0" anchor="b" anchorCtr="0">
              <a:noAutofit/>
            </a:bodyPr>
            <a:lstStyle>
              <a:lvl1pPr algn="ctr" defTabSz="914400" rtl="0" eaLnBrk="1" latinLnBrk="0" hangingPunct="1">
                <a:spcBef>
                  <a:spcPct val="0"/>
                </a:spcBef>
                <a:buNone/>
                <a:defRPr sz="4400" b="1" kern="1200" cap="none" spc="50" baseline="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8800" b="0" dirty="0" smtClean="0"/>
                <a:t>P</a:t>
              </a:r>
              <a:r>
                <a:rPr lang="en-US" sz="3200" b="0" dirty="0" smtClean="0"/>
                <a:t>assion:  “I have a passion for …”</a:t>
              </a:r>
              <a:endParaRPr lang="en-US" sz="3200" b="0" dirty="0"/>
            </a:p>
          </p:txBody>
        </p:sp>
        <p:sp>
          <p:nvSpPr>
            <p:cNvPr id="8" name="Title 1"/>
            <p:cNvSpPr txBox="1">
              <a:spLocks/>
            </p:cNvSpPr>
            <p:nvPr/>
          </p:nvSpPr>
          <p:spPr>
            <a:xfrm>
              <a:off x="1016000" y="2616200"/>
              <a:ext cx="10566400" cy="1311275"/>
            </a:xfrm>
            <a:prstGeom prst="rect">
              <a:avLst/>
            </a:prstGeom>
          </p:spPr>
          <p:txBody>
            <a:bodyPr vert="horz" lIns="121917" tIns="60958" rIns="121917" bIns="60958" rtlCol="0" anchor="b" anchorCtr="0">
              <a:noAutofit/>
            </a:bodyPr>
            <a:lstStyle>
              <a:lvl1pPr algn="ctr" defTabSz="914400" rtl="0" eaLnBrk="1" latinLnBrk="0" hangingPunct="1">
                <a:spcBef>
                  <a:spcPct val="0"/>
                </a:spcBef>
                <a:buNone/>
                <a:defRPr sz="4400" b="1" kern="1200" cap="none" spc="50" baseline="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8800" b="0" dirty="0" smtClean="0"/>
                <a:t>E</a:t>
              </a:r>
              <a:r>
                <a:rPr lang="en-US" sz="3200" b="0" dirty="0" smtClean="0"/>
                <a:t>xperience:  “Here are a few things I’ve done …”</a:t>
              </a:r>
              <a:endParaRPr lang="en-US" sz="3200" b="0" dirty="0"/>
            </a:p>
          </p:txBody>
        </p:sp>
        <p:sp>
          <p:nvSpPr>
            <p:cNvPr id="9" name="Title 1"/>
            <p:cNvSpPr txBox="1">
              <a:spLocks/>
            </p:cNvSpPr>
            <p:nvPr/>
          </p:nvSpPr>
          <p:spPr>
            <a:xfrm>
              <a:off x="1016000" y="3937000"/>
              <a:ext cx="10566400" cy="1311275"/>
            </a:xfrm>
            <a:prstGeom prst="rect">
              <a:avLst/>
            </a:prstGeom>
          </p:spPr>
          <p:txBody>
            <a:bodyPr vert="horz" lIns="121917" tIns="60958" rIns="121917" bIns="60958" rtlCol="0" anchor="b" anchorCtr="0">
              <a:noAutofit/>
            </a:bodyPr>
            <a:lstStyle>
              <a:lvl1pPr algn="ctr" defTabSz="914400" rtl="0" eaLnBrk="1" latinLnBrk="0" hangingPunct="1">
                <a:spcBef>
                  <a:spcPct val="0"/>
                </a:spcBef>
                <a:buNone/>
                <a:defRPr sz="4400" b="1" kern="1200" cap="none" spc="50" baseline="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8800" b="0" dirty="0" smtClean="0"/>
                <a:t>N</a:t>
              </a:r>
              <a:r>
                <a:rPr lang="en-US" sz="3200" b="0" dirty="0" smtClean="0"/>
                <a:t>ext:  “Now, I’m looking for opportunities to …”</a:t>
              </a:r>
              <a:endParaRPr lang="en-US" sz="3200" b="0" dirty="0"/>
            </a:p>
          </p:txBody>
        </p:sp>
      </p:grpSp>
      <p:sp>
        <p:nvSpPr>
          <p:cNvPr id="4" name="Rectangle 3"/>
          <p:cNvSpPr/>
          <p:nvPr/>
        </p:nvSpPr>
        <p:spPr>
          <a:xfrm>
            <a:off x="1189371" y="3097509"/>
            <a:ext cx="9983555" cy="31234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13318213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6195527"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652366" y="263986"/>
            <a:ext cx="4826629" cy="2616095"/>
          </a:xfrm>
          <a:prstGeom prst="rect">
            <a:avLst/>
          </a:prstGeom>
          <a:noFill/>
        </p:spPr>
        <p:txBody>
          <a:bodyPr wrap="square" lIns="121914" tIns="60957" rIns="121914" bIns="60957"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54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Why do you want to work here?</a:t>
            </a:r>
            <a:endParaRPr kumimoji="0" lang="en-US" sz="24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endParaRPr>
          </a:p>
        </p:txBody>
      </p:sp>
      <p:sp>
        <p:nvSpPr>
          <p:cNvPr id="12" name="Rectangle 11"/>
          <p:cNvSpPr/>
          <p:nvPr/>
        </p:nvSpPr>
        <p:spPr>
          <a:xfrm>
            <a:off x="404329" y="161634"/>
            <a:ext cx="5322703" cy="2820799"/>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164433" y="3220398"/>
            <a:ext cx="5562175" cy="1415766"/>
          </a:xfrm>
          <a:prstGeom prst="rect">
            <a:avLst/>
          </a:prstGeom>
          <a:noFill/>
        </p:spPr>
        <p:txBody>
          <a:bodyPr wrap="square" lIns="121914" tIns="60957" rIns="121914" bIns="60957" rtlCol="0">
            <a:spAutoFit/>
          </a:bodyPr>
          <a:lstStyle/>
          <a:p>
            <a:pPr marL="514350" marR="0" lvl="0" indent="-514350" algn="l" defTabSz="121914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Company</a:t>
            </a:r>
          </a:p>
          <a:p>
            <a:pPr marL="971539" marR="0" lvl="1" indent="-51435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Culture / personality</a:t>
            </a:r>
          </a:p>
          <a:p>
            <a:pPr marL="971539" marR="0" lvl="1" indent="-51435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growth</a:t>
            </a:r>
          </a:p>
        </p:txBody>
      </p:sp>
      <p:sp>
        <p:nvSpPr>
          <p:cNvPr id="13" name="TextBox 12"/>
          <p:cNvSpPr txBox="1"/>
          <p:nvPr/>
        </p:nvSpPr>
        <p:spPr>
          <a:xfrm>
            <a:off x="164433" y="4808619"/>
            <a:ext cx="5866975" cy="1846653"/>
          </a:xfrm>
          <a:prstGeom prst="rect">
            <a:avLst/>
          </a:prstGeom>
          <a:noFill/>
        </p:spPr>
        <p:txBody>
          <a:bodyPr wrap="square" lIns="121914" tIns="60957" rIns="121914" bIns="60957" rtlCol="0">
            <a:spAutoFit/>
          </a:bodyPr>
          <a:lstStyle/>
          <a:p>
            <a:pPr marL="514350" marR="0" lvl="0" indent="-514350" algn="l" defTabSz="1219140" rtl="0" eaLnBrk="1" fontAlgn="auto" latinLnBrk="0" hangingPunct="1">
              <a:lnSpc>
                <a:spcPct val="100000"/>
              </a:lnSpc>
              <a:spcBef>
                <a:spcPts val="0"/>
              </a:spcBef>
              <a:spcAft>
                <a:spcPts val="0"/>
              </a:spcAft>
              <a:buClrTx/>
              <a:buSzTx/>
              <a:buFont typeface="+mj-lt"/>
              <a:buAutoNum type="arabicPeriod" startAt="2"/>
              <a:tabLst/>
              <a:defRPr/>
            </a:pPr>
            <a:r>
              <a:rPr kumimoji="0" lang="en-US" sz="28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role</a:t>
            </a:r>
          </a:p>
          <a:p>
            <a:pPr marL="971539" marR="0" lvl="1" indent="-51435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Why you want THIS job</a:t>
            </a:r>
          </a:p>
          <a:p>
            <a:pPr marL="971539" marR="0" lvl="1" indent="-51435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How you can drive impact</a:t>
            </a:r>
          </a:p>
          <a:p>
            <a:pPr marL="971539" marR="0" lvl="1" indent="-51435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How you will grow</a:t>
            </a:r>
          </a:p>
        </p:txBody>
      </p:sp>
      <p:pic>
        <p:nvPicPr>
          <p:cNvPr id="9218" name="Picture 2" descr="http://www.corgan.com/wp-content/uploads/2014/01/Corgan_ChinaLife_Corporate-Office.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xfrm>
            <a:off x="6195528" y="-1"/>
            <a:ext cx="5996472" cy="68580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hlinkClick r:id="" action="ppaction://noaction"/>
            <a:extLst>
              <a:ext uri="{FF2B5EF4-FFF2-40B4-BE49-F238E27FC236}">
                <a16:creationId xmlns:a16="http://schemas.microsoft.com/office/drawing/2014/main" xmlns="" id="{A5B2A17F-0F3E-423B-A3DB-6D03AA6598E7}"/>
              </a:ext>
            </a:extLst>
          </p:cNvPr>
          <p:cNvSpPr/>
          <p:nvPr/>
        </p:nvSpPr>
        <p:spPr>
          <a:xfrm>
            <a:off x="10199914" y="5928392"/>
            <a:ext cx="1981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743204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7"/>
            <a:ext cx="6299200" cy="817563"/>
          </a:xfrm>
        </p:spPr>
        <p:txBody>
          <a:bodyPr>
            <a:normAutofit/>
          </a:bodyPr>
          <a:lstStyle/>
          <a:p>
            <a:pPr algn="ctr"/>
            <a:r>
              <a:rPr lang="en-US" sz="3600" cap="all" spc="50" dirty="0" smtClean="0">
                <a:solidFill>
                  <a:prstClr val="white"/>
                </a:solidFill>
                <a:latin typeface="Century Gothic" panose="020B0502020202020204" pitchFamily="34" charset="0"/>
                <a:ea typeface="Kozuka Gothic Pro R" pitchFamily="34" charset="-128"/>
                <a:cs typeface="Estrangelo Edessa" panose="03080600000000000000" pitchFamily="66" charset="0"/>
              </a:rPr>
              <a:t>Behavior Questions</a:t>
            </a:r>
            <a:endParaRPr lang="en-US" sz="3600" cap="all" spc="50"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sp>
        <p:nvSpPr>
          <p:cNvPr id="9" name="Title 2"/>
          <p:cNvSpPr txBox="1">
            <a:spLocks/>
          </p:cNvSpPr>
          <p:nvPr/>
        </p:nvSpPr>
        <p:spPr>
          <a:xfrm>
            <a:off x="6299200" y="889000"/>
            <a:ext cx="5384800" cy="5892800"/>
          </a:xfrm>
          <a:prstGeom prst="rect">
            <a:avLst/>
          </a:prstGeom>
        </p:spPr>
        <p:txBody>
          <a:bodyPr vert="horz" lIns="121917" tIns="60958" rIns="121917" bIns="60958" rtlCol="0" anchor="ctr" anchorCtr="0">
            <a:noAutofit/>
          </a:bodyPr>
          <a:lstStyle>
            <a:lvl1pPr algn="ctr" defTabSz="914400" rtl="0" eaLnBrk="1" latinLnBrk="0" hangingPunct="1">
              <a:spcBef>
                <a:spcPct val="0"/>
              </a:spcBef>
              <a:buNone/>
              <a:defRPr sz="4400" b="1" kern="1200" cap="none" spc="50" baseline="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Option 1</a:t>
            </a:r>
            <a:br>
              <a:rPr lang="en-US" dirty="0"/>
            </a:br>
            <a:r>
              <a:rPr lang="en-US" sz="3200" dirty="0"/>
              <a:t/>
            </a:r>
            <a:br>
              <a:rPr lang="en-US" sz="3200" dirty="0"/>
            </a:br>
            <a:r>
              <a:rPr lang="en-US" sz="3200" dirty="0"/>
              <a:t>or</a:t>
            </a:r>
            <a:br>
              <a:rPr lang="en-US" sz="3200" dirty="0"/>
            </a:br>
            <a:r>
              <a:rPr lang="en-US" sz="3200" dirty="0"/>
              <a:t/>
            </a:r>
            <a:br>
              <a:rPr lang="en-US" sz="3200" dirty="0"/>
            </a:br>
            <a:r>
              <a:rPr lang="en-US" dirty="0"/>
              <a:t>Option 2</a:t>
            </a:r>
          </a:p>
        </p:txBody>
      </p:sp>
      <p:sp>
        <p:nvSpPr>
          <p:cNvPr id="10" name="TextBox 9"/>
          <p:cNvSpPr txBox="1"/>
          <p:nvPr/>
        </p:nvSpPr>
        <p:spPr>
          <a:xfrm>
            <a:off x="330565" y="1701800"/>
            <a:ext cx="4856457" cy="4555093"/>
          </a:xfrm>
          <a:prstGeom prst="rect">
            <a:avLst/>
          </a:prstGeom>
          <a:noFill/>
        </p:spPr>
        <p:txBody>
          <a:bodyPr wrap="none" lIns="121917" tIns="60958" rIns="121917" bIns="60958" rtlCol="0">
            <a:spAutoFit/>
          </a:bodyPr>
          <a:lstStyle/>
          <a:p>
            <a:pPr algn="ctr"/>
            <a:r>
              <a:rPr lang="en-US" sz="7200" b="1" dirty="0">
                <a:latin typeface="Calibri" panose="020F0502020204030204" pitchFamily="34" charset="0"/>
              </a:rPr>
              <a:t>“Tell Me </a:t>
            </a:r>
          </a:p>
          <a:p>
            <a:pPr algn="ctr"/>
            <a:r>
              <a:rPr lang="en-US" sz="7200" b="1" dirty="0">
                <a:latin typeface="Calibri" panose="020F0502020204030204" pitchFamily="34" charset="0"/>
              </a:rPr>
              <a:t>About a </a:t>
            </a:r>
          </a:p>
          <a:p>
            <a:pPr algn="ctr"/>
            <a:r>
              <a:rPr lang="en-US" sz="7200" b="1" dirty="0">
                <a:latin typeface="Calibri" panose="020F0502020204030204" pitchFamily="34" charset="0"/>
              </a:rPr>
              <a:t>Time When </a:t>
            </a:r>
          </a:p>
          <a:p>
            <a:pPr algn="ctr"/>
            <a:r>
              <a:rPr lang="en-US" sz="7200" b="1" dirty="0">
                <a:latin typeface="Calibri" panose="020F0502020204030204" pitchFamily="34" charset="0"/>
              </a:rPr>
              <a:t>…”</a:t>
            </a:r>
          </a:p>
        </p:txBody>
      </p:sp>
      <p:cxnSp>
        <p:nvCxnSpPr>
          <p:cNvPr id="6" name="Straight Arrow Connector 5"/>
          <p:cNvCxnSpPr/>
          <p:nvPr/>
        </p:nvCxnSpPr>
        <p:spPr>
          <a:xfrm>
            <a:off x="5576240" y="3873500"/>
            <a:ext cx="91440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47897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580488C2-18E1-46E8-9F9E-83721C9A7DB0}"/>
              </a:ext>
            </a:extLst>
          </p:cNvPr>
          <p:cNvSpPr txBox="1"/>
          <p:nvPr/>
        </p:nvSpPr>
        <p:spPr>
          <a:xfrm>
            <a:off x="1" y="160276"/>
            <a:ext cx="6296024" cy="646327"/>
          </a:xfrm>
          <a:prstGeom prst="rect">
            <a:avLst/>
          </a:prstGeom>
          <a:noFill/>
        </p:spPr>
        <p:txBody>
          <a:bodyPr wrap="square" lIns="91436" tIns="45718" rIns="91436" bIns="45718" rtlCol="0">
            <a:spAutoFit/>
          </a:bodyPr>
          <a:lstStyle/>
          <a:p>
            <a:pPr algn="ctr" defTabSz="914355"/>
            <a:r>
              <a:rPr lang="en-US" sz="3600" cap="all" dirty="0" smtClean="0">
                <a:solidFill>
                  <a:prstClr val="white"/>
                </a:solidFill>
                <a:latin typeface="Century Gothic" panose="020B0502020202020204" pitchFamily="34" charset="0"/>
                <a:ea typeface="Kozuka Gothic Pro R" pitchFamily="34" charset="-128"/>
                <a:cs typeface="Estrangelo Edessa" panose="03080600000000000000" pitchFamily="66" charset="0"/>
              </a:rPr>
              <a:t>Topics FOR TODAY</a:t>
            </a:r>
            <a:endParaRPr lang="en-US" sz="1600" cap="all"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sp>
        <p:nvSpPr>
          <p:cNvPr id="9" name="Content Placeholder 2"/>
          <p:cNvSpPr>
            <a:spLocks noGrp="1"/>
          </p:cNvSpPr>
          <p:nvPr>
            <p:ph idx="1"/>
          </p:nvPr>
        </p:nvSpPr>
        <p:spPr>
          <a:xfrm>
            <a:off x="2931432" y="1201452"/>
            <a:ext cx="7744485" cy="4656578"/>
          </a:xfrm>
        </p:spPr>
        <p:txBody>
          <a:bodyPr>
            <a:noAutofit/>
          </a:bodyPr>
          <a:lstStyle/>
          <a:p>
            <a:pPr marL="0" indent="0">
              <a:spcBef>
                <a:spcPts val="0"/>
              </a:spcBef>
              <a:spcAft>
                <a:spcPts val="300"/>
              </a:spcAft>
              <a:buNone/>
            </a:pPr>
            <a:r>
              <a:rPr lang="en-US" sz="3600" dirty="0" smtClean="0">
                <a:solidFill>
                  <a:schemeClr val="tx1"/>
                </a:solidFill>
                <a:latin typeface="Avenir Book"/>
                <a:cs typeface="Calibri" panose="020F0502020204030204" pitchFamily="34" charset="0"/>
              </a:rPr>
              <a:t>Types of Interviews</a:t>
            </a:r>
            <a:endParaRPr lang="en-US" sz="1400" dirty="0" smtClean="0">
              <a:solidFill>
                <a:schemeClr val="tx1"/>
              </a:solidFill>
              <a:latin typeface="Avenir Book"/>
              <a:cs typeface="Calibri" panose="020F0502020204030204" pitchFamily="34" charset="0"/>
            </a:endParaRPr>
          </a:p>
          <a:p>
            <a:pPr marL="0" indent="0">
              <a:spcBef>
                <a:spcPts val="0"/>
              </a:spcBef>
              <a:spcAft>
                <a:spcPts val="300"/>
              </a:spcAft>
              <a:buNone/>
            </a:pPr>
            <a:r>
              <a:rPr lang="en-US" sz="1400" dirty="0" smtClean="0">
                <a:solidFill>
                  <a:schemeClr val="tx1"/>
                </a:solidFill>
                <a:latin typeface="Avenir Book"/>
                <a:cs typeface="Calibri" panose="020F0502020204030204" pitchFamily="34" charset="0"/>
              </a:rPr>
              <a:t> </a:t>
            </a:r>
          </a:p>
          <a:p>
            <a:pPr marL="0" indent="0">
              <a:spcBef>
                <a:spcPts val="0"/>
              </a:spcBef>
              <a:spcAft>
                <a:spcPts val="300"/>
              </a:spcAft>
              <a:buNone/>
            </a:pPr>
            <a:r>
              <a:rPr lang="en-US" sz="3600" dirty="0" smtClean="0">
                <a:solidFill>
                  <a:schemeClr val="tx1"/>
                </a:solidFill>
                <a:latin typeface="Avenir Book"/>
                <a:cs typeface="Calibri" panose="020F0502020204030204" pitchFamily="34" charset="0"/>
              </a:rPr>
              <a:t>What Recruiters Look for</a:t>
            </a:r>
            <a:endParaRPr lang="en-US" sz="1400" dirty="0" smtClean="0">
              <a:solidFill>
                <a:schemeClr val="tx1"/>
              </a:solidFill>
              <a:latin typeface="Avenir Book"/>
              <a:cs typeface="Calibri" panose="020F0502020204030204" pitchFamily="34" charset="0"/>
            </a:endParaRPr>
          </a:p>
          <a:p>
            <a:pPr marL="0" indent="0">
              <a:spcBef>
                <a:spcPts val="0"/>
              </a:spcBef>
              <a:spcAft>
                <a:spcPts val="300"/>
              </a:spcAft>
              <a:buNone/>
            </a:pPr>
            <a:r>
              <a:rPr lang="en-US" sz="1400" dirty="0" smtClean="0">
                <a:solidFill>
                  <a:schemeClr val="tx1"/>
                </a:solidFill>
                <a:latin typeface="Avenir Book"/>
                <a:cs typeface="Calibri" panose="020F0502020204030204" pitchFamily="34" charset="0"/>
              </a:rPr>
              <a:t> </a:t>
            </a:r>
            <a:endParaRPr lang="en-US" sz="1400" dirty="0">
              <a:solidFill>
                <a:schemeClr val="tx1"/>
              </a:solidFill>
              <a:latin typeface="Avenir Book"/>
              <a:cs typeface="Calibri" panose="020F0502020204030204" pitchFamily="34" charset="0"/>
            </a:endParaRPr>
          </a:p>
          <a:p>
            <a:pPr marL="0" indent="0">
              <a:spcBef>
                <a:spcPts val="0"/>
              </a:spcBef>
              <a:spcAft>
                <a:spcPts val="300"/>
              </a:spcAft>
              <a:buNone/>
            </a:pPr>
            <a:r>
              <a:rPr lang="en-US" sz="3600" dirty="0" smtClean="0">
                <a:solidFill>
                  <a:schemeClr val="tx1"/>
                </a:solidFill>
                <a:latin typeface="Avenir Book"/>
                <a:cs typeface="Calibri" panose="020F0502020204030204" pitchFamily="34" charset="0"/>
              </a:rPr>
              <a:t>How to Answer Interview Questions</a:t>
            </a:r>
          </a:p>
          <a:p>
            <a:pPr lvl="1">
              <a:spcBef>
                <a:spcPts val="0"/>
              </a:spcBef>
              <a:spcAft>
                <a:spcPts val="300"/>
              </a:spcAft>
            </a:pPr>
            <a:r>
              <a:rPr lang="en-US" sz="3200" dirty="0" smtClean="0">
                <a:solidFill>
                  <a:schemeClr val="tx1"/>
                </a:solidFill>
                <a:latin typeface="Avenir Book"/>
                <a:cs typeface="Calibri" panose="020F0502020204030204" pitchFamily="34" charset="0"/>
              </a:rPr>
              <a:t> Opening Questions </a:t>
            </a:r>
          </a:p>
          <a:p>
            <a:pPr lvl="1">
              <a:spcBef>
                <a:spcPts val="0"/>
              </a:spcBef>
              <a:spcAft>
                <a:spcPts val="300"/>
              </a:spcAft>
            </a:pPr>
            <a:r>
              <a:rPr lang="en-US" sz="3200" dirty="0" smtClean="0">
                <a:solidFill>
                  <a:schemeClr val="tx1"/>
                </a:solidFill>
                <a:latin typeface="Avenir Book"/>
                <a:cs typeface="Calibri" panose="020F0502020204030204" pitchFamily="34" charset="0"/>
              </a:rPr>
              <a:t> Behavior Questions</a:t>
            </a:r>
          </a:p>
          <a:p>
            <a:pPr lvl="1">
              <a:spcBef>
                <a:spcPts val="0"/>
              </a:spcBef>
              <a:spcAft>
                <a:spcPts val="300"/>
              </a:spcAft>
            </a:pPr>
            <a:r>
              <a:rPr lang="en-US" sz="3200" dirty="0" smtClean="0">
                <a:solidFill>
                  <a:schemeClr val="tx1"/>
                </a:solidFill>
                <a:latin typeface="Avenir Book"/>
                <a:cs typeface="Calibri" panose="020F0502020204030204" pitchFamily="34" charset="0"/>
              </a:rPr>
              <a:t> Class Exercise</a:t>
            </a:r>
          </a:p>
          <a:p>
            <a:pPr lvl="1">
              <a:spcBef>
                <a:spcPts val="0"/>
              </a:spcBef>
              <a:spcAft>
                <a:spcPts val="300"/>
              </a:spcAft>
            </a:pPr>
            <a:r>
              <a:rPr lang="en-US" sz="3200" dirty="0" smtClean="0">
                <a:solidFill>
                  <a:schemeClr val="tx1"/>
                </a:solidFill>
                <a:latin typeface="Avenir Book"/>
                <a:cs typeface="Calibri" panose="020F0502020204030204" pitchFamily="34" charset="0"/>
              </a:rPr>
              <a:t> Case Questions</a:t>
            </a:r>
          </a:p>
          <a:p>
            <a:pPr lvl="1">
              <a:spcBef>
                <a:spcPts val="0"/>
              </a:spcBef>
              <a:spcAft>
                <a:spcPts val="300"/>
              </a:spcAft>
            </a:pPr>
            <a:r>
              <a:rPr lang="en-US" sz="3200" dirty="0" smtClean="0">
                <a:solidFill>
                  <a:schemeClr val="tx1"/>
                </a:solidFill>
                <a:latin typeface="Avenir Book"/>
                <a:cs typeface="Calibri" panose="020F0502020204030204" pitchFamily="34" charset="0"/>
              </a:rPr>
              <a:t> Closing Questions</a:t>
            </a:r>
            <a:endParaRPr lang="en-US" sz="1400" dirty="0" smtClean="0">
              <a:solidFill>
                <a:schemeClr val="tx1"/>
              </a:solidFill>
              <a:latin typeface="Avenir Book"/>
              <a:cs typeface="Calibri" panose="020F0502020204030204" pitchFamily="34" charset="0"/>
            </a:endParaRPr>
          </a:p>
          <a:p>
            <a:pPr marL="0" indent="0">
              <a:spcBef>
                <a:spcPts val="0"/>
              </a:spcBef>
              <a:spcAft>
                <a:spcPts val="300"/>
              </a:spcAft>
              <a:buNone/>
            </a:pPr>
            <a:r>
              <a:rPr lang="en-US" sz="1400" dirty="0" smtClean="0">
                <a:solidFill>
                  <a:schemeClr val="tx1"/>
                </a:solidFill>
                <a:latin typeface="Avenir Book"/>
                <a:cs typeface="Calibri" panose="020F0502020204030204" pitchFamily="34" charset="0"/>
              </a:rPr>
              <a:t> </a:t>
            </a:r>
          </a:p>
          <a:p>
            <a:pPr marL="0" indent="0">
              <a:spcBef>
                <a:spcPts val="0"/>
              </a:spcBef>
              <a:spcAft>
                <a:spcPts val="300"/>
              </a:spcAft>
              <a:buNone/>
            </a:pPr>
            <a:r>
              <a:rPr lang="en-US" sz="3600" dirty="0" smtClean="0">
                <a:solidFill>
                  <a:schemeClr val="tx1"/>
                </a:solidFill>
                <a:latin typeface="Avenir Book"/>
                <a:cs typeface="Calibri" panose="020F0502020204030204" pitchFamily="34" charset="0"/>
              </a:rPr>
              <a:t>Interview Checklist</a:t>
            </a:r>
            <a:endParaRPr lang="en-US" sz="3600" dirty="0">
              <a:solidFill>
                <a:schemeClr val="tx1"/>
              </a:solidFill>
              <a:latin typeface="Avenir Book"/>
              <a:cs typeface="Calibri" panose="020F0502020204030204" pitchFamily="34" charset="0"/>
            </a:endParaRPr>
          </a:p>
        </p:txBody>
      </p:sp>
    </p:spTree>
    <p:extLst>
      <p:ext uri="{BB962C8B-B14F-4D97-AF65-F5344CB8AC3E}">
        <p14:creationId xmlns:p14="http://schemas.microsoft.com/office/powerpoint/2010/main" val="257644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7"/>
            <a:ext cx="6240713" cy="817563"/>
          </a:xfrm>
        </p:spPr>
        <p:txBody>
          <a:bodyPr>
            <a:normAutofit/>
          </a:bodyPr>
          <a:lstStyle/>
          <a:p>
            <a:pPr algn="ctr"/>
            <a:r>
              <a:rPr lang="en-US" sz="3600" cap="all" spc="50" dirty="0">
                <a:solidFill>
                  <a:prstClr val="white"/>
                </a:solidFill>
                <a:latin typeface="Century Gothic" panose="020B0502020202020204" pitchFamily="34" charset="0"/>
                <a:ea typeface="Kozuka Gothic Pro R" pitchFamily="34" charset="-128"/>
                <a:cs typeface="Estrangelo Edessa" panose="03080600000000000000" pitchFamily="66" charset="0"/>
              </a:rPr>
              <a:t>Your Secret Weapon</a:t>
            </a:r>
          </a:p>
        </p:txBody>
      </p:sp>
      <p:sp>
        <p:nvSpPr>
          <p:cNvPr id="3" name="TextBox 2"/>
          <p:cNvSpPr txBox="1"/>
          <p:nvPr/>
        </p:nvSpPr>
        <p:spPr>
          <a:xfrm>
            <a:off x="2052551" y="2645832"/>
            <a:ext cx="7257599" cy="1969693"/>
          </a:xfrm>
          <a:prstGeom prst="rect">
            <a:avLst/>
          </a:prstGeom>
          <a:noFill/>
        </p:spPr>
        <p:txBody>
          <a:bodyPr wrap="none" lIns="121842" tIns="60922" rIns="121842" bIns="60922" rtlCol="0">
            <a:spAutoFit/>
          </a:bodyPr>
          <a:lstStyle/>
          <a:p>
            <a:pPr>
              <a:lnSpc>
                <a:spcPct val="75000"/>
              </a:lnSpc>
            </a:pPr>
            <a:r>
              <a:rPr lang="en-US" sz="8000" b="1" dirty="0"/>
              <a:t>JOB</a:t>
            </a:r>
          </a:p>
          <a:p>
            <a:pPr>
              <a:lnSpc>
                <a:spcPct val="75000"/>
              </a:lnSpc>
            </a:pPr>
            <a:r>
              <a:rPr lang="en-US" sz="8000" b="1" dirty="0"/>
              <a:t>DESCRIPTION</a:t>
            </a:r>
          </a:p>
        </p:txBody>
      </p:sp>
      <p:sp>
        <p:nvSpPr>
          <p:cNvPr id="7" name="TextBox 6"/>
          <p:cNvSpPr txBox="1"/>
          <p:nvPr/>
        </p:nvSpPr>
        <p:spPr>
          <a:xfrm rot="16200000">
            <a:off x="-359440" y="3415098"/>
            <a:ext cx="4266395" cy="815531"/>
          </a:xfrm>
          <a:prstGeom prst="rect">
            <a:avLst/>
          </a:prstGeom>
          <a:noFill/>
        </p:spPr>
        <p:txBody>
          <a:bodyPr wrap="none" lIns="121842" tIns="60922" rIns="121842" bIns="60922" rtlCol="0">
            <a:spAutoFit/>
          </a:bodyPr>
          <a:lstStyle/>
          <a:p>
            <a:pPr>
              <a:lnSpc>
                <a:spcPct val="75000"/>
              </a:lnSpc>
            </a:pPr>
            <a:r>
              <a:rPr lang="en-US" sz="6000" b="1" dirty="0"/>
              <a:t>experience</a:t>
            </a:r>
          </a:p>
        </p:txBody>
      </p:sp>
      <p:sp>
        <p:nvSpPr>
          <p:cNvPr id="9" name="TextBox 8"/>
          <p:cNvSpPr txBox="1"/>
          <p:nvPr/>
        </p:nvSpPr>
        <p:spPr>
          <a:xfrm>
            <a:off x="5585090" y="3016452"/>
            <a:ext cx="2666598" cy="584699"/>
          </a:xfrm>
          <a:prstGeom prst="rect">
            <a:avLst/>
          </a:prstGeom>
          <a:noFill/>
        </p:spPr>
        <p:txBody>
          <a:bodyPr wrap="none" lIns="121842" tIns="60922" rIns="121842" bIns="60922" rtlCol="0">
            <a:spAutoFit/>
          </a:bodyPr>
          <a:lstStyle/>
          <a:p>
            <a:pPr>
              <a:lnSpc>
                <a:spcPct val="75000"/>
              </a:lnSpc>
            </a:pPr>
            <a:r>
              <a:rPr lang="en-US" sz="4000" b="1" dirty="0"/>
              <a:t>education</a:t>
            </a:r>
          </a:p>
        </p:txBody>
      </p:sp>
      <p:sp>
        <p:nvSpPr>
          <p:cNvPr id="10" name="TextBox 9"/>
          <p:cNvSpPr txBox="1"/>
          <p:nvPr/>
        </p:nvSpPr>
        <p:spPr>
          <a:xfrm>
            <a:off x="2264261" y="2070855"/>
            <a:ext cx="1908378" cy="630865"/>
          </a:xfrm>
          <a:prstGeom prst="rect">
            <a:avLst/>
          </a:prstGeom>
          <a:noFill/>
        </p:spPr>
        <p:txBody>
          <a:bodyPr wrap="none" lIns="121842" tIns="60922" rIns="121842" bIns="60922" rtlCol="0">
            <a:spAutoFit/>
          </a:bodyPr>
          <a:lstStyle/>
          <a:p>
            <a:pPr>
              <a:lnSpc>
                <a:spcPct val="75000"/>
              </a:lnSpc>
            </a:pPr>
            <a:r>
              <a:rPr lang="en-US" sz="4400" b="1" dirty="0"/>
              <a:t>duties</a:t>
            </a:r>
          </a:p>
        </p:txBody>
      </p:sp>
      <p:sp>
        <p:nvSpPr>
          <p:cNvPr id="11" name="TextBox 10"/>
          <p:cNvSpPr txBox="1"/>
          <p:nvPr/>
        </p:nvSpPr>
        <p:spPr>
          <a:xfrm rot="16200000">
            <a:off x="8753932" y="3754266"/>
            <a:ext cx="4008312" cy="584699"/>
          </a:xfrm>
          <a:prstGeom prst="rect">
            <a:avLst/>
          </a:prstGeom>
          <a:noFill/>
        </p:spPr>
        <p:txBody>
          <a:bodyPr wrap="none" lIns="121842" tIns="60922" rIns="121842" bIns="60922" rtlCol="0">
            <a:spAutoFit/>
          </a:bodyPr>
          <a:lstStyle/>
          <a:p>
            <a:pPr>
              <a:lnSpc>
                <a:spcPct val="75000"/>
              </a:lnSpc>
            </a:pPr>
            <a:r>
              <a:rPr lang="en-US" sz="4000" b="1" dirty="0"/>
              <a:t>responsibilities</a:t>
            </a:r>
          </a:p>
        </p:txBody>
      </p:sp>
      <p:sp>
        <p:nvSpPr>
          <p:cNvPr id="12" name="TextBox 11"/>
          <p:cNvSpPr txBox="1"/>
          <p:nvPr/>
        </p:nvSpPr>
        <p:spPr>
          <a:xfrm>
            <a:off x="2143618" y="4517668"/>
            <a:ext cx="1887539" cy="538532"/>
          </a:xfrm>
          <a:prstGeom prst="rect">
            <a:avLst/>
          </a:prstGeom>
          <a:noFill/>
        </p:spPr>
        <p:txBody>
          <a:bodyPr wrap="none" lIns="121842" tIns="60922" rIns="121842" bIns="60922" rtlCol="0">
            <a:spAutoFit/>
          </a:bodyPr>
          <a:lstStyle/>
          <a:p>
            <a:pPr>
              <a:lnSpc>
                <a:spcPct val="75000"/>
              </a:lnSpc>
            </a:pPr>
            <a:r>
              <a:rPr lang="en-US" sz="3600" b="1" dirty="0"/>
              <a:t>job title</a:t>
            </a:r>
          </a:p>
        </p:txBody>
      </p:sp>
      <p:sp>
        <p:nvSpPr>
          <p:cNvPr id="13" name="TextBox 12"/>
          <p:cNvSpPr txBox="1"/>
          <p:nvPr/>
        </p:nvSpPr>
        <p:spPr>
          <a:xfrm rot="16200000">
            <a:off x="4117751" y="2137972"/>
            <a:ext cx="2169667" cy="815531"/>
          </a:xfrm>
          <a:prstGeom prst="rect">
            <a:avLst/>
          </a:prstGeom>
          <a:noFill/>
        </p:spPr>
        <p:txBody>
          <a:bodyPr wrap="none" lIns="121842" tIns="60922" rIns="121842" bIns="60922" rtlCol="0">
            <a:spAutoFit/>
          </a:bodyPr>
          <a:lstStyle/>
          <a:p>
            <a:pPr>
              <a:lnSpc>
                <a:spcPct val="75000"/>
              </a:lnSpc>
            </a:pPr>
            <a:r>
              <a:rPr lang="en-US" sz="6000" b="1" dirty="0"/>
              <a:t>skills</a:t>
            </a:r>
          </a:p>
        </p:txBody>
      </p:sp>
      <p:sp>
        <p:nvSpPr>
          <p:cNvPr id="14" name="TextBox 13"/>
          <p:cNvSpPr txBox="1"/>
          <p:nvPr/>
        </p:nvSpPr>
        <p:spPr>
          <a:xfrm>
            <a:off x="8721549" y="3052739"/>
            <a:ext cx="1605410" cy="446199"/>
          </a:xfrm>
          <a:prstGeom prst="rect">
            <a:avLst/>
          </a:prstGeom>
          <a:noFill/>
        </p:spPr>
        <p:txBody>
          <a:bodyPr wrap="none" lIns="121842" tIns="60922" rIns="121842" bIns="60922" rtlCol="0">
            <a:spAutoFit/>
          </a:bodyPr>
          <a:lstStyle/>
          <a:p>
            <a:pPr>
              <a:lnSpc>
                <a:spcPct val="75000"/>
              </a:lnSpc>
            </a:pPr>
            <a:r>
              <a:rPr lang="en-US" sz="2800" b="1" dirty="0"/>
              <a:t>manage</a:t>
            </a:r>
          </a:p>
        </p:txBody>
      </p:sp>
      <p:sp>
        <p:nvSpPr>
          <p:cNvPr id="15" name="TextBox 14"/>
          <p:cNvSpPr txBox="1"/>
          <p:nvPr/>
        </p:nvSpPr>
        <p:spPr>
          <a:xfrm>
            <a:off x="4794490" y="5258412"/>
            <a:ext cx="1938835" cy="538532"/>
          </a:xfrm>
          <a:prstGeom prst="rect">
            <a:avLst/>
          </a:prstGeom>
          <a:noFill/>
        </p:spPr>
        <p:txBody>
          <a:bodyPr wrap="none" lIns="121842" tIns="60922" rIns="121842" bIns="60922" rtlCol="0">
            <a:spAutoFit/>
          </a:bodyPr>
          <a:lstStyle/>
          <a:p>
            <a:pPr>
              <a:lnSpc>
                <a:spcPct val="75000"/>
              </a:lnSpc>
            </a:pPr>
            <a:r>
              <a:rPr lang="en-US" sz="3600" b="1" dirty="0"/>
              <a:t>prepare</a:t>
            </a:r>
          </a:p>
        </p:txBody>
      </p:sp>
      <p:sp>
        <p:nvSpPr>
          <p:cNvPr id="16" name="TextBox 15"/>
          <p:cNvSpPr txBox="1"/>
          <p:nvPr/>
        </p:nvSpPr>
        <p:spPr>
          <a:xfrm>
            <a:off x="5641481" y="2496867"/>
            <a:ext cx="2283481" cy="446199"/>
          </a:xfrm>
          <a:prstGeom prst="rect">
            <a:avLst/>
          </a:prstGeom>
          <a:noFill/>
        </p:spPr>
        <p:txBody>
          <a:bodyPr wrap="none" lIns="121842" tIns="60922" rIns="121842" bIns="60922" rtlCol="0">
            <a:spAutoFit/>
          </a:bodyPr>
          <a:lstStyle/>
          <a:p>
            <a:pPr>
              <a:lnSpc>
                <a:spcPct val="75000"/>
              </a:lnSpc>
            </a:pPr>
            <a:r>
              <a:rPr lang="en-US" sz="2800" b="1" dirty="0"/>
              <a:t>recommend</a:t>
            </a:r>
          </a:p>
        </p:txBody>
      </p:sp>
      <p:sp>
        <p:nvSpPr>
          <p:cNvPr id="17" name="TextBox 16"/>
          <p:cNvSpPr txBox="1"/>
          <p:nvPr/>
        </p:nvSpPr>
        <p:spPr>
          <a:xfrm rot="16200000">
            <a:off x="7654926" y="2597409"/>
            <a:ext cx="1546100" cy="446199"/>
          </a:xfrm>
          <a:prstGeom prst="rect">
            <a:avLst/>
          </a:prstGeom>
          <a:noFill/>
        </p:spPr>
        <p:txBody>
          <a:bodyPr wrap="none" lIns="121842" tIns="60922" rIns="121842" bIns="60922" rtlCol="0">
            <a:spAutoFit/>
          </a:bodyPr>
          <a:lstStyle/>
          <a:p>
            <a:pPr>
              <a:lnSpc>
                <a:spcPct val="75000"/>
              </a:lnSpc>
            </a:pPr>
            <a:r>
              <a:rPr lang="en-US" sz="2800" b="1" dirty="0"/>
              <a:t>present</a:t>
            </a:r>
          </a:p>
        </p:txBody>
      </p:sp>
      <p:sp>
        <p:nvSpPr>
          <p:cNvPr id="18" name="TextBox 17"/>
          <p:cNvSpPr txBox="1"/>
          <p:nvPr/>
        </p:nvSpPr>
        <p:spPr>
          <a:xfrm rot="16200000">
            <a:off x="5455839" y="1762797"/>
            <a:ext cx="985049" cy="446199"/>
          </a:xfrm>
          <a:prstGeom prst="rect">
            <a:avLst/>
          </a:prstGeom>
          <a:noFill/>
        </p:spPr>
        <p:txBody>
          <a:bodyPr wrap="none" lIns="121842" tIns="60922" rIns="121842" bIns="60922" rtlCol="0">
            <a:spAutoFit/>
          </a:bodyPr>
          <a:lstStyle/>
          <a:p>
            <a:pPr>
              <a:lnSpc>
                <a:spcPct val="75000"/>
              </a:lnSpc>
            </a:pPr>
            <a:r>
              <a:rPr lang="en-US" sz="2800" b="1" dirty="0"/>
              <a:t>plan</a:t>
            </a:r>
          </a:p>
        </p:txBody>
      </p:sp>
      <p:sp>
        <p:nvSpPr>
          <p:cNvPr id="19" name="TextBox 18"/>
          <p:cNvSpPr txBox="1"/>
          <p:nvPr/>
        </p:nvSpPr>
        <p:spPr>
          <a:xfrm>
            <a:off x="2286145" y="5138895"/>
            <a:ext cx="1703194" cy="446199"/>
          </a:xfrm>
          <a:prstGeom prst="rect">
            <a:avLst/>
          </a:prstGeom>
          <a:noFill/>
        </p:spPr>
        <p:txBody>
          <a:bodyPr wrap="none" lIns="121842" tIns="60922" rIns="121842" bIns="60922" rtlCol="0">
            <a:spAutoFit/>
          </a:bodyPr>
          <a:lstStyle/>
          <a:p>
            <a:pPr>
              <a:lnSpc>
                <a:spcPct val="75000"/>
              </a:lnSpc>
            </a:pPr>
            <a:r>
              <a:rPr lang="en-US" sz="2800" b="1" dirty="0"/>
              <a:t>program</a:t>
            </a:r>
          </a:p>
        </p:txBody>
      </p:sp>
      <p:sp>
        <p:nvSpPr>
          <p:cNvPr id="20" name="TextBox 19"/>
          <p:cNvSpPr txBox="1"/>
          <p:nvPr/>
        </p:nvSpPr>
        <p:spPr>
          <a:xfrm>
            <a:off x="4823795" y="4503894"/>
            <a:ext cx="3822364" cy="630865"/>
          </a:xfrm>
          <a:prstGeom prst="rect">
            <a:avLst/>
          </a:prstGeom>
          <a:noFill/>
        </p:spPr>
        <p:txBody>
          <a:bodyPr wrap="none" lIns="121842" tIns="60922" rIns="121842" bIns="60922" rtlCol="0">
            <a:spAutoFit/>
          </a:bodyPr>
          <a:lstStyle/>
          <a:p>
            <a:pPr>
              <a:lnSpc>
                <a:spcPct val="75000"/>
              </a:lnSpc>
            </a:pPr>
            <a:r>
              <a:rPr lang="en-US" sz="4400" b="1" dirty="0"/>
              <a:t>requirements</a:t>
            </a:r>
          </a:p>
        </p:txBody>
      </p:sp>
      <p:sp>
        <p:nvSpPr>
          <p:cNvPr id="21" name="TextBox 20"/>
          <p:cNvSpPr txBox="1"/>
          <p:nvPr/>
        </p:nvSpPr>
        <p:spPr>
          <a:xfrm rot="16200000">
            <a:off x="267742" y="3008703"/>
            <a:ext cx="1605410" cy="446199"/>
          </a:xfrm>
          <a:prstGeom prst="rect">
            <a:avLst/>
          </a:prstGeom>
          <a:noFill/>
        </p:spPr>
        <p:txBody>
          <a:bodyPr wrap="none" lIns="121842" tIns="60922" rIns="121842" bIns="60922" rtlCol="0">
            <a:spAutoFit/>
          </a:bodyPr>
          <a:lstStyle/>
          <a:p>
            <a:pPr>
              <a:lnSpc>
                <a:spcPct val="75000"/>
              </a:lnSpc>
            </a:pPr>
            <a:r>
              <a:rPr lang="en-US" sz="2800" b="1" dirty="0" smtClean="0"/>
              <a:t>develop</a:t>
            </a:r>
            <a:endParaRPr lang="en-US" sz="2800" b="1" dirty="0"/>
          </a:p>
        </p:txBody>
      </p:sp>
      <p:sp>
        <p:nvSpPr>
          <p:cNvPr id="22" name="TextBox 21"/>
          <p:cNvSpPr txBox="1"/>
          <p:nvPr/>
        </p:nvSpPr>
        <p:spPr>
          <a:xfrm rot="16200000">
            <a:off x="3699429" y="2539147"/>
            <a:ext cx="1546100" cy="446199"/>
          </a:xfrm>
          <a:prstGeom prst="rect">
            <a:avLst/>
          </a:prstGeom>
          <a:noFill/>
        </p:spPr>
        <p:txBody>
          <a:bodyPr wrap="none" lIns="121842" tIns="60922" rIns="121842" bIns="60922" rtlCol="0">
            <a:spAutoFit/>
          </a:bodyPr>
          <a:lstStyle/>
          <a:p>
            <a:pPr>
              <a:lnSpc>
                <a:spcPct val="75000"/>
              </a:lnSpc>
            </a:pPr>
            <a:r>
              <a:rPr lang="en-US" sz="2800" b="1" dirty="0" smtClean="0"/>
              <a:t>analyze</a:t>
            </a:r>
            <a:endParaRPr lang="en-US" sz="2800" b="1" dirty="0"/>
          </a:p>
        </p:txBody>
      </p:sp>
      <p:sp>
        <p:nvSpPr>
          <p:cNvPr id="23" name="TextBox 22"/>
          <p:cNvSpPr txBox="1"/>
          <p:nvPr/>
        </p:nvSpPr>
        <p:spPr>
          <a:xfrm rot="16200000">
            <a:off x="3935152" y="4761194"/>
            <a:ext cx="965813" cy="446199"/>
          </a:xfrm>
          <a:prstGeom prst="rect">
            <a:avLst/>
          </a:prstGeom>
          <a:noFill/>
        </p:spPr>
        <p:txBody>
          <a:bodyPr wrap="none" lIns="121842" tIns="60922" rIns="121842" bIns="60922" rtlCol="0">
            <a:spAutoFit/>
          </a:bodyPr>
          <a:lstStyle/>
          <a:p>
            <a:pPr>
              <a:lnSpc>
                <a:spcPct val="75000"/>
              </a:lnSpc>
            </a:pPr>
            <a:r>
              <a:rPr lang="en-US" sz="2800" b="1" dirty="0"/>
              <a:t>lead</a:t>
            </a:r>
          </a:p>
        </p:txBody>
      </p:sp>
      <p:sp>
        <p:nvSpPr>
          <p:cNvPr id="24" name="TextBox 23"/>
          <p:cNvSpPr txBox="1"/>
          <p:nvPr/>
        </p:nvSpPr>
        <p:spPr>
          <a:xfrm>
            <a:off x="6156061" y="1811643"/>
            <a:ext cx="1563732" cy="630865"/>
          </a:xfrm>
          <a:prstGeom prst="rect">
            <a:avLst/>
          </a:prstGeom>
          <a:noFill/>
        </p:spPr>
        <p:txBody>
          <a:bodyPr wrap="none" lIns="121842" tIns="60922" rIns="121842" bIns="60922" rtlCol="0">
            <a:spAutoFit/>
          </a:bodyPr>
          <a:lstStyle/>
          <a:p>
            <a:pPr>
              <a:lnSpc>
                <a:spcPct val="75000"/>
              </a:lnSpc>
            </a:pPr>
            <a:r>
              <a:rPr lang="en-US" sz="4400" b="1" dirty="0"/>
              <a:t>write</a:t>
            </a:r>
          </a:p>
        </p:txBody>
      </p:sp>
      <p:sp>
        <p:nvSpPr>
          <p:cNvPr id="25" name="TextBox 24"/>
          <p:cNvSpPr txBox="1"/>
          <p:nvPr/>
        </p:nvSpPr>
        <p:spPr>
          <a:xfrm>
            <a:off x="8945749" y="4622449"/>
            <a:ext cx="1073213" cy="353866"/>
          </a:xfrm>
          <a:prstGeom prst="rect">
            <a:avLst/>
          </a:prstGeom>
          <a:noFill/>
        </p:spPr>
        <p:txBody>
          <a:bodyPr wrap="none" lIns="121842" tIns="60922" rIns="121842" bIns="60922" rtlCol="0">
            <a:spAutoFit/>
          </a:bodyPr>
          <a:lstStyle/>
          <a:p>
            <a:pPr>
              <a:lnSpc>
                <a:spcPct val="75000"/>
              </a:lnSpc>
            </a:pPr>
            <a:r>
              <a:rPr lang="en-US" sz="2000" b="1" dirty="0"/>
              <a:t>design</a:t>
            </a:r>
          </a:p>
        </p:txBody>
      </p:sp>
      <p:sp>
        <p:nvSpPr>
          <p:cNvPr id="26" name="TextBox 25"/>
          <p:cNvSpPr txBox="1"/>
          <p:nvPr/>
        </p:nvSpPr>
        <p:spPr>
          <a:xfrm rot="16200000">
            <a:off x="8218982" y="4893291"/>
            <a:ext cx="1103671" cy="446199"/>
          </a:xfrm>
          <a:prstGeom prst="rect">
            <a:avLst/>
          </a:prstGeom>
          <a:noFill/>
        </p:spPr>
        <p:txBody>
          <a:bodyPr wrap="none" lIns="121842" tIns="60922" rIns="121842" bIns="60922" rtlCol="0">
            <a:spAutoFit/>
          </a:bodyPr>
          <a:lstStyle/>
          <a:p>
            <a:pPr>
              <a:lnSpc>
                <a:spcPct val="75000"/>
              </a:lnSpc>
            </a:pPr>
            <a:r>
              <a:rPr lang="en-US" sz="2800" b="1" dirty="0"/>
              <a:t>build</a:t>
            </a:r>
          </a:p>
        </p:txBody>
      </p:sp>
    </p:spTree>
    <p:extLst>
      <p:ext uri="{BB962C8B-B14F-4D97-AF65-F5344CB8AC3E}">
        <p14:creationId xmlns:p14="http://schemas.microsoft.com/office/powerpoint/2010/main" val="310079530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7"/>
            <a:ext cx="6299200" cy="817563"/>
          </a:xfrm>
        </p:spPr>
        <p:txBody>
          <a:bodyPr>
            <a:normAutofit/>
          </a:bodyPr>
          <a:lstStyle/>
          <a:p>
            <a:pPr algn="ctr"/>
            <a:r>
              <a:rPr lang="en-US" sz="3600" cap="all" spc="50" dirty="0" smtClean="0">
                <a:solidFill>
                  <a:prstClr val="white"/>
                </a:solidFill>
                <a:latin typeface="Century Gothic" panose="020B0502020202020204" pitchFamily="34" charset="0"/>
                <a:ea typeface="Kozuka Gothic Pro R" pitchFamily="34" charset="-128"/>
                <a:cs typeface="Estrangelo Edessa" panose="03080600000000000000" pitchFamily="66" charset="0"/>
              </a:rPr>
              <a:t>Behavior Questions</a:t>
            </a:r>
            <a:endParaRPr lang="en-US" sz="3600" cap="all" spc="50"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sp>
        <p:nvSpPr>
          <p:cNvPr id="12" name="Title 1"/>
          <p:cNvSpPr txBox="1">
            <a:spLocks/>
          </p:cNvSpPr>
          <p:nvPr/>
        </p:nvSpPr>
        <p:spPr>
          <a:xfrm>
            <a:off x="2239158" y="1295400"/>
            <a:ext cx="9184904" cy="1311275"/>
          </a:xfrm>
          <a:prstGeom prst="rect">
            <a:avLst/>
          </a:prstGeom>
        </p:spPr>
        <p:txBody>
          <a:bodyPr vert="horz" lIns="121917" tIns="60958" rIns="121917" bIns="60958" rtlCol="0" anchor="b" anchorCtr="0">
            <a:noAutofit/>
          </a:bodyPr>
          <a:lstStyle>
            <a:lvl1pPr algn="ctr" defTabSz="914400" rtl="0" eaLnBrk="1" latinLnBrk="0" hangingPunct="1">
              <a:spcBef>
                <a:spcPct val="0"/>
              </a:spcBef>
              <a:buNone/>
              <a:defRPr sz="4400" b="1" kern="1200" cap="none" spc="50" baseline="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0700" b="0"/>
              <a:t>S</a:t>
            </a:r>
            <a:r>
              <a:rPr lang="en-US" sz="3700" b="0"/>
              <a:t>ituation:  “When I was working as a …”</a:t>
            </a:r>
            <a:endParaRPr lang="en-US" sz="3700" b="0" dirty="0"/>
          </a:p>
        </p:txBody>
      </p:sp>
      <p:sp>
        <p:nvSpPr>
          <p:cNvPr id="13" name="Title 1"/>
          <p:cNvSpPr txBox="1">
            <a:spLocks/>
          </p:cNvSpPr>
          <p:nvPr/>
        </p:nvSpPr>
        <p:spPr>
          <a:xfrm>
            <a:off x="2239158" y="2616200"/>
            <a:ext cx="9184904" cy="1311275"/>
          </a:xfrm>
          <a:prstGeom prst="rect">
            <a:avLst/>
          </a:prstGeom>
        </p:spPr>
        <p:txBody>
          <a:bodyPr vert="horz" lIns="121917" tIns="60958" rIns="121917" bIns="60958" rtlCol="0" anchor="b" anchorCtr="0">
            <a:noAutofit/>
          </a:bodyPr>
          <a:lstStyle>
            <a:lvl1pPr algn="ctr" defTabSz="914400" rtl="0" eaLnBrk="1" latinLnBrk="0" hangingPunct="1">
              <a:spcBef>
                <a:spcPct val="0"/>
              </a:spcBef>
              <a:buNone/>
              <a:defRPr sz="4400" b="1" kern="1200" cap="none" spc="50" baseline="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0700" b="0" dirty="0"/>
              <a:t>T</a:t>
            </a:r>
            <a:r>
              <a:rPr lang="en-US" sz="3700" b="0" dirty="0"/>
              <a:t>ask:  “… my assignment was to …”</a:t>
            </a:r>
          </a:p>
        </p:txBody>
      </p:sp>
      <p:sp>
        <p:nvSpPr>
          <p:cNvPr id="14" name="Title 1"/>
          <p:cNvSpPr txBox="1">
            <a:spLocks/>
          </p:cNvSpPr>
          <p:nvPr/>
        </p:nvSpPr>
        <p:spPr>
          <a:xfrm>
            <a:off x="2239158" y="3937000"/>
            <a:ext cx="9184904" cy="1311275"/>
          </a:xfrm>
          <a:prstGeom prst="rect">
            <a:avLst/>
          </a:prstGeom>
        </p:spPr>
        <p:txBody>
          <a:bodyPr vert="horz" lIns="121917" tIns="60958" rIns="121917" bIns="60958" rtlCol="0" anchor="b" anchorCtr="0">
            <a:noAutofit/>
          </a:bodyPr>
          <a:lstStyle>
            <a:lvl1pPr algn="ctr" defTabSz="914400" rtl="0" eaLnBrk="1" latinLnBrk="0" hangingPunct="1">
              <a:spcBef>
                <a:spcPct val="0"/>
              </a:spcBef>
              <a:buNone/>
              <a:defRPr sz="4400" b="1" kern="1200" cap="none" spc="50" baseline="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0700" b="0" dirty="0"/>
              <a:t>A</a:t>
            </a:r>
            <a:r>
              <a:rPr lang="en-US" sz="3700" b="0" dirty="0"/>
              <a:t>ctions:  “First, I … Then, I … Finally, I …”</a:t>
            </a:r>
          </a:p>
        </p:txBody>
      </p:sp>
      <p:sp>
        <p:nvSpPr>
          <p:cNvPr id="15" name="Title 1"/>
          <p:cNvSpPr txBox="1">
            <a:spLocks/>
          </p:cNvSpPr>
          <p:nvPr/>
        </p:nvSpPr>
        <p:spPr>
          <a:xfrm>
            <a:off x="2239158" y="5257800"/>
            <a:ext cx="9184904" cy="1311275"/>
          </a:xfrm>
          <a:prstGeom prst="rect">
            <a:avLst/>
          </a:prstGeom>
        </p:spPr>
        <p:txBody>
          <a:bodyPr vert="horz" lIns="121917" tIns="60958" rIns="121917" bIns="60958" rtlCol="0" anchor="b" anchorCtr="0">
            <a:noAutofit/>
          </a:bodyPr>
          <a:lstStyle>
            <a:lvl1pPr algn="ctr" defTabSz="914400" rtl="0" eaLnBrk="1" latinLnBrk="0" hangingPunct="1">
              <a:spcBef>
                <a:spcPct val="0"/>
              </a:spcBef>
              <a:buNone/>
              <a:defRPr sz="4400" b="1" kern="1200" cap="none" spc="50" baseline="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0700" b="0" dirty="0"/>
              <a:t>R</a:t>
            </a:r>
            <a:r>
              <a:rPr lang="en-US" sz="3700" b="0" dirty="0"/>
              <a:t>esult:  “As a result, …”</a:t>
            </a:r>
          </a:p>
        </p:txBody>
      </p:sp>
    </p:spTree>
    <p:extLst>
      <p:ext uri="{BB962C8B-B14F-4D97-AF65-F5344CB8AC3E}">
        <p14:creationId xmlns:p14="http://schemas.microsoft.com/office/powerpoint/2010/main" val="22245352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7"/>
            <a:ext cx="6299200" cy="817563"/>
          </a:xfrm>
        </p:spPr>
        <p:txBody>
          <a:bodyPr>
            <a:normAutofit/>
          </a:bodyPr>
          <a:lstStyle/>
          <a:p>
            <a:pPr algn="ctr"/>
            <a:r>
              <a:rPr lang="en-US" sz="3600" cap="all" spc="50" dirty="0" smtClean="0">
                <a:solidFill>
                  <a:prstClr val="white"/>
                </a:solidFill>
                <a:latin typeface="Century Gothic" panose="020B0502020202020204" pitchFamily="34" charset="0"/>
                <a:ea typeface="Kozuka Gothic Pro R" pitchFamily="34" charset="-128"/>
                <a:cs typeface="Estrangelo Edessa" panose="03080600000000000000" pitchFamily="66" charset="0"/>
              </a:rPr>
              <a:t>Class ACTIVITY</a:t>
            </a:r>
            <a:endParaRPr lang="en-US" sz="3600" cap="all" spc="50"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sp>
        <p:nvSpPr>
          <p:cNvPr id="12" name="Title 1"/>
          <p:cNvSpPr txBox="1">
            <a:spLocks/>
          </p:cNvSpPr>
          <p:nvPr/>
        </p:nvSpPr>
        <p:spPr>
          <a:xfrm>
            <a:off x="909843" y="901864"/>
            <a:ext cx="10652823" cy="1912588"/>
          </a:xfrm>
          <a:prstGeom prst="rect">
            <a:avLst/>
          </a:prstGeom>
        </p:spPr>
        <p:txBody>
          <a:bodyPr vert="horz" lIns="121917" tIns="60958" rIns="121917" bIns="60958" rtlCol="0" anchor="t" anchorCtr="0">
            <a:noAutofit/>
          </a:bodyPr>
          <a:lstStyle>
            <a:lvl1pPr algn="ctr" defTabSz="914400" rtl="0" eaLnBrk="1" latinLnBrk="0" hangingPunct="1">
              <a:spcBef>
                <a:spcPct val="0"/>
              </a:spcBef>
              <a:buNone/>
              <a:defRPr sz="4400" b="1" kern="1200" cap="none" spc="50" baseline="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lgn="l">
              <a:lnSpc>
                <a:spcPct val="150000"/>
              </a:lnSpc>
              <a:buFont typeface="+mj-lt"/>
              <a:buAutoNum type="arabicPeriod"/>
            </a:pPr>
            <a:r>
              <a:rPr lang="en-US" sz="2800" b="0" dirty="0" smtClean="0"/>
              <a:t>Pair up with someone near you</a:t>
            </a:r>
            <a:endParaRPr lang="en-US" sz="2800" b="0" dirty="0" smtClean="0"/>
          </a:p>
          <a:p>
            <a:pPr marL="514350" indent="-514350" algn="l">
              <a:lnSpc>
                <a:spcPct val="150000"/>
              </a:lnSpc>
              <a:buFont typeface="+mj-lt"/>
              <a:buAutoNum type="arabicPeriod"/>
            </a:pPr>
            <a:r>
              <a:rPr lang="en-US" sz="2800" b="0" dirty="0" smtClean="0"/>
              <a:t>Prepare your answer to “</a:t>
            </a:r>
            <a:r>
              <a:rPr lang="en-US" sz="2800" dirty="0" smtClean="0"/>
              <a:t>What’s your biggest accomplishment?</a:t>
            </a:r>
            <a:r>
              <a:rPr lang="en-US" sz="2800" b="0" dirty="0" smtClean="0"/>
              <a:t>”</a:t>
            </a:r>
          </a:p>
          <a:p>
            <a:pPr marL="514350" indent="-514350" algn="l">
              <a:lnSpc>
                <a:spcPct val="150000"/>
              </a:lnSpc>
              <a:buFont typeface="+mj-lt"/>
              <a:buAutoNum type="arabicPeriod"/>
            </a:pPr>
            <a:r>
              <a:rPr lang="en-US" sz="2800" b="0" dirty="0" smtClean="0"/>
              <a:t>Tell your answer to the class</a:t>
            </a:r>
          </a:p>
        </p:txBody>
      </p:sp>
      <p:grpSp>
        <p:nvGrpSpPr>
          <p:cNvPr id="3" name="Group 2"/>
          <p:cNvGrpSpPr/>
          <p:nvPr/>
        </p:nvGrpSpPr>
        <p:grpSpPr>
          <a:xfrm>
            <a:off x="3070431" y="3141385"/>
            <a:ext cx="6916717" cy="3775990"/>
            <a:chOff x="1016000" y="1295400"/>
            <a:chExt cx="10566400" cy="5273675"/>
          </a:xfrm>
        </p:grpSpPr>
        <p:sp>
          <p:nvSpPr>
            <p:cNvPr id="7" name="Title 1"/>
            <p:cNvSpPr txBox="1">
              <a:spLocks/>
            </p:cNvSpPr>
            <p:nvPr/>
          </p:nvSpPr>
          <p:spPr>
            <a:xfrm>
              <a:off x="1016000" y="1295400"/>
              <a:ext cx="10566400" cy="1311275"/>
            </a:xfrm>
            <a:prstGeom prst="rect">
              <a:avLst/>
            </a:prstGeom>
          </p:spPr>
          <p:txBody>
            <a:bodyPr vert="horz" lIns="121917" tIns="60958" rIns="121917" bIns="60958" rtlCol="0" anchor="b" anchorCtr="0">
              <a:noAutofit/>
            </a:bodyPr>
            <a:lstStyle>
              <a:lvl1pPr algn="ctr" defTabSz="914400" rtl="0" eaLnBrk="1" latinLnBrk="0" hangingPunct="1">
                <a:spcBef>
                  <a:spcPct val="0"/>
                </a:spcBef>
                <a:buNone/>
                <a:defRPr sz="4400" b="1" kern="1200" cap="none" spc="50" baseline="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7200" b="0" dirty="0"/>
                <a:t>S</a:t>
              </a:r>
              <a:r>
                <a:rPr lang="en-US" sz="2400" b="0" dirty="0"/>
                <a:t>ituation:  “When I was working as a …”</a:t>
              </a:r>
            </a:p>
          </p:txBody>
        </p:sp>
        <p:sp>
          <p:nvSpPr>
            <p:cNvPr id="8" name="Title 1"/>
            <p:cNvSpPr txBox="1">
              <a:spLocks/>
            </p:cNvSpPr>
            <p:nvPr/>
          </p:nvSpPr>
          <p:spPr>
            <a:xfrm>
              <a:off x="1016000" y="2616200"/>
              <a:ext cx="10566400" cy="1311275"/>
            </a:xfrm>
            <a:prstGeom prst="rect">
              <a:avLst/>
            </a:prstGeom>
          </p:spPr>
          <p:txBody>
            <a:bodyPr vert="horz" lIns="121917" tIns="60958" rIns="121917" bIns="60958" rtlCol="0" anchor="b" anchorCtr="0">
              <a:noAutofit/>
            </a:bodyPr>
            <a:lstStyle>
              <a:lvl1pPr algn="ctr" defTabSz="914400" rtl="0" eaLnBrk="1" latinLnBrk="0" hangingPunct="1">
                <a:spcBef>
                  <a:spcPct val="0"/>
                </a:spcBef>
                <a:buNone/>
                <a:defRPr sz="4400" b="1" kern="1200" cap="none" spc="50" baseline="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7200" b="0" dirty="0"/>
                <a:t>T</a:t>
              </a:r>
              <a:r>
                <a:rPr lang="en-US" sz="2400" b="0" dirty="0"/>
                <a:t>ask:  “… my assignment was to …”</a:t>
              </a:r>
            </a:p>
          </p:txBody>
        </p:sp>
        <p:sp>
          <p:nvSpPr>
            <p:cNvPr id="9" name="Title 1"/>
            <p:cNvSpPr txBox="1">
              <a:spLocks/>
            </p:cNvSpPr>
            <p:nvPr/>
          </p:nvSpPr>
          <p:spPr>
            <a:xfrm>
              <a:off x="1016000" y="3937000"/>
              <a:ext cx="10566400" cy="1311275"/>
            </a:xfrm>
            <a:prstGeom prst="rect">
              <a:avLst/>
            </a:prstGeom>
          </p:spPr>
          <p:txBody>
            <a:bodyPr vert="horz" lIns="121917" tIns="60958" rIns="121917" bIns="60958" rtlCol="0" anchor="b" anchorCtr="0">
              <a:noAutofit/>
            </a:bodyPr>
            <a:lstStyle>
              <a:lvl1pPr algn="ctr" defTabSz="914400" rtl="0" eaLnBrk="1" latinLnBrk="0" hangingPunct="1">
                <a:spcBef>
                  <a:spcPct val="0"/>
                </a:spcBef>
                <a:buNone/>
                <a:defRPr sz="4400" b="1" kern="1200" cap="none" spc="50" baseline="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7200" b="0" dirty="0"/>
                <a:t>A</a:t>
              </a:r>
              <a:r>
                <a:rPr lang="en-US" sz="2400" b="0" dirty="0"/>
                <a:t>ctions:  “First, I … Then, I … Finally, I …”</a:t>
              </a:r>
            </a:p>
          </p:txBody>
        </p:sp>
        <p:sp>
          <p:nvSpPr>
            <p:cNvPr id="10" name="Title 1"/>
            <p:cNvSpPr txBox="1">
              <a:spLocks/>
            </p:cNvSpPr>
            <p:nvPr/>
          </p:nvSpPr>
          <p:spPr>
            <a:xfrm>
              <a:off x="1016000" y="5257800"/>
              <a:ext cx="10566400" cy="1311275"/>
            </a:xfrm>
            <a:prstGeom prst="rect">
              <a:avLst/>
            </a:prstGeom>
          </p:spPr>
          <p:txBody>
            <a:bodyPr vert="horz" lIns="121917" tIns="60958" rIns="121917" bIns="60958" rtlCol="0" anchor="b" anchorCtr="0">
              <a:noAutofit/>
            </a:bodyPr>
            <a:lstStyle>
              <a:lvl1pPr algn="ctr" defTabSz="914400" rtl="0" eaLnBrk="1" latinLnBrk="0" hangingPunct="1">
                <a:spcBef>
                  <a:spcPct val="0"/>
                </a:spcBef>
                <a:buNone/>
                <a:defRPr sz="4400" b="1" kern="1200" cap="none" spc="50" baseline="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7200" b="0" dirty="0"/>
                <a:t>R</a:t>
              </a:r>
              <a:r>
                <a:rPr lang="en-US" sz="2400" b="0" dirty="0"/>
                <a:t>esult:  “As a result, …”</a:t>
              </a:r>
            </a:p>
          </p:txBody>
        </p:sp>
      </p:grpSp>
      <p:sp>
        <p:nvSpPr>
          <p:cNvPr id="4" name="Rectangle 3"/>
          <p:cNvSpPr/>
          <p:nvPr/>
        </p:nvSpPr>
        <p:spPr>
          <a:xfrm>
            <a:off x="2766951" y="2992579"/>
            <a:ext cx="6709558" cy="38238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98030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lex muscle"/>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xfrm flipH="1">
            <a:off x="6095999" y="-1"/>
            <a:ext cx="6096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0" y="0"/>
            <a:ext cx="6195527"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457621" y="304800"/>
            <a:ext cx="4826629" cy="1138767"/>
          </a:xfrm>
          <a:prstGeom prst="rect">
            <a:avLst/>
          </a:prstGeom>
          <a:noFill/>
        </p:spPr>
        <p:txBody>
          <a:bodyPr wrap="square" lIns="121914" tIns="60957" rIns="121914" bIns="60957"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66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strengths</a:t>
            </a:r>
            <a:endParaRPr kumimoji="0" lang="en-US" sz="32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endParaRPr>
          </a:p>
        </p:txBody>
      </p:sp>
      <p:sp>
        <p:nvSpPr>
          <p:cNvPr id="12" name="Rectangle 11"/>
          <p:cNvSpPr/>
          <p:nvPr/>
        </p:nvSpPr>
        <p:spPr>
          <a:xfrm>
            <a:off x="404329" y="284889"/>
            <a:ext cx="4879921" cy="179768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425" y="2514600"/>
            <a:ext cx="5562175" cy="861768"/>
          </a:xfrm>
          <a:prstGeom prst="rect">
            <a:avLst/>
          </a:prstGeom>
          <a:noFill/>
        </p:spPr>
        <p:txBody>
          <a:bodyPr wrap="square" lIns="121914" tIns="60957" rIns="121914" bIns="60957" rtlCol="0">
            <a:spAutoFit/>
          </a:bodyPr>
          <a:lstStyle/>
          <a:p>
            <a:pPr marL="457189" marR="0" lvl="1" indent="0" algn="l" defTabSz="1219140" rtl="0" eaLnBrk="1" fontAlgn="auto" latinLnBrk="0" hangingPunct="1">
              <a:lnSpc>
                <a:spcPct val="100000"/>
              </a:lnSpc>
              <a:spcBef>
                <a:spcPts val="0"/>
              </a:spcBef>
              <a:spcAft>
                <a:spcPts val="0"/>
              </a:spcAft>
              <a:buClrTx/>
              <a:buSzTx/>
              <a:buFontTx/>
              <a:buNone/>
              <a:tabLst/>
              <a:defRPr/>
            </a:pPr>
            <a:r>
              <a:rPr kumimoji="0" lang="en-US" sz="24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Should align specifically with company &amp; role</a:t>
            </a:r>
          </a:p>
        </p:txBody>
      </p:sp>
      <p:sp>
        <p:nvSpPr>
          <p:cNvPr id="15" name="TextBox 14"/>
          <p:cNvSpPr txBox="1"/>
          <p:nvPr/>
        </p:nvSpPr>
        <p:spPr>
          <a:xfrm>
            <a:off x="425" y="4495568"/>
            <a:ext cx="6095575" cy="1600432"/>
          </a:xfrm>
          <a:prstGeom prst="rect">
            <a:avLst/>
          </a:prstGeom>
          <a:noFill/>
        </p:spPr>
        <p:txBody>
          <a:bodyPr wrap="square" lIns="121914" tIns="60957" rIns="121914" bIns="60957" rtlCol="0">
            <a:spAutoFit/>
          </a:bodyPr>
          <a:lstStyle/>
          <a:p>
            <a:pPr marL="457189" marR="0" lvl="1" indent="0" algn="l" defTabSz="1219140" rtl="0" eaLnBrk="1" fontAlgn="auto" latinLnBrk="0" hangingPunct="1">
              <a:lnSpc>
                <a:spcPct val="100000"/>
              </a:lnSpc>
              <a:spcBef>
                <a:spcPts val="0"/>
              </a:spcBef>
              <a:spcAft>
                <a:spcPts val="0"/>
              </a:spcAft>
              <a:buClrTx/>
              <a:buSzTx/>
              <a:buFontTx/>
              <a:buNone/>
              <a:tabLst/>
              <a:defRPr/>
            </a:pPr>
            <a:r>
              <a:rPr kumimoji="0" lang="en-US" sz="24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DIFFERENT APPROACHES BASED ON QUESTION type</a:t>
            </a:r>
          </a:p>
          <a:p>
            <a:pPr marL="914389" marR="0" lvl="1" indent="-45720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"GREATEST STRENGTH" = START</a:t>
            </a:r>
          </a:p>
          <a:p>
            <a:pPr marL="914389" marR="0" lvl="1" indent="-45720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"TOP X STRENGTHS" = SYNOPSIS</a:t>
            </a:r>
          </a:p>
        </p:txBody>
      </p:sp>
      <p:sp>
        <p:nvSpPr>
          <p:cNvPr id="17" name="TextBox 16"/>
          <p:cNvSpPr txBox="1"/>
          <p:nvPr/>
        </p:nvSpPr>
        <p:spPr>
          <a:xfrm>
            <a:off x="425" y="3698564"/>
            <a:ext cx="5562175" cy="492436"/>
          </a:xfrm>
          <a:prstGeom prst="rect">
            <a:avLst/>
          </a:prstGeom>
          <a:noFill/>
        </p:spPr>
        <p:txBody>
          <a:bodyPr wrap="square" lIns="121914" tIns="60957" rIns="121914" bIns="60957" rtlCol="0">
            <a:spAutoFit/>
          </a:bodyPr>
          <a:lstStyle/>
          <a:p>
            <a:pPr marL="457189" marR="0" lvl="1" indent="0" algn="l" defTabSz="1219140" rtl="0" eaLnBrk="1" fontAlgn="auto" latinLnBrk="0" hangingPunct="1">
              <a:lnSpc>
                <a:spcPct val="100000"/>
              </a:lnSpc>
              <a:spcBef>
                <a:spcPts val="0"/>
              </a:spcBef>
              <a:spcAft>
                <a:spcPts val="0"/>
              </a:spcAft>
              <a:buClrTx/>
              <a:buSzTx/>
              <a:buFontTx/>
              <a:buNone/>
              <a:tabLst/>
              <a:defRPr/>
            </a:pPr>
            <a:r>
              <a:rPr kumimoji="0" lang="en-US" sz="24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"I DO" vs. "I did"</a:t>
            </a:r>
          </a:p>
        </p:txBody>
      </p:sp>
      <p:sp>
        <p:nvSpPr>
          <p:cNvPr id="10" name="Rectangle 9">
            <a:hlinkClick r:id="" action="ppaction://noaction"/>
            <a:extLst>
              <a:ext uri="{FF2B5EF4-FFF2-40B4-BE49-F238E27FC236}">
                <a16:creationId xmlns:a16="http://schemas.microsoft.com/office/drawing/2014/main" xmlns="" id="{5EE8A532-7199-41F9-A62C-9C9FC0E53422}"/>
              </a:ext>
            </a:extLst>
          </p:cNvPr>
          <p:cNvSpPr/>
          <p:nvPr/>
        </p:nvSpPr>
        <p:spPr>
          <a:xfrm>
            <a:off x="10199914" y="5928392"/>
            <a:ext cx="1981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47129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6195527"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457621" y="304800"/>
            <a:ext cx="4826629" cy="1600432"/>
          </a:xfrm>
          <a:prstGeom prst="rect">
            <a:avLst/>
          </a:prstGeom>
          <a:noFill/>
        </p:spPr>
        <p:txBody>
          <a:bodyPr wrap="square" lIns="121914" tIns="60957" rIns="121914" bIns="60957"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4800" b="0" i="0" u="none" strike="noStrike" kern="1200" cap="all" spc="0" normalizeH="0" baseline="0" noProof="0" dirty="0" smtClean="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Weaknesses:</a:t>
            </a:r>
            <a:endParaRPr kumimoji="0" lang="en-US" sz="48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endParaRP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48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Know thyself</a:t>
            </a:r>
            <a:endParaRPr kumimoji="0" lang="en-US" sz="20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endParaRPr>
          </a:p>
        </p:txBody>
      </p:sp>
      <p:sp>
        <p:nvSpPr>
          <p:cNvPr id="12" name="Rectangle 11"/>
          <p:cNvSpPr/>
          <p:nvPr/>
        </p:nvSpPr>
        <p:spPr>
          <a:xfrm>
            <a:off x="404329" y="284889"/>
            <a:ext cx="4879921" cy="179768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457621" y="2514600"/>
            <a:ext cx="5737906" cy="3262426"/>
          </a:xfrm>
          <a:prstGeom prst="rect">
            <a:avLst/>
          </a:prstGeom>
          <a:noFill/>
        </p:spPr>
        <p:txBody>
          <a:bodyPr wrap="square" lIns="121914" tIns="60957" rIns="121914" bIns="60957"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28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Something you naturally do (or don't do) that you have learned to control</a:t>
            </a:r>
          </a:p>
          <a:p>
            <a:pPr marL="457200" marR="0" lvl="0" indent="-457200" algn="l" defTabSz="121914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endParaRPr>
          </a:p>
          <a:p>
            <a:pPr marL="457200" marR="0" lvl="0" indent="-45720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How you specifically control it</a:t>
            </a:r>
          </a:p>
          <a:p>
            <a:pPr marL="457200" marR="0" lvl="0" indent="-45720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Cannot violate the don'ts</a:t>
            </a:r>
          </a:p>
          <a:p>
            <a:pPr marL="457200" lvl="0" indent="-457200" defTabSz="1219140">
              <a:buFont typeface="Arial" panose="020B0604020202020204" pitchFamily="34" charset="0"/>
              <a:buChar char="•"/>
              <a:defRPr/>
            </a:pPr>
            <a:r>
              <a:rPr kumimoji="0" lang="en-US" sz="24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Avoid</a:t>
            </a:r>
            <a:r>
              <a:rPr kumimoji="0" lang="en-US" sz="2400" b="0" i="0" u="none" strike="noStrike" kern="1200" cap="all" spc="0" normalizeH="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 </a:t>
            </a:r>
            <a:r>
              <a:rPr kumimoji="0" lang="en-US" sz="2400" b="0" i="0" u="none" strike="noStrike" kern="1200" cap="all" spc="0" normalizeH="0" noProof="0" dirty="0" smtClean="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clichés</a:t>
            </a:r>
            <a:endParaRPr kumimoji="0" lang="en-US" sz="24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endParaRPr>
          </a:p>
          <a:p>
            <a:pPr marL="457200" marR="0" lvl="0" indent="-45720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endParaRPr>
          </a:p>
        </p:txBody>
      </p:sp>
      <p:pic>
        <p:nvPicPr>
          <p:cNvPr id="9" name="Picture 2" descr="http://2.bp.blogspot.com/-EnKYMLTYmpo/Tvpzr0s-hdI/AAAAAAAABPQ/ApCWqZL0Xn8/s1600/cage.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xfrm>
            <a:off x="6195527" y="0"/>
            <a:ext cx="6235065" cy="6858000"/>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13" name="Rectangle 12">
            <a:hlinkClick r:id="" action="ppaction://noaction"/>
            <a:extLst>
              <a:ext uri="{FF2B5EF4-FFF2-40B4-BE49-F238E27FC236}">
                <a16:creationId xmlns:a16="http://schemas.microsoft.com/office/drawing/2014/main" xmlns="" id="{E3D9C058-1863-44CA-B7CC-23D04E3B153C}"/>
              </a:ext>
            </a:extLst>
          </p:cNvPr>
          <p:cNvSpPr/>
          <p:nvPr/>
        </p:nvSpPr>
        <p:spPr>
          <a:xfrm>
            <a:off x="10199914" y="5928392"/>
            <a:ext cx="1981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21072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282047" cy="817563"/>
          </a:xfrm>
        </p:spPr>
        <p:txBody>
          <a:bodyPr>
            <a:normAutofit/>
          </a:bodyPr>
          <a:lstStyle/>
          <a:p>
            <a:pPr algn="ctr"/>
            <a:r>
              <a:rPr lang="en-US" sz="3600" cap="all" spc="50" dirty="0">
                <a:solidFill>
                  <a:prstClr val="white"/>
                </a:solidFill>
                <a:latin typeface="Century Gothic" panose="020B0502020202020204" pitchFamily="34" charset="0"/>
                <a:ea typeface="Kozuka Gothic Pro R" pitchFamily="34" charset="-128"/>
                <a:cs typeface="Estrangelo Edessa" panose="03080600000000000000" pitchFamily="66" charset="0"/>
              </a:rPr>
              <a:t>Closing Questions</a:t>
            </a:r>
          </a:p>
        </p:txBody>
      </p:sp>
      <p:sp>
        <p:nvSpPr>
          <p:cNvPr id="5" name="TextBox 4"/>
          <p:cNvSpPr txBox="1"/>
          <p:nvPr/>
        </p:nvSpPr>
        <p:spPr>
          <a:xfrm>
            <a:off x="2672493" y="1673315"/>
            <a:ext cx="6847088" cy="1600439"/>
          </a:xfrm>
          <a:prstGeom prst="rect">
            <a:avLst/>
          </a:prstGeom>
          <a:noFill/>
        </p:spPr>
        <p:txBody>
          <a:bodyPr wrap="none" lIns="121917" tIns="60958" rIns="121917" bIns="60958" rtlCol="0">
            <a:spAutoFit/>
          </a:bodyPr>
          <a:lstStyle/>
          <a:p>
            <a:pPr algn="ctr"/>
            <a:r>
              <a:rPr lang="en-US" sz="4800" b="1" dirty="0">
                <a:latin typeface="Calibri" panose="020F0502020204030204" pitchFamily="34" charset="0"/>
              </a:rPr>
              <a:t>Is there anything else </a:t>
            </a:r>
          </a:p>
          <a:p>
            <a:pPr algn="ctr"/>
            <a:r>
              <a:rPr lang="en-US" sz="4800" b="1" dirty="0">
                <a:latin typeface="Calibri" panose="020F0502020204030204" pitchFamily="34" charset="0"/>
              </a:rPr>
              <a:t>I should know about you?</a:t>
            </a:r>
          </a:p>
        </p:txBody>
      </p:sp>
      <p:sp>
        <p:nvSpPr>
          <p:cNvPr id="10" name="TextBox 9"/>
          <p:cNvSpPr txBox="1"/>
          <p:nvPr/>
        </p:nvSpPr>
        <p:spPr>
          <a:xfrm>
            <a:off x="1283733" y="3888026"/>
            <a:ext cx="9624601" cy="861775"/>
          </a:xfrm>
          <a:prstGeom prst="rect">
            <a:avLst/>
          </a:prstGeom>
          <a:noFill/>
        </p:spPr>
        <p:txBody>
          <a:bodyPr wrap="none" lIns="121917" tIns="60958" rIns="121917" bIns="60958" rtlCol="0">
            <a:spAutoFit/>
          </a:bodyPr>
          <a:lstStyle/>
          <a:p>
            <a:pPr algn="ctr"/>
            <a:r>
              <a:rPr lang="en-US" sz="4800" b="1" dirty="0">
                <a:latin typeface="Calibri" panose="020F0502020204030204" pitchFamily="34" charset="0"/>
              </a:rPr>
              <a:t>What questions do you have for me?</a:t>
            </a:r>
          </a:p>
        </p:txBody>
      </p:sp>
    </p:spTree>
    <p:extLst>
      <p:ext uri="{BB962C8B-B14F-4D97-AF65-F5344CB8AC3E}">
        <p14:creationId xmlns:p14="http://schemas.microsoft.com/office/powerpoint/2010/main" val="421208580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6195527"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545800" y="266349"/>
            <a:ext cx="4596979" cy="1969764"/>
          </a:xfrm>
          <a:prstGeom prst="rect">
            <a:avLst/>
          </a:prstGeom>
          <a:noFill/>
        </p:spPr>
        <p:txBody>
          <a:bodyPr wrap="square" lIns="121914" tIns="60957" rIns="121914" bIns="60957"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60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Finish strong</a:t>
            </a:r>
            <a:endParaRPr kumimoji="0" lang="en-US" sz="138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endParaRPr>
          </a:p>
        </p:txBody>
      </p:sp>
      <p:sp>
        <p:nvSpPr>
          <p:cNvPr id="6" name="Rectangle 5"/>
          <p:cNvSpPr/>
          <p:nvPr/>
        </p:nvSpPr>
        <p:spPr>
          <a:xfrm>
            <a:off x="404329" y="275619"/>
            <a:ext cx="4879921" cy="1951224"/>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457200" y="2438400"/>
            <a:ext cx="5638800" cy="3570202"/>
          </a:xfrm>
          <a:prstGeom prst="rect">
            <a:avLst/>
          </a:prstGeom>
          <a:noFill/>
        </p:spPr>
        <p:txBody>
          <a:bodyPr wrap="square" lIns="121914" tIns="60957" rIns="121914" bIns="60957" rtlCol="0">
            <a:spAutoFit/>
          </a:bodyPr>
          <a:lstStyle/>
          <a:p>
            <a:pPr marL="342900" marR="0" lvl="0" indent="-34290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Tell them you want the job (ask for the sale)</a:t>
            </a:r>
          </a:p>
          <a:p>
            <a:pPr marL="342900" marR="0" lvl="0" indent="-34290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endParaRPr>
          </a:p>
          <a:p>
            <a:pPr marL="342900" marR="0" lvl="0" indent="-34290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Firm handshake – look your interviewer in the eyes</a:t>
            </a:r>
          </a:p>
          <a:p>
            <a:pPr marL="342900" marR="0" lvl="0" indent="-34290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endParaRPr>
          </a:p>
          <a:p>
            <a:pPr marL="342900" marR="0" lvl="0" indent="-34290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rPr>
              <a:t>SMILE</a:t>
            </a:r>
          </a:p>
          <a:p>
            <a:pPr marR="0" lvl="0" algn="l" defTabSz="1219140" rtl="0" eaLnBrk="1" fontAlgn="auto" latinLnBrk="0" hangingPunct="1">
              <a:lnSpc>
                <a:spcPct val="100000"/>
              </a:lnSpc>
              <a:spcBef>
                <a:spcPts val="0"/>
              </a:spcBef>
              <a:spcAft>
                <a:spcPts val="0"/>
              </a:spcAft>
              <a:buClrTx/>
              <a:buSzTx/>
              <a:tabLst/>
              <a:defRPr/>
            </a:pPr>
            <a:endParaRPr kumimoji="0" lang="en-US" sz="2800" b="0" i="0" u="none" strike="noStrike" kern="1200" cap="all" spc="0" normalizeH="0" baseline="0" noProof="0" dirty="0">
              <a:ln>
                <a:noFill/>
              </a:ln>
              <a:solidFill>
                <a:prstClr val="white"/>
              </a:solidFill>
              <a:effectLst/>
              <a:uLnTx/>
              <a:uFillTx/>
              <a:latin typeface="Franklin Gothic Medium" panose="020B0603020102020204" pitchFamily="34" charset="0"/>
              <a:ea typeface="Kozuka Gothic Pro R" pitchFamily="34" charset="-128"/>
              <a:cs typeface="Estrangelo Edessa" panose="03080600000000000000" pitchFamily="66" charset="0"/>
            </a:endParaRPr>
          </a:p>
        </p:txBody>
      </p:sp>
      <p:pic>
        <p:nvPicPr>
          <p:cNvPr id="9" name="Picture 2" descr="http://www.artsatl.com/wp-content/uploads/2012/12/finish-line.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xfrm>
            <a:off x="6195527" y="-51991"/>
            <a:ext cx="5996474" cy="6961981"/>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11" name="Rectangle 10">
            <a:hlinkClick r:id="" action="ppaction://noaction"/>
            <a:extLst>
              <a:ext uri="{FF2B5EF4-FFF2-40B4-BE49-F238E27FC236}">
                <a16:creationId xmlns:a16="http://schemas.microsoft.com/office/drawing/2014/main" xmlns="" id="{B0CA3CB2-B94C-4A8F-A3FF-459CD7B4B7AF}"/>
              </a:ext>
            </a:extLst>
          </p:cNvPr>
          <p:cNvSpPr/>
          <p:nvPr/>
        </p:nvSpPr>
        <p:spPr>
          <a:xfrm>
            <a:off x="10199914" y="5928392"/>
            <a:ext cx="1981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28198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336801"/>
            <a:ext cx="10566400" cy="2632178"/>
          </a:xfrm>
        </p:spPr>
        <p:txBody>
          <a:bodyPr>
            <a:normAutofit/>
          </a:bodyPr>
          <a:lstStyle/>
          <a:p>
            <a:pPr algn="ctr"/>
            <a:r>
              <a:rPr lang="en-US" sz="7200" b="1" cap="all" dirty="0" smtClean="0">
                <a:solidFill>
                  <a:schemeClr val="tx1"/>
                </a:solidFill>
                <a:latin typeface="Century Gothic" panose="020B0502020202020204" pitchFamily="34" charset="0"/>
              </a:rPr>
              <a:t>Interview</a:t>
            </a:r>
            <a:br>
              <a:rPr lang="en-US" sz="7200" b="1" cap="all" dirty="0" smtClean="0">
                <a:solidFill>
                  <a:schemeClr val="tx1"/>
                </a:solidFill>
                <a:latin typeface="Century Gothic" panose="020B0502020202020204" pitchFamily="34" charset="0"/>
              </a:rPr>
            </a:br>
            <a:r>
              <a:rPr lang="en-US" sz="7200" b="1" cap="all" dirty="0" smtClean="0">
                <a:solidFill>
                  <a:schemeClr val="tx1"/>
                </a:solidFill>
                <a:latin typeface="Century Gothic" panose="020B0502020202020204" pitchFamily="34" charset="0"/>
              </a:rPr>
              <a:t>Checklist</a:t>
            </a:r>
            <a:endParaRPr lang="en-US" sz="7200" b="1" cap="all"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5580358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3181623968"/>
              </p:ext>
            </p:extLst>
          </p:nvPr>
        </p:nvGraphicFramePr>
        <p:xfrm>
          <a:off x="4157898" y="1095270"/>
          <a:ext cx="7655811" cy="5476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a:spLocks noGrp="1"/>
          </p:cNvSpPr>
          <p:nvPr>
            <p:ph idx="1"/>
          </p:nvPr>
        </p:nvSpPr>
        <p:spPr>
          <a:xfrm>
            <a:off x="251290" y="1418492"/>
            <a:ext cx="4870604" cy="5174901"/>
          </a:xfrm>
        </p:spPr>
        <p:txBody>
          <a:bodyPr>
            <a:noAutofit/>
          </a:bodyPr>
          <a:lstStyle/>
          <a:p>
            <a:pPr marL="0" indent="0">
              <a:spcAft>
                <a:spcPts val="1800"/>
              </a:spcAft>
              <a:buNone/>
            </a:pPr>
            <a:r>
              <a:rPr lang="en-US" sz="2400" b="1" i="1" dirty="0" smtClean="0">
                <a:solidFill>
                  <a:schemeClr val="tx1"/>
                </a:solidFill>
                <a:latin typeface="Avenir Book"/>
                <a:cs typeface="Calibri" panose="020F0502020204030204" pitchFamily="34" charset="0"/>
              </a:rPr>
              <a:t>Ask</a:t>
            </a:r>
            <a:r>
              <a:rPr lang="en-US" sz="2400" b="1" i="1" dirty="0">
                <a:solidFill>
                  <a:schemeClr val="tx1"/>
                </a:solidFill>
                <a:latin typeface="Avenir Book"/>
                <a:cs typeface="Calibri" panose="020F0502020204030204" pitchFamily="34" charset="0"/>
              </a:rPr>
              <a:t>:</a:t>
            </a:r>
          </a:p>
          <a:p>
            <a:pPr>
              <a:spcAft>
                <a:spcPts val="1800"/>
              </a:spcAft>
            </a:pPr>
            <a:r>
              <a:rPr lang="en-US" sz="2000" dirty="0">
                <a:solidFill>
                  <a:schemeClr val="tx1"/>
                </a:solidFill>
                <a:latin typeface="Avenir Book"/>
                <a:cs typeface="Calibri" panose="020F0502020204030204" pitchFamily="34" charset="0"/>
              </a:rPr>
              <a:t>What is the </a:t>
            </a:r>
            <a:r>
              <a:rPr lang="en-US" sz="2000" dirty="0" smtClean="0">
                <a:solidFill>
                  <a:schemeClr val="tx1"/>
                </a:solidFill>
                <a:latin typeface="Avenir Book"/>
                <a:cs typeface="Calibri" panose="020F0502020204030204" pitchFamily="34" charset="0"/>
              </a:rPr>
              <a:t>interview </a:t>
            </a:r>
            <a:r>
              <a:rPr lang="en-US" sz="2000" dirty="0">
                <a:solidFill>
                  <a:schemeClr val="tx1"/>
                </a:solidFill>
                <a:latin typeface="Avenir Book"/>
                <a:cs typeface="Calibri" panose="020F0502020204030204" pitchFamily="34" charset="0"/>
              </a:rPr>
              <a:t>process?</a:t>
            </a:r>
          </a:p>
          <a:p>
            <a:pPr>
              <a:spcAft>
                <a:spcPts val="1800"/>
              </a:spcAft>
            </a:pPr>
            <a:r>
              <a:rPr lang="en-US" sz="2000" dirty="0">
                <a:solidFill>
                  <a:schemeClr val="tx1"/>
                </a:solidFill>
                <a:latin typeface="Avenir Book"/>
                <a:cs typeface="Calibri" panose="020F0502020204030204" pitchFamily="34" charset="0"/>
              </a:rPr>
              <a:t>What is the interview schedule?</a:t>
            </a:r>
          </a:p>
          <a:p>
            <a:pPr>
              <a:spcAft>
                <a:spcPts val="1800"/>
              </a:spcAft>
            </a:pPr>
            <a:r>
              <a:rPr lang="en-US" sz="2000" dirty="0">
                <a:solidFill>
                  <a:schemeClr val="tx1"/>
                </a:solidFill>
                <a:latin typeface="Avenir Book"/>
                <a:cs typeface="Calibri" panose="020F0502020204030204" pitchFamily="34" charset="0"/>
              </a:rPr>
              <a:t>What will be the interview structure, format, and medium?</a:t>
            </a:r>
          </a:p>
          <a:p>
            <a:pPr>
              <a:spcAft>
                <a:spcPts val="1800"/>
              </a:spcAft>
            </a:pPr>
            <a:r>
              <a:rPr lang="en-US" sz="2000" dirty="0">
                <a:solidFill>
                  <a:schemeClr val="tx1"/>
                </a:solidFill>
                <a:latin typeface="Avenir Book"/>
                <a:cs typeface="Calibri" panose="020F0502020204030204" pitchFamily="34" charset="0"/>
              </a:rPr>
              <a:t>With whom are you interviewing?</a:t>
            </a:r>
          </a:p>
          <a:p>
            <a:pPr>
              <a:spcAft>
                <a:spcPts val="1800"/>
              </a:spcAft>
            </a:pPr>
            <a:r>
              <a:rPr lang="en-US" sz="2000" dirty="0">
                <a:solidFill>
                  <a:schemeClr val="tx1"/>
                </a:solidFill>
                <a:latin typeface="Avenir Book"/>
                <a:cs typeface="Calibri" panose="020F0502020204030204" pitchFamily="34" charset="0"/>
              </a:rPr>
              <a:t>When </a:t>
            </a:r>
            <a:r>
              <a:rPr lang="en-US" sz="2000" dirty="0" smtClean="0">
                <a:solidFill>
                  <a:schemeClr val="tx1"/>
                </a:solidFill>
                <a:latin typeface="Avenir Book"/>
                <a:cs typeface="Calibri" panose="020F0502020204030204" pitchFamily="34" charset="0"/>
              </a:rPr>
              <a:t>will they make decisions? </a:t>
            </a:r>
            <a:endParaRPr lang="en-US" sz="2000" dirty="0">
              <a:solidFill>
                <a:schemeClr val="tx1"/>
              </a:solidFill>
              <a:latin typeface="Avenir Book"/>
              <a:cs typeface="Calibri" panose="020F0502020204030204" pitchFamily="34" charset="0"/>
            </a:endParaRPr>
          </a:p>
          <a:p>
            <a:pPr>
              <a:spcAft>
                <a:spcPts val="1800"/>
              </a:spcAft>
            </a:pPr>
            <a:r>
              <a:rPr lang="en-US" sz="2000" dirty="0">
                <a:solidFill>
                  <a:schemeClr val="tx1"/>
                </a:solidFill>
                <a:latin typeface="Avenir Book"/>
                <a:cs typeface="Calibri" panose="020F0502020204030204" pitchFamily="34" charset="0"/>
              </a:rPr>
              <a:t>When is the target start date </a:t>
            </a:r>
            <a:r>
              <a:rPr lang="en-US" sz="2000" dirty="0" smtClean="0">
                <a:solidFill>
                  <a:schemeClr val="tx1"/>
                </a:solidFill>
                <a:latin typeface="Avenir Book"/>
                <a:cs typeface="Calibri" panose="020F0502020204030204" pitchFamily="34" charset="0"/>
              </a:rPr>
              <a:t>?</a:t>
            </a:r>
            <a:endParaRPr lang="en-US" sz="2000" dirty="0">
              <a:solidFill>
                <a:schemeClr val="tx1"/>
              </a:solidFill>
              <a:latin typeface="Avenir Book"/>
              <a:cs typeface="Calibri" panose="020F0502020204030204" pitchFamily="34" charset="0"/>
            </a:endParaRPr>
          </a:p>
          <a:p>
            <a:pPr>
              <a:spcAft>
                <a:spcPts val="1800"/>
              </a:spcAft>
            </a:pPr>
            <a:r>
              <a:rPr lang="en-US" sz="2000" dirty="0">
                <a:solidFill>
                  <a:schemeClr val="tx1"/>
                </a:solidFill>
                <a:latin typeface="Avenir Book"/>
                <a:cs typeface="Calibri" panose="020F0502020204030204" pitchFamily="34" charset="0"/>
              </a:rPr>
              <a:t>What general </a:t>
            </a:r>
            <a:r>
              <a:rPr lang="en-US" sz="2000" dirty="0" smtClean="0">
                <a:solidFill>
                  <a:schemeClr val="tx1"/>
                </a:solidFill>
                <a:latin typeface="Avenir Book"/>
                <a:cs typeface="Calibri" panose="020F0502020204030204" pitchFamily="34" charset="0"/>
              </a:rPr>
              <a:t>advice </a:t>
            </a:r>
            <a:r>
              <a:rPr lang="en-US" sz="2000" dirty="0">
                <a:solidFill>
                  <a:schemeClr val="tx1"/>
                </a:solidFill>
                <a:latin typeface="Avenir Book"/>
                <a:cs typeface="Calibri" panose="020F0502020204030204" pitchFamily="34" charset="0"/>
              </a:rPr>
              <a:t>can they provide?</a:t>
            </a:r>
          </a:p>
        </p:txBody>
      </p:sp>
      <p:cxnSp>
        <p:nvCxnSpPr>
          <p:cNvPr id="4" name="Elbow Connector 3"/>
          <p:cNvCxnSpPr>
            <a:cxnSpLocks/>
          </p:cNvCxnSpPr>
          <p:nvPr/>
        </p:nvCxnSpPr>
        <p:spPr>
          <a:xfrm>
            <a:off x="8610814" y="1587196"/>
            <a:ext cx="1427489" cy="58000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967054" y="1906336"/>
            <a:ext cx="2224946" cy="861774"/>
          </a:xfrm>
          <a:prstGeom prst="rect">
            <a:avLst/>
          </a:prstGeom>
          <a:noFill/>
        </p:spPr>
        <p:txBody>
          <a:bodyPr wrap="square" rtlCol="0">
            <a:spAutoFit/>
          </a:bodyPr>
          <a:lstStyle/>
          <a:p>
            <a:pPr algn="ctr"/>
            <a:r>
              <a:rPr lang="en-US" sz="2500" dirty="0">
                <a:latin typeface="Avenir Book"/>
                <a:cs typeface="Calibri" panose="020F0502020204030204" pitchFamily="34" charset="0"/>
              </a:rPr>
              <a:t>What is your “why”?</a:t>
            </a:r>
          </a:p>
        </p:txBody>
      </p:sp>
      <p:sp>
        <p:nvSpPr>
          <p:cNvPr id="8" name="TextBox 7">
            <a:extLst>
              <a:ext uri="{FF2B5EF4-FFF2-40B4-BE49-F238E27FC236}">
                <a16:creationId xmlns:a16="http://schemas.microsoft.com/office/drawing/2014/main" xmlns="" id="{580488C2-18E1-46E8-9F9E-83721C9A7DB0}"/>
              </a:ext>
            </a:extLst>
          </p:cNvPr>
          <p:cNvSpPr txBox="1"/>
          <p:nvPr/>
        </p:nvSpPr>
        <p:spPr>
          <a:xfrm>
            <a:off x="1" y="160276"/>
            <a:ext cx="6296024" cy="646327"/>
          </a:xfrm>
          <a:prstGeom prst="rect">
            <a:avLst/>
          </a:prstGeom>
          <a:noFill/>
        </p:spPr>
        <p:txBody>
          <a:bodyPr wrap="square" lIns="91436" tIns="45718" rIns="91436" bIns="45718" rtlCol="0">
            <a:spAutoFit/>
          </a:bodyPr>
          <a:lstStyle/>
          <a:p>
            <a:pPr algn="ctr" defTabSz="914355"/>
            <a:r>
              <a:rPr lang="en-US" sz="3600" cap="all" dirty="0">
                <a:solidFill>
                  <a:prstClr val="white"/>
                </a:solidFill>
                <a:latin typeface="Century Gothic" panose="020B0502020202020204" pitchFamily="34" charset="0"/>
                <a:ea typeface="Kozuka Gothic Pro R" pitchFamily="34" charset="-128"/>
                <a:cs typeface="Estrangelo Edessa" panose="03080600000000000000" pitchFamily="66" charset="0"/>
              </a:rPr>
              <a:t>Pre-interview checklist</a:t>
            </a:r>
            <a:endParaRPr lang="en-US" sz="1600" cap="all"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spTree>
    <p:extLst>
      <p:ext uri="{BB962C8B-B14F-4D97-AF65-F5344CB8AC3E}">
        <p14:creationId xmlns:p14="http://schemas.microsoft.com/office/powerpoint/2010/main" val="229178303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47059" y="1714805"/>
            <a:ext cx="6859931" cy="4381505"/>
          </a:xfrm>
        </p:spPr>
        <p:txBody>
          <a:bodyPr>
            <a:noAutofit/>
          </a:bodyPr>
          <a:lstStyle/>
          <a:p>
            <a:pPr marL="0" indent="0">
              <a:lnSpc>
                <a:spcPct val="120000"/>
              </a:lnSpc>
              <a:buNone/>
            </a:pPr>
            <a:r>
              <a:rPr lang="en-US" sz="1800" b="1" dirty="0">
                <a:solidFill>
                  <a:schemeClr val="tx1"/>
                </a:solidFill>
                <a:latin typeface="Calibri" panose="020F0502020204030204" pitchFamily="34" charset="0"/>
              </a:rPr>
              <a:t>SUIT: TWO-PIECE MATCHING </a:t>
            </a:r>
            <a:r>
              <a:rPr lang="en-US" sz="1800" dirty="0">
                <a:solidFill>
                  <a:schemeClr val="tx1"/>
                </a:solidFill>
                <a:latin typeface="Calibri" panose="020F0502020204030204" pitchFamily="34" charset="0"/>
              </a:rPr>
              <a:t>– NAVY, GREY, BLACK </a:t>
            </a:r>
          </a:p>
          <a:p>
            <a:pPr marL="0" indent="0">
              <a:lnSpc>
                <a:spcPct val="120000"/>
              </a:lnSpc>
              <a:buNone/>
            </a:pPr>
            <a:r>
              <a:rPr lang="en-US" sz="1800" b="1" dirty="0">
                <a:solidFill>
                  <a:schemeClr val="tx1"/>
                </a:solidFill>
                <a:latin typeface="Calibri" panose="020F0502020204030204" pitchFamily="34" charset="0"/>
              </a:rPr>
              <a:t>SHIRT/BLOUSE:</a:t>
            </a:r>
            <a:r>
              <a:rPr lang="en-US" sz="1800" dirty="0">
                <a:solidFill>
                  <a:schemeClr val="tx1"/>
                </a:solidFill>
                <a:latin typeface="Calibri" panose="020F0502020204030204" pitchFamily="34" charset="0"/>
              </a:rPr>
              <a:t> QUALITY MATERIAL, NOT SEE-THROUGH OR LOW-CUT</a:t>
            </a:r>
          </a:p>
          <a:p>
            <a:pPr marL="0" indent="0">
              <a:lnSpc>
                <a:spcPct val="120000"/>
              </a:lnSpc>
              <a:buNone/>
            </a:pPr>
            <a:r>
              <a:rPr lang="en-US" sz="1800" b="1" dirty="0">
                <a:solidFill>
                  <a:schemeClr val="tx1"/>
                </a:solidFill>
                <a:latin typeface="Calibri" panose="020F0502020204030204" pitchFamily="34" charset="0"/>
              </a:rPr>
              <a:t>SKIRT/PANTS:</a:t>
            </a:r>
            <a:r>
              <a:rPr lang="en-US" sz="1800" dirty="0">
                <a:solidFill>
                  <a:schemeClr val="tx1"/>
                </a:solidFill>
                <a:latin typeface="Calibri" panose="020F0502020204030204" pitchFamily="34" charset="0"/>
              </a:rPr>
              <a:t> SKIRTS SHOULD BE APPROPRIATE LENGTH (COVERING THIGHS WHEN SEATED); PANTS CUFFS SHOULD BE HEMMED; EITHER MUST MATCH JACKET (BOUGHT TOGETHER)</a:t>
            </a:r>
          </a:p>
          <a:p>
            <a:pPr marL="0" indent="0">
              <a:lnSpc>
                <a:spcPct val="120000"/>
              </a:lnSpc>
              <a:buNone/>
            </a:pPr>
            <a:r>
              <a:rPr lang="en-US" sz="1800" b="1" dirty="0">
                <a:solidFill>
                  <a:schemeClr val="tx1"/>
                </a:solidFill>
                <a:latin typeface="Calibri" panose="020F0502020204030204" pitchFamily="34" charset="0"/>
              </a:rPr>
              <a:t>TIGHTS: </a:t>
            </a:r>
            <a:r>
              <a:rPr lang="en-US" sz="1800" dirty="0">
                <a:solidFill>
                  <a:schemeClr val="tx1"/>
                </a:solidFill>
                <a:latin typeface="Calibri" panose="020F0502020204030204" pitchFamily="34" charset="0"/>
              </a:rPr>
              <a:t>PLAIN OR SHEER; NEUTRAL COLOR TO COMPLIMENT SUIT</a:t>
            </a:r>
          </a:p>
          <a:p>
            <a:pPr marL="0" indent="0">
              <a:lnSpc>
                <a:spcPct val="120000"/>
              </a:lnSpc>
              <a:buNone/>
            </a:pPr>
            <a:r>
              <a:rPr lang="en-US" sz="1800" b="1" dirty="0">
                <a:solidFill>
                  <a:schemeClr val="tx1"/>
                </a:solidFill>
                <a:latin typeface="Calibri" panose="020F0502020204030204" pitchFamily="34" charset="0"/>
              </a:rPr>
              <a:t>SHOES: </a:t>
            </a:r>
            <a:r>
              <a:rPr lang="en-US" sz="1800" dirty="0">
                <a:solidFill>
                  <a:schemeClr val="tx1"/>
                </a:solidFill>
                <a:latin typeface="Calibri" panose="020F0502020204030204" pitchFamily="34" charset="0"/>
              </a:rPr>
              <a:t>LEATHER PUMP IN A COLOR THAT MATCHES SUIT (BLACK WITH BLACK OR GRAY, NEUTRAL WITH NAVY; MEDIUM HEEL</a:t>
            </a:r>
          </a:p>
          <a:p>
            <a:pPr marL="0" indent="0">
              <a:lnSpc>
                <a:spcPct val="120000"/>
              </a:lnSpc>
              <a:buNone/>
            </a:pPr>
            <a:r>
              <a:rPr lang="en-US" sz="1800" b="1" dirty="0">
                <a:solidFill>
                  <a:schemeClr val="tx1"/>
                </a:solidFill>
                <a:latin typeface="Calibri" panose="020F0502020204030204" pitchFamily="34" charset="0"/>
              </a:rPr>
              <a:t>ACCESSORIES</a:t>
            </a:r>
            <a:r>
              <a:rPr lang="en-US" sz="1800" dirty="0">
                <a:solidFill>
                  <a:schemeClr val="tx1"/>
                </a:solidFill>
                <a:latin typeface="Calibri" panose="020F0502020204030204" pitchFamily="34" charset="0"/>
              </a:rPr>
              <a:t>: SUBTLE MAKEUP; SENSIBLE, NEUTRAL NAIL POLISH OR NONE; CONSERVATIVE JEWELRY; SIMPLE BAG; NO VISIBLE TATTOOS; REMOVE VISIBLE PIERCINGS OTHER THAN </a:t>
            </a:r>
            <a:r>
              <a:rPr lang="en-US" sz="1800" dirty="0" smtClean="0">
                <a:solidFill>
                  <a:schemeClr val="tx1"/>
                </a:solidFill>
                <a:latin typeface="Calibri" panose="020F0502020204030204" pitchFamily="34" charset="0"/>
              </a:rPr>
              <a:t>EARS</a:t>
            </a:r>
            <a:endParaRPr lang="en-US" sz="1800" dirty="0">
              <a:solidFill>
                <a:schemeClr val="tx1"/>
              </a:solidFill>
              <a:latin typeface="Calibri" panose="020F0502020204030204" pitchFamily="34" charset="0"/>
            </a:endParaRPr>
          </a:p>
        </p:txBody>
      </p:sp>
      <p:pic>
        <p:nvPicPr>
          <p:cNvPr id="4" name="Picture 22" descr="https://i.s-jcrew.com/is/image/jcrew/B3231_GY7137_d2?$pdp_enlarge$">
            <a:extLst>
              <a:ext uri="{FF2B5EF4-FFF2-40B4-BE49-F238E27FC236}">
                <a16:creationId xmlns:a16="http://schemas.microsoft.com/office/drawing/2014/main" xmlns="" id="{923DF2F1-DE0A-47F3-9F4E-D572BE02CAE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17446" y="1772533"/>
            <a:ext cx="1241455" cy="41211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Related image">
            <a:extLst>
              <a:ext uri="{FF2B5EF4-FFF2-40B4-BE49-F238E27FC236}">
                <a16:creationId xmlns:a16="http://schemas.microsoft.com/office/drawing/2014/main" xmlns="" id="{D4C02446-C74F-4E3A-A04F-A982DF2F763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3001" y="1753125"/>
            <a:ext cx="1782828" cy="41599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interview womens suits navy">
            <a:extLst>
              <a:ext uri="{FF2B5EF4-FFF2-40B4-BE49-F238E27FC236}">
                <a16:creationId xmlns:a16="http://schemas.microsoft.com/office/drawing/2014/main" xmlns="" id="{B5E28F59-3765-412A-A1A4-563033D3051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25950" y="1753125"/>
            <a:ext cx="1636499" cy="41782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9307A9EF-539C-4B76-AB27-178BD763BAD9}"/>
              </a:ext>
            </a:extLst>
          </p:cNvPr>
          <p:cNvSpPr txBox="1"/>
          <p:nvPr/>
        </p:nvSpPr>
        <p:spPr>
          <a:xfrm>
            <a:off x="1" y="160276"/>
            <a:ext cx="6296024" cy="646327"/>
          </a:xfrm>
          <a:prstGeom prst="rect">
            <a:avLst/>
          </a:prstGeom>
          <a:noFill/>
        </p:spPr>
        <p:txBody>
          <a:bodyPr wrap="square" lIns="91436" tIns="45718" rIns="91436" bIns="45718" rtlCol="0">
            <a:spAutoFit/>
          </a:bodyPr>
          <a:lstStyle/>
          <a:p>
            <a:pPr algn="ctr" defTabSz="914355"/>
            <a:r>
              <a:rPr lang="en-US" sz="3600" cap="all" dirty="0">
                <a:solidFill>
                  <a:prstClr val="white"/>
                </a:solidFill>
                <a:latin typeface="Century Gothic" panose="020B0502020202020204" pitchFamily="34" charset="0"/>
                <a:ea typeface="Kozuka Gothic Pro R" pitchFamily="34" charset="-128"/>
                <a:cs typeface="Estrangelo Edessa" panose="03080600000000000000" pitchFamily="66" charset="0"/>
              </a:rPr>
              <a:t>Women’s interview attire</a:t>
            </a:r>
            <a:endParaRPr lang="en-US" sz="1600" cap="all"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spTree>
    <p:extLst>
      <p:ext uri="{BB962C8B-B14F-4D97-AF65-F5344CB8AC3E}">
        <p14:creationId xmlns:p14="http://schemas.microsoft.com/office/powerpoint/2010/main" val="32630463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573"/>
            <a:ext cx="6290733" cy="817563"/>
          </a:xfrm>
        </p:spPr>
        <p:txBody>
          <a:bodyPr>
            <a:normAutofit/>
          </a:bodyPr>
          <a:lstStyle/>
          <a:p>
            <a:pPr algn="ctr"/>
            <a:r>
              <a:rPr lang="en-US" sz="3600" cap="all" dirty="0">
                <a:solidFill>
                  <a:prstClr val="white"/>
                </a:solidFill>
                <a:latin typeface="Century Gothic" panose="020B0502020202020204" pitchFamily="34" charset="0"/>
                <a:ea typeface="Kozuka Gothic Pro R" pitchFamily="34" charset="-128"/>
                <a:cs typeface="Estrangelo Edessa" panose="03080600000000000000" pitchFamily="66" charset="0"/>
              </a:rPr>
              <a:t>Who Am I?</a:t>
            </a:r>
          </a:p>
        </p:txBody>
      </p:sp>
      <p:pic>
        <p:nvPicPr>
          <p:cNvPr id="8" name="Picture 7">
            <a:extLst>
              <a:ext uri="{FF2B5EF4-FFF2-40B4-BE49-F238E27FC236}">
                <a16:creationId xmlns="" xmlns:a16="http://schemas.microsoft.com/office/drawing/2014/main" id="{FC239C9A-B144-4912-8E46-3F49574DF765}"/>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l="-1487" t="-1351" r="-761"/>
          <a:stretch/>
        </p:blipFill>
        <p:spPr>
          <a:xfrm>
            <a:off x="2669616" y="795035"/>
            <a:ext cx="6174828" cy="6062965"/>
          </a:xfrm>
          <a:prstGeom prst="rect">
            <a:avLst/>
          </a:prstGeom>
        </p:spPr>
      </p:pic>
    </p:spTree>
    <p:extLst>
      <p:ext uri="{BB962C8B-B14F-4D97-AF65-F5344CB8AC3E}">
        <p14:creationId xmlns:p14="http://schemas.microsoft.com/office/powerpoint/2010/main" val="214466963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6500" y="1550319"/>
            <a:ext cx="6765560" cy="4700574"/>
          </a:xfrm>
        </p:spPr>
        <p:txBody>
          <a:bodyPr>
            <a:noAutofit/>
          </a:bodyPr>
          <a:lstStyle/>
          <a:p>
            <a:pPr marL="0" indent="0">
              <a:lnSpc>
                <a:spcPct val="120000"/>
              </a:lnSpc>
              <a:buNone/>
            </a:pPr>
            <a:r>
              <a:rPr lang="en-US" sz="1800" b="1" dirty="0">
                <a:solidFill>
                  <a:schemeClr val="tx1"/>
                </a:solidFill>
                <a:latin typeface="Calibri" panose="020F0502020204030204" pitchFamily="34" charset="0"/>
              </a:rPr>
              <a:t>SUIT: </a:t>
            </a:r>
            <a:r>
              <a:rPr lang="en-US" sz="1800" dirty="0">
                <a:solidFill>
                  <a:schemeClr val="tx1"/>
                </a:solidFill>
                <a:latin typeface="Calibri" panose="020F0502020204030204" pitchFamily="34" charset="0"/>
              </a:rPr>
              <a:t>TWO-PIECE MATCHING IN NAVY, DARK GRAY, OR BLACK; SOLID OR VERY SUBTLE PATTERN; TAILORED; TWO OR THREE BUTTON</a:t>
            </a:r>
          </a:p>
          <a:p>
            <a:pPr marL="0" indent="0">
              <a:lnSpc>
                <a:spcPct val="120000"/>
              </a:lnSpc>
              <a:buNone/>
            </a:pPr>
            <a:r>
              <a:rPr lang="en-US" sz="1800" b="1" dirty="0">
                <a:solidFill>
                  <a:schemeClr val="tx1"/>
                </a:solidFill>
                <a:latin typeface="Calibri" panose="020F0502020204030204" pitchFamily="34" charset="0"/>
              </a:rPr>
              <a:t>SHIRT: </a:t>
            </a:r>
            <a:r>
              <a:rPr lang="en-US" sz="1800" dirty="0">
                <a:solidFill>
                  <a:schemeClr val="tx1"/>
                </a:solidFill>
                <a:latin typeface="Calibri" panose="020F0502020204030204" pitchFamily="34" charset="0"/>
              </a:rPr>
              <a:t>LONG-SLEEVE, WHITE OR LIGHT BLUE; SOLID OR SUBTLE, CONSERVATIVE PATTERN</a:t>
            </a:r>
          </a:p>
          <a:p>
            <a:pPr marL="0" indent="0">
              <a:lnSpc>
                <a:spcPct val="120000"/>
              </a:lnSpc>
              <a:buNone/>
            </a:pPr>
            <a:r>
              <a:rPr lang="en-US" sz="1800" b="1" dirty="0">
                <a:solidFill>
                  <a:schemeClr val="tx1"/>
                </a:solidFill>
                <a:latin typeface="Calibri" panose="020F0502020204030204" pitchFamily="34" charset="0"/>
              </a:rPr>
              <a:t>TIE: </a:t>
            </a:r>
            <a:r>
              <a:rPr lang="en-US" sz="1800" dirty="0">
                <a:solidFill>
                  <a:schemeClr val="tx1"/>
                </a:solidFill>
                <a:latin typeface="Calibri" panose="020F0502020204030204" pitchFamily="34" charset="0"/>
              </a:rPr>
              <a:t>HIGH QUALITY SILK; SOLID, STRIPES, OR CONSERVATIVE PATTERN; WINDSOR OR HALF WINDSOR </a:t>
            </a:r>
          </a:p>
          <a:p>
            <a:pPr marL="0" indent="0">
              <a:lnSpc>
                <a:spcPct val="120000"/>
              </a:lnSpc>
              <a:buNone/>
            </a:pPr>
            <a:r>
              <a:rPr lang="en-US" sz="1800" b="1" dirty="0" smtClean="0">
                <a:solidFill>
                  <a:schemeClr val="tx1"/>
                </a:solidFill>
                <a:latin typeface="Calibri" panose="020F0502020204030204" pitchFamily="34" charset="0"/>
              </a:rPr>
              <a:t>SHOES</a:t>
            </a:r>
            <a:r>
              <a:rPr lang="en-US" sz="1800" dirty="0">
                <a:solidFill>
                  <a:schemeClr val="tx1"/>
                </a:solidFill>
                <a:latin typeface="Calibri" panose="020F0502020204030204" pitchFamily="34" charset="0"/>
              </a:rPr>
              <a:t>: BLACK OR BROWN LEATHER - SHOULD MATCH BELT; CONSERVATIVE STYLE; POLISHED</a:t>
            </a:r>
          </a:p>
          <a:p>
            <a:pPr marL="0" indent="0">
              <a:lnSpc>
                <a:spcPct val="120000"/>
              </a:lnSpc>
              <a:buNone/>
            </a:pPr>
            <a:r>
              <a:rPr lang="en-US" sz="1800" b="1" dirty="0">
                <a:solidFill>
                  <a:schemeClr val="tx1"/>
                </a:solidFill>
                <a:latin typeface="Calibri" panose="020F0502020204030204" pitchFamily="34" charset="0"/>
              </a:rPr>
              <a:t>SOCKS: </a:t>
            </a:r>
            <a:r>
              <a:rPr lang="en-US" sz="1800" dirty="0">
                <a:solidFill>
                  <a:schemeClr val="tx1"/>
                </a:solidFill>
                <a:latin typeface="Calibri" panose="020F0502020204030204" pitchFamily="34" charset="0"/>
              </a:rPr>
              <a:t>SHOULD MATCH PANTS OR SHOES</a:t>
            </a:r>
          </a:p>
          <a:p>
            <a:pPr marL="0" indent="0">
              <a:lnSpc>
                <a:spcPct val="120000"/>
              </a:lnSpc>
              <a:buNone/>
            </a:pPr>
            <a:r>
              <a:rPr lang="en-US" sz="1800" b="1" dirty="0">
                <a:solidFill>
                  <a:schemeClr val="tx1"/>
                </a:solidFill>
                <a:latin typeface="Calibri" panose="020F0502020204030204" pitchFamily="34" charset="0"/>
              </a:rPr>
              <a:t>ACCESSORIES: </a:t>
            </a:r>
            <a:r>
              <a:rPr lang="en-US" sz="1800" dirty="0">
                <a:solidFill>
                  <a:schemeClr val="tx1"/>
                </a:solidFill>
                <a:latin typeface="Calibri" panose="020F0502020204030204" pitchFamily="34" charset="0"/>
              </a:rPr>
              <a:t>SIMPLE WATCH, NO JEWELRY OTHER THAN WEDDING / CLASS RING; NO VISIBLE TATTOOS OR PIERCINGS</a:t>
            </a:r>
          </a:p>
        </p:txBody>
      </p:sp>
      <p:grpSp>
        <p:nvGrpSpPr>
          <p:cNvPr id="8" name="Group 7">
            <a:extLst>
              <a:ext uri="{FF2B5EF4-FFF2-40B4-BE49-F238E27FC236}">
                <a16:creationId xmlns:a16="http://schemas.microsoft.com/office/drawing/2014/main" xmlns="" id="{9ECB004D-E32D-4101-A044-84BEFBC9EBD4}"/>
              </a:ext>
            </a:extLst>
          </p:cNvPr>
          <p:cNvGrpSpPr/>
          <p:nvPr/>
        </p:nvGrpSpPr>
        <p:grpSpPr>
          <a:xfrm>
            <a:off x="27944" y="1529450"/>
            <a:ext cx="1532740" cy="4373417"/>
            <a:chOff x="279401" y="1267113"/>
            <a:chExt cx="1506956" cy="4380922"/>
          </a:xfrm>
        </p:grpSpPr>
        <p:pic>
          <p:nvPicPr>
            <p:cNvPr id="11" name="Picture 8" descr="Selected View">
              <a:extLst>
                <a:ext uri="{FF2B5EF4-FFF2-40B4-BE49-F238E27FC236}">
                  <a16:creationId xmlns:a16="http://schemas.microsoft.com/office/drawing/2014/main" xmlns="" id="{364FDD49-210F-4EA5-886F-9E0DEF3A5D3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9401" y="1267113"/>
              <a:ext cx="1506956" cy="43809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elected View">
              <a:extLst>
                <a:ext uri="{FF2B5EF4-FFF2-40B4-BE49-F238E27FC236}">
                  <a16:creationId xmlns:a16="http://schemas.microsoft.com/office/drawing/2014/main" xmlns="" id="{6537B4F1-E41C-4369-B005-D0DB8FE5C36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30891" y="2418777"/>
              <a:ext cx="206679" cy="45719"/>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4" descr="Selected View">
            <a:extLst>
              <a:ext uri="{FF2B5EF4-FFF2-40B4-BE49-F238E27FC236}">
                <a16:creationId xmlns:a16="http://schemas.microsoft.com/office/drawing/2014/main" xmlns="" id="{687360E4-27F4-4CF5-8903-AB2C1F0C890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38072" y="1594105"/>
            <a:ext cx="1295621" cy="43087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Selected View">
            <a:extLst>
              <a:ext uri="{FF2B5EF4-FFF2-40B4-BE49-F238E27FC236}">
                <a16:creationId xmlns:a16="http://schemas.microsoft.com/office/drawing/2014/main" xmlns="" id="{851957CA-EA59-4684-8197-C50A1560A78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31000" y="1594104"/>
            <a:ext cx="1212836" cy="43087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644E4742-E070-4E00-825D-37EBFEB6B55A}"/>
              </a:ext>
            </a:extLst>
          </p:cNvPr>
          <p:cNvSpPr txBox="1"/>
          <p:nvPr/>
        </p:nvSpPr>
        <p:spPr>
          <a:xfrm>
            <a:off x="1" y="160276"/>
            <a:ext cx="6296024" cy="646327"/>
          </a:xfrm>
          <a:prstGeom prst="rect">
            <a:avLst/>
          </a:prstGeom>
          <a:noFill/>
        </p:spPr>
        <p:txBody>
          <a:bodyPr wrap="square" lIns="91436" tIns="45718" rIns="91436" bIns="45718" rtlCol="0">
            <a:spAutoFit/>
          </a:bodyPr>
          <a:lstStyle/>
          <a:p>
            <a:pPr algn="ctr" defTabSz="914355"/>
            <a:r>
              <a:rPr lang="en-US" sz="3600" cap="all" dirty="0">
                <a:solidFill>
                  <a:prstClr val="white"/>
                </a:solidFill>
                <a:latin typeface="Century Gothic" panose="020B0502020202020204" pitchFamily="34" charset="0"/>
                <a:ea typeface="Kozuka Gothic Pro R" pitchFamily="34" charset="-128"/>
                <a:cs typeface="Estrangelo Edessa" panose="03080600000000000000" pitchFamily="66" charset="0"/>
              </a:rPr>
              <a:t>men’s interview attire</a:t>
            </a:r>
            <a:endParaRPr lang="en-US" sz="1600" cap="all"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spTree>
    <p:extLst>
      <p:ext uri="{BB962C8B-B14F-4D97-AF65-F5344CB8AC3E}">
        <p14:creationId xmlns:p14="http://schemas.microsoft.com/office/powerpoint/2010/main" val="161516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58" y="1066800"/>
            <a:ext cx="5743468" cy="5791200"/>
          </a:xfrm>
        </p:spPr>
        <p:txBody>
          <a:bodyPr>
            <a:normAutofit fontScale="85000" lnSpcReduction="10000"/>
          </a:bodyPr>
          <a:lstStyle/>
          <a:p>
            <a:pPr>
              <a:lnSpc>
                <a:spcPct val="120000"/>
              </a:lnSpc>
            </a:pPr>
            <a:r>
              <a:rPr lang="en-US" sz="2400" dirty="0">
                <a:solidFill>
                  <a:schemeClr val="tx1"/>
                </a:solidFill>
              </a:rPr>
              <a:t>Body language: </a:t>
            </a:r>
          </a:p>
          <a:p>
            <a:pPr lvl="1">
              <a:lnSpc>
                <a:spcPct val="120000"/>
              </a:lnSpc>
            </a:pPr>
            <a:r>
              <a:rPr lang="en-US" sz="1800" dirty="0" smtClean="0">
                <a:solidFill>
                  <a:schemeClr val="tx1"/>
                </a:solidFill>
              </a:rPr>
              <a:t>Sit up </a:t>
            </a:r>
            <a:r>
              <a:rPr lang="en-US" sz="1800" dirty="0">
                <a:solidFill>
                  <a:schemeClr val="tx1"/>
                </a:solidFill>
              </a:rPr>
              <a:t>straight, never slouch in the chair</a:t>
            </a:r>
          </a:p>
          <a:p>
            <a:pPr lvl="1">
              <a:lnSpc>
                <a:spcPct val="120000"/>
              </a:lnSpc>
            </a:pPr>
            <a:r>
              <a:rPr lang="en-US" sz="1800" dirty="0">
                <a:solidFill>
                  <a:schemeClr val="tx1"/>
                </a:solidFill>
              </a:rPr>
              <a:t>Maintain good eye contact, smile and be congenial</a:t>
            </a:r>
          </a:p>
          <a:p>
            <a:pPr lvl="1">
              <a:lnSpc>
                <a:spcPct val="120000"/>
              </a:lnSpc>
            </a:pPr>
            <a:r>
              <a:rPr lang="en-US" sz="1800" dirty="0">
                <a:solidFill>
                  <a:schemeClr val="tx1"/>
                </a:solidFill>
              </a:rPr>
              <a:t>Don’t fidget with your hair, tie, jewelry, </a:t>
            </a:r>
            <a:r>
              <a:rPr lang="en-US" sz="1800" dirty="0" smtClean="0">
                <a:solidFill>
                  <a:schemeClr val="tx1"/>
                </a:solidFill>
              </a:rPr>
              <a:t>fingers/fingernails</a:t>
            </a:r>
          </a:p>
          <a:p>
            <a:pPr lvl="1">
              <a:lnSpc>
                <a:spcPct val="120000"/>
              </a:lnSpc>
            </a:pPr>
            <a:endParaRPr lang="en-US" sz="1800" dirty="0">
              <a:solidFill>
                <a:schemeClr val="tx1"/>
              </a:solidFill>
            </a:endParaRPr>
          </a:p>
          <a:p>
            <a:pPr>
              <a:lnSpc>
                <a:spcPct val="120000"/>
              </a:lnSpc>
            </a:pPr>
            <a:r>
              <a:rPr lang="en-US" sz="2400" dirty="0">
                <a:solidFill>
                  <a:schemeClr val="tx1"/>
                </a:solidFill>
              </a:rPr>
              <a:t>Positive language:</a:t>
            </a:r>
          </a:p>
          <a:p>
            <a:pPr lvl="1">
              <a:lnSpc>
                <a:spcPct val="120000"/>
              </a:lnSpc>
            </a:pPr>
            <a:r>
              <a:rPr lang="en-US" sz="1800" dirty="0">
                <a:solidFill>
                  <a:schemeClr val="tx1"/>
                </a:solidFill>
              </a:rPr>
              <a:t>Be positive about yourself, past employer and the future</a:t>
            </a:r>
          </a:p>
          <a:p>
            <a:pPr lvl="1">
              <a:lnSpc>
                <a:spcPct val="120000"/>
              </a:lnSpc>
            </a:pPr>
            <a:r>
              <a:rPr lang="en-US" sz="1800" dirty="0">
                <a:solidFill>
                  <a:schemeClr val="tx1"/>
                </a:solidFill>
              </a:rPr>
              <a:t>Make sure the interviewer knows you are excited about the positions and the </a:t>
            </a:r>
            <a:r>
              <a:rPr lang="en-US" sz="1800" dirty="0" smtClean="0">
                <a:solidFill>
                  <a:schemeClr val="tx1"/>
                </a:solidFill>
              </a:rPr>
              <a:t>organization</a:t>
            </a:r>
          </a:p>
          <a:p>
            <a:pPr lvl="1">
              <a:lnSpc>
                <a:spcPct val="120000"/>
              </a:lnSpc>
            </a:pPr>
            <a:endParaRPr lang="en-US" sz="1800" dirty="0">
              <a:solidFill>
                <a:schemeClr val="tx1"/>
              </a:solidFill>
            </a:endParaRPr>
          </a:p>
          <a:p>
            <a:pPr>
              <a:lnSpc>
                <a:spcPct val="120000"/>
              </a:lnSpc>
            </a:pPr>
            <a:r>
              <a:rPr lang="en-US" sz="2400" dirty="0">
                <a:solidFill>
                  <a:schemeClr val="tx1"/>
                </a:solidFill>
              </a:rPr>
              <a:t>General tips:</a:t>
            </a:r>
          </a:p>
          <a:p>
            <a:pPr lvl="1">
              <a:lnSpc>
                <a:spcPct val="120000"/>
              </a:lnSpc>
            </a:pPr>
            <a:r>
              <a:rPr lang="en-US" sz="1800" dirty="0">
                <a:solidFill>
                  <a:schemeClr val="tx1"/>
                </a:solidFill>
              </a:rPr>
              <a:t>Have extra copies of resume</a:t>
            </a:r>
          </a:p>
          <a:p>
            <a:pPr lvl="1">
              <a:lnSpc>
                <a:spcPct val="120000"/>
              </a:lnSpc>
            </a:pPr>
            <a:r>
              <a:rPr lang="en-US" sz="1800" dirty="0">
                <a:solidFill>
                  <a:schemeClr val="tx1"/>
                </a:solidFill>
              </a:rPr>
              <a:t>Complete application if you have received it prior to interview</a:t>
            </a:r>
          </a:p>
          <a:p>
            <a:pPr lvl="1">
              <a:lnSpc>
                <a:spcPct val="120000"/>
              </a:lnSpc>
            </a:pPr>
            <a:r>
              <a:rPr lang="en-US" sz="1800" dirty="0">
                <a:solidFill>
                  <a:schemeClr val="tx1"/>
                </a:solidFill>
              </a:rPr>
              <a:t>Prepare questions to ask interviewer</a:t>
            </a:r>
          </a:p>
          <a:p>
            <a:pPr lvl="1">
              <a:lnSpc>
                <a:spcPct val="120000"/>
              </a:lnSpc>
            </a:pPr>
            <a:r>
              <a:rPr lang="en-US" sz="1800" dirty="0">
                <a:solidFill>
                  <a:schemeClr val="tx1"/>
                </a:solidFill>
              </a:rPr>
              <a:t>Bring paper for writing </a:t>
            </a:r>
            <a:r>
              <a:rPr lang="en-US" sz="1800" dirty="0" smtClean="0">
                <a:solidFill>
                  <a:schemeClr val="tx1"/>
                </a:solidFill>
              </a:rPr>
              <a:t>notes</a:t>
            </a:r>
            <a:endParaRPr lang="en-US" sz="1800" dirty="0">
              <a:solidFill>
                <a:schemeClr val="tx1"/>
              </a:solidFill>
            </a:endParaRPr>
          </a:p>
        </p:txBody>
      </p:sp>
      <p:sp>
        <p:nvSpPr>
          <p:cNvPr id="7" name="TextBox 6">
            <a:extLst>
              <a:ext uri="{FF2B5EF4-FFF2-40B4-BE49-F238E27FC236}">
                <a16:creationId xmlns:a16="http://schemas.microsoft.com/office/drawing/2014/main" xmlns="" id="{267C5CAD-7A40-478E-BB05-8C0A1660A308}"/>
              </a:ext>
            </a:extLst>
          </p:cNvPr>
          <p:cNvSpPr txBox="1"/>
          <p:nvPr/>
        </p:nvSpPr>
        <p:spPr>
          <a:xfrm>
            <a:off x="1" y="160276"/>
            <a:ext cx="6296024" cy="646327"/>
          </a:xfrm>
          <a:prstGeom prst="rect">
            <a:avLst/>
          </a:prstGeom>
          <a:noFill/>
        </p:spPr>
        <p:txBody>
          <a:bodyPr wrap="square" lIns="91436" tIns="45718" rIns="91436" bIns="45718" rtlCol="0">
            <a:spAutoFit/>
          </a:bodyPr>
          <a:lstStyle/>
          <a:p>
            <a:pPr algn="ctr" defTabSz="914355"/>
            <a:r>
              <a:rPr lang="en-US" sz="3600" cap="all" dirty="0">
                <a:solidFill>
                  <a:prstClr val="white"/>
                </a:solidFill>
                <a:latin typeface="Century Gothic" panose="020B0502020202020204" pitchFamily="34" charset="0"/>
                <a:ea typeface="Kozuka Gothic Pro R" pitchFamily="34" charset="-128"/>
                <a:cs typeface="Estrangelo Edessa" panose="03080600000000000000" pitchFamily="66" charset="0"/>
              </a:rPr>
              <a:t>Interview confidently</a:t>
            </a:r>
            <a:endParaRPr lang="en-US" sz="1600" cap="all"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pic>
        <p:nvPicPr>
          <p:cNvPr id="11" name="Picture 10">
            <a:extLst>
              <a:ext uri="{FF2B5EF4-FFF2-40B4-BE49-F238E27FC236}">
                <a16:creationId xmlns:a16="http://schemas.microsoft.com/office/drawing/2014/main" xmlns="" id="{72BBFD5A-703F-47B0-A6AE-519D2858C5AE}"/>
              </a:ext>
            </a:extLst>
          </p:cNvPr>
          <p:cNvPicPr>
            <a:picLocks noChangeAspect="1"/>
          </p:cNvPicPr>
          <p:nvPr/>
        </p:nvPicPr>
        <p:blipFill>
          <a:blip r:embed="rId3"/>
          <a:stretch>
            <a:fillRect/>
          </a:stretch>
        </p:blipFill>
        <p:spPr>
          <a:xfrm>
            <a:off x="6103826" y="2140298"/>
            <a:ext cx="5777802" cy="3235569"/>
          </a:xfrm>
          <a:prstGeom prst="rect">
            <a:avLst/>
          </a:prstGeom>
        </p:spPr>
      </p:pic>
    </p:spTree>
    <p:extLst>
      <p:ext uri="{BB962C8B-B14F-4D97-AF65-F5344CB8AC3E}">
        <p14:creationId xmlns:p14="http://schemas.microsoft.com/office/powerpoint/2010/main" val="342621978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485169" y="3777847"/>
            <a:ext cx="4366429" cy="2573132"/>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Clr>
                <a:srgbClr val="FF1937"/>
              </a:buClr>
              <a:buFont typeface="Arial" pitchFamily="34" charset="0"/>
              <a:buChar char="•"/>
              <a:defRPr sz="2400" kern="1200">
                <a:solidFill>
                  <a:schemeClr val="accent2"/>
                </a:solidFill>
                <a:latin typeface="Arial" pitchFamily="34" charset="0"/>
                <a:ea typeface="+mn-ea"/>
                <a:cs typeface="Arial" pitchFamily="34" charset="0"/>
              </a:defRPr>
            </a:lvl1pPr>
            <a:lvl2pPr marL="742950" indent="-285750" algn="l" defTabSz="914400" rtl="0" eaLnBrk="1" latinLnBrk="0" hangingPunct="1">
              <a:spcBef>
                <a:spcPct val="20000"/>
              </a:spcBef>
              <a:buClr>
                <a:srgbClr val="FF1937"/>
              </a:buClr>
              <a:buFont typeface="Arial" pitchFamily="34" charset="0"/>
              <a:buChar char="•"/>
              <a:defRPr sz="2000" kern="1200">
                <a:solidFill>
                  <a:schemeClr val="accent2"/>
                </a:solidFill>
                <a:latin typeface="Arial" pitchFamily="34" charset="0"/>
                <a:ea typeface="+mn-ea"/>
                <a:cs typeface="Arial" pitchFamily="34" charset="0"/>
              </a:defRPr>
            </a:lvl2pPr>
            <a:lvl3pPr marL="1143000" indent="-228600" algn="l" defTabSz="914400" rtl="0" eaLnBrk="1" latinLnBrk="0" hangingPunct="1">
              <a:spcBef>
                <a:spcPct val="20000"/>
              </a:spcBef>
              <a:buClr>
                <a:srgbClr val="FF1937"/>
              </a:buClr>
              <a:buFont typeface="Arial" pitchFamily="34" charset="0"/>
              <a:buChar char="•"/>
              <a:defRPr sz="2000" kern="1200">
                <a:solidFill>
                  <a:schemeClr val="accent2"/>
                </a:solidFill>
                <a:latin typeface="Arial" pitchFamily="34" charset="0"/>
                <a:ea typeface="+mn-ea"/>
                <a:cs typeface="Arial" pitchFamily="34" charset="0"/>
              </a:defRPr>
            </a:lvl3pPr>
            <a:lvl4pPr marL="1600200" indent="-228600" algn="l" defTabSz="914400" rtl="0" eaLnBrk="1" latinLnBrk="0" hangingPunct="1">
              <a:spcBef>
                <a:spcPct val="20000"/>
              </a:spcBef>
              <a:buClr>
                <a:srgbClr val="FF1937"/>
              </a:buClr>
              <a:buFont typeface="Arial" pitchFamily="34" charset="0"/>
              <a:buChar char="•"/>
              <a:defRPr sz="2000" kern="1200">
                <a:solidFill>
                  <a:schemeClr val="accent2"/>
                </a:solidFill>
                <a:latin typeface="Arial" pitchFamily="34" charset="0"/>
                <a:ea typeface="+mn-ea"/>
                <a:cs typeface="Arial" pitchFamily="34" charset="0"/>
              </a:defRPr>
            </a:lvl4pPr>
            <a:lvl5pPr marL="2057400" indent="-228600" algn="l" defTabSz="914400" rtl="0" eaLnBrk="1" latinLnBrk="0" hangingPunct="1">
              <a:spcBef>
                <a:spcPct val="20000"/>
              </a:spcBef>
              <a:buClr>
                <a:srgbClr val="FF1937"/>
              </a:buClr>
              <a:buFont typeface="Arial" pitchFamily="34" charset="0"/>
              <a:buChar char="•"/>
              <a:defRPr sz="2000" kern="1200">
                <a:solidFill>
                  <a:schemeClr val="accent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tx1"/>
                </a:solidFill>
                <a:latin typeface="Calibri" panose="020F0502020204030204" pitchFamily="34" charset="0"/>
                <a:cs typeface="Calibri" panose="020F0502020204030204" pitchFamily="34" charset="0"/>
              </a:rPr>
              <a:t>Thank You Note Example:</a:t>
            </a:r>
          </a:p>
          <a:p>
            <a:pPr marL="0" indent="0">
              <a:buNone/>
            </a:pPr>
            <a:r>
              <a:rPr lang="en-US" dirty="0">
                <a:solidFill>
                  <a:schemeClr val="tx1"/>
                </a:solidFill>
                <a:latin typeface="Calibri" panose="020F0502020204030204" pitchFamily="34" charset="0"/>
                <a:cs typeface="Calibri" panose="020F0502020204030204" pitchFamily="34" charset="0"/>
              </a:rPr>
              <a:t>“Thank you for taking the time to meet today… Here is why I would be an outstanding employee… I would appreciate the opportunity to speak with you further…”</a:t>
            </a:r>
          </a:p>
        </p:txBody>
      </p:sp>
      <p:sp>
        <p:nvSpPr>
          <p:cNvPr id="8" name="Content Placeholder 2"/>
          <p:cNvSpPr txBox="1">
            <a:spLocks/>
          </p:cNvSpPr>
          <p:nvPr/>
        </p:nvSpPr>
        <p:spPr>
          <a:xfrm>
            <a:off x="1983797" y="1754663"/>
            <a:ext cx="8335068" cy="29752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8AC"/>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C7D8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F233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8AC"/>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B7CEDE"/>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500" dirty="0">
              <a:solidFill>
                <a:schemeClr val="tx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23866" y="1470253"/>
            <a:ext cx="11407775" cy="1857560"/>
          </a:xfrm>
        </p:spPr>
        <p:txBody>
          <a:bodyPr>
            <a:normAutofit/>
          </a:bodyPr>
          <a:lstStyle/>
          <a:p>
            <a:r>
              <a:rPr lang="en-US" sz="2000" dirty="0">
                <a:solidFill>
                  <a:schemeClr val="tx1"/>
                </a:solidFill>
              </a:rPr>
              <a:t>Send values-based “thank you” card by mail to confirm your interest within 24-48 hours</a:t>
            </a:r>
          </a:p>
          <a:p>
            <a:r>
              <a:rPr lang="en-US" sz="2000" dirty="0">
                <a:solidFill>
                  <a:schemeClr val="tx1"/>
                </a:solidFill>
              </a:rPr>
              <a:t>Take post-interview notes and reflect on your performance – What did you learn?</a:t>
            </a:r>
          </a:p>
          <a:p>
            <a:r>
              <a:rPr lang="en-US" sz="2000" dirty="0" smtClean="0">
                <a:solidFill>
                  <a:schemeClr val="tx1"/>
                </a:solidFill>
              </a:rPr>
              <a:t>If </a:t>
            </a:r>
            <a:r>
              <a:rPr lang="en-US" sz="2000" dirty="0">
                <a:solidFill>
                  <a:schemeClr val="tx1"/>
                </a:solidFill>
              </a:rPr>
              <a:t>you haven’t heard back, follow up after 7 business days</a:t>
            </a:r>
          </a:p>
          <a:p>
            <a:r>
              <a:rPr lang="en-US" sz="2000" dirty="0">
                <a:solidFill>
                  <a:schemeClr val="tx1"/>
                </a:solidFill>
              </a:rPr>
              <a:t>Put reminder for 2nd follow-up for 2 weeks to 1 month from 1st follow-up thank you email</a:t>
            </a:r>
          </a:p>
          <a:p>
            <a:endParaRPr lang="en-US" sz="20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51064" y="3777847"/>
            <a:ext cx="4117093" cy="2741984"/>
          </a:xfrm>
          <a:prstGeom prst="rect">
            <a:avLst/>
          </a:prstGeom>
        </p:spPr>
      </p:pic>
      <p:sp>
        <p:nvSpPr>
          <p:cNvPr id="9" name="TextBox 8">
            <a:extLst>
              <a:ext uri="{FF2B5EF4-FFF2-40B4-BE49-F238E27FC236}">
                <a16:creationId xmlns:a16="http://schemas.microsoft.com/office/drawing/2014/main" xmlns="" id="{96F4561E-D0B8-4033-8481-931CB4420346}"/>
              </a:ext>
            </a:extLst>
          </p:cNvPr>
          <p:cNvSpPr txBox="1"/>
          <p:nvPr/>
        </p:nvSpPr>
        <p:spPr>
          <a:xfrm>
            <a:off x="1" y="160276"/>
            <a:ext cx="6296024" cy="646327"/>
          </a:xfrm>
          <a:prstGeom prst="rect">
            <a:avLst/>
          </a:prstGeom>
          <a:noFill/>
        </p:spPr>
        <p:txBody>
          <a:bodyPr wrap="square" lIns="91436" tIns="45718" rIns="91436" bIns="45718" rtlCol="0">
            <a:spAutoFit/>
          </a:bodyPr>
          <a:lstStyle/>
          <a:p>
            <a:pPr algn="ctr" defTabSz="914355"/>
            <a:r>
              <a:rPr lang="en-US" sz="3600" cap="all" dirty="0">
                <a:solidFill>
                  <a:prstClr val="white"/>
                </a:solidFill>
                <a:latin typeface="Century Gothic" panose="020B0502020202020204" pitchFamily="34" charset="0"/>
                <a:ea typeface="Kozuka Gothic Pro R" pitchFamily="34" charset="-128"/>
                <a:cs typeface="Estrangelo Edessa" panose="03080600000000000000" pitchFamily="66" charset="0"/>
              </a:rPr>
              <a:t>After the interview</a:t>
            </a:r>
            <a:endParaRPr lang="en-US" sz="1600" cap="all"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spTree>
    <p:extLst>
      <p:ext uri="{BB962C8B-B14F-4D97-AF65-F5344CB8AC3E}">
        <p14:creationId xmlns:p14="http://schemas.microsoft.com/office/powerpoint/2010/main" val="184665577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sxV7OmsPvQ"/>
          <p:cNvPicPr>
            <a:picLocks noGrp="1" noRot="1" noChangeAspect="1"/>
          </p:cNvPicPr>
          <p:nvPr>
            <p:ph idx="1"/>
            <a:videoFile r:link="rId1"/>
          </p:nvPr>
        </p:nvPicPr>
        <p:blipFill>
          <a:blip r:embed="rId4"/>
          <a:stretch>
            <a:fillRect/>
          </a:stretch>
        </p:blipFill>
        <p:spPr>
          <a:xfrm>
            <a:off x="13173070" y="1395030"/>
            <a:ext cx="6798959" cy="3824414"/>
          </a:xfrm>
          <a:prstGeom prst="rect">
            <a:avLst/>
          </a:prstGeom>
        </p:spPr>
      </p:pic>
      <p:pic>
        <p:nvPicPr>
          <p:cNvPr id="3" name="Picture 3" descr="A screenshot of a cell phone&#10;&#10;Description generated with very high confidence">
            <a:extLst>
              <a:ext uri="{FF2B5EF4-FFF2-40B4-BE49-F238E27FC236}">
                <a16:creationId xmlns:a16="http://schemas.microsoft.com/office/drawing/2014/main" xmlns="" id="{FD6DAD9F-3FE2-4C74-8DDF-4DEED5003D64}"/>
              </a:ext>
            </a:extLst>
          </p:cNvPr>
          <p:cNvPicPr>
            <a:picLocks noChangeAspect="1"/>
          </p:cNvPicPr>
          <p:nvPr/>
        </p:nvPicPr>
        <p:blipFill>
          <a:blip r:embed="rId5"/>
          <a:stretch>
            <a:fillRect/>
          </a:stretch>
        </p:blipFill>
        <p:spPr>
          <a:xfrm>
            <a:off x="12509753" y="0"/>
            <a:ext cx="5477846" cy="9978603"/>
          </a:xfrm>
          <a:prstGeom prst="rect">
            <a:avLst/>
          </a:prstGeom>
        </p:spPr>
      </p:pic>
      <p:pic>
        <p:nvPicPr>
          <p:cNvPr id="7" name="Picture 8" descr="A screenshot of a cell phone&#10;&#10;Description generated with very high confidence">
            <a:extLst>
              <a:ext uri="{FF2B5EF4-FFF2-40B4-BE49-F238E27FC236}">
                <a16:creationId xmlns:a16="http://schemas.microsoft.com/office/drawing/2014/main" xmlns="" id="{623FEC17-8D3B-4850-A1A9-44D2610B0D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520821" y="758482"/>
            <a:ext cx="2743200" cy="2613878"/>
          </a:xfrm>
          <a:prstGeom prst="rect">
            <a:avLst/>
          </a:prstGeom>
        </p:spPr>
      </p:pic>
      <p:sp>
        <p:nvSpPr>
          <p:cNvPr id="11" name="TextBox 10">
            <a:extLst>
              <a:ext uri="{FF2B5EF4-FFF2-40B4-BE49-F238E27FC236}">
                <a16:creationId xmlns:a16="http://schemas.microsoft.com/office/drawing/2014/main" xmlns="" id="{98C5BAE0-F586-4E2E-8B64-69C9C00A0204}"/>
              </a:ext>
            </a:extLst>
          </p:cNvPr>
          <p:cNvSpPr txBox="1"/>
          <p:nvPr/>
        </p:nvSpPr>
        <p:spPr>
          <a:xfrm>
            <a:off x="1" y="160276"/>
            <a:ext cx="6296024" cy="646327"/>
          </a:xfrm>
          <a:prstGeom prst="rect">
            <a:avLst/>
          </a:prstGeom>
          <a:noFill/>
        </p:spPr>
        <p:txBody>
          <a:bodyPr wrap="square" lIns="91436" tIns="45718" rIns="91436" bIns="45718" rtlCol="0">
            <a:spAutoFit/>
          </a:bodyPr>
          <a:lstStyle/>
          <a:p>
            <a:pPr algn="ctr" defTabSz="914355"/>
            <a:r>
              <a:rPr lang="en-US" sz="3600" cap="all" dirty="0">
                <a:solidFill>
                  <a:prstClr val="white"/>
                </a:solidFill>
                <a:latin typeface="Century Gothic" panose="020B0502020202020204" pitchFamily="34" charset="0"/>
                <a:ea typeface="Kozuka Gothic Pro R" pitchFamily="34" charset="-128"/>
                <a:cs typeface="Estrangelo Edessa" panose="03080600000000000000" pitchFamily="66" charset="0"/>
              </a:rPr>
              <a:t>Interview </a:t>
            </a:r>
            <a:r>
              <a:rPr lang="en-US" sz="3600" cap="all" dirty="0" smtClean="0">
                <a:solidFill>
                  <a:prstClr val="white"/>
                </a:solidFill>
                <a:latin typeface="Century Gothic" panose="020B0502020202020204" pitchFamily="34" charset="0"/>
                <a:ea typeface="Kozuka Gothic Pro R" pitchFamily="34" charset="-128"/>
                <a:cs typeface="Estrangelo Edessa" panose="03080600000000000000" pitchFamily="66" charset="0"/>
              </a:rPr>
              <a:t>DOS &amp; don’ts</a:t>
            </a:r>
            <a:endParaRPr lang="en-US" sz="1600" cap="all"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pic>
        <p:nvPicPr>
          <p:cNvPr id="5" name="Picture 5" descr="A screenshot of a cell phone&#10;&#10;Description generated with very high confidence">
            <a:extLst>
              <a:ext uri="{FF2B5EF4-FFF2-40B4-BE49-F238E27FC236}">
                <a16:creationId xmlns:a16="http://schemas.microsoft.com/office/drawing/2014/main" xmlns="" id="{602C5CCE-B7F2-4864-BAD2-54C963621F0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43058" y="1044928"/>
            <a:ext cx="2460669" cy="2616195"/>
          </a:xfrm>
          <a:prstGeom prst="rect">
            <a:avLst/>
          </a:prstGeom>
        </p:spPr>
      </p:pic>
      <p:pic>
        <p:nvPicPr>
          <p:cNvPr id="9" name="Picture 5" descr="A screenshot of a cell phone&#10;&#10;Description generated with very high confidence">
            <a:extLst>
              <a:ext uri="{FF2B5EF4-FFF2-40B4-BE49-F238E27FC236}">
                <a16:creationId xmlns:a16="http://schemas.microsoft.com/office/drawing/2014/main" xmlns="" id="{602C5CCE-B7F2-4864-BAD2-54C963621F0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424073" y="1044928"/>
            <a:ext cx="2586454" cy="2616195"/>
          </a:xfrm>
          <a:prstGeom prst="rect">
            <a:avLst/>
          </a:prstGeom>
        </p:spPr>
      </p:pic>
      <p:pic>
        <p:nvPicPr>
          <p:cNvPr id="10" name="Picture 5" descr="A screenshot of a cell phone&#10;&#10;Description generated with very high confidence">
            <a:extLst>
              <a:ext uri="{FF2B5EF4-FFF2-40B4-BE49-F238E27FC236}">
                <a16:creationId xmlns:a16="http://schemas.microsoft.com/office/drawing/2014/main" xmlns="" id="{602C5CCE-B7F2-4864-BAD2-54C963621F0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230873" y="1044928"/>
            <a:ext cx="2531421" cy="2616195"/>
          </a:xfrm>
          <a:prstGeom prst="rect">
            <a:avLst/>
          </a:prstGeom>
        </p:spPr>
      </p:pic>
      <p:pic>
        <p:nvPicPr>
          <p:cNvPr id="12" name="Picture 5" descr="A screenshot of a cell phone&#10;&#10;Description generated with very high confidence">
            <a:extLst>
              <a:ext uri="{FF2B5EF4-FFF2-40B4-BE49-F238E27FC236}">
                <a16:creationId xmlns:a16="http://schemas.microsoft.com/office/drawing/2014/main" xmlns="" id="{602C5CCE-B7F2-4864-BAD2-54C963621F0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982640" y="1044928"/>
            <a:ext cx="2523560" cy="2616195"/>
          </a:xfrm>
          <a:prstGeom prst="rect">
            <a:avLst/>
          </a:prstGeom>
        </p:spPr>
      </p:pic>
      <p:pic>
        <p:nvPicPr>
          <p:cNvPr id="13" name="Picture 5" descr="A screenshot of a cell phone&#10;&#10;Description generated with very high confidence">
            <a:extLst>
              <a:ext uri="{FF2B5EF4-FFF2-40B4-BE49-F238E27FC236}">
                <a16:creationId xmlns:a16="http://schemas.microsoft.com/office/drawing/2014/main" xmlns="" id="{602C5CCE-B7F2-4864-BAD2-54C963621F0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43058" y="4187543"/>
            <a:ext cx="2460669" cy="2348148"/>
          </a:xfrm>
          <a:prstGeom prst="rect">
            <a:avLst/>
          </a:prstGeom>
        </p:spPr>
      </p:pic>
      <p:pic>
        <p:nvPicPr>
          <p:cNvPr id="14" name="Picture 5" descr="A screenshot of a cell phone&#10;&#10;Description generated with very high confidence">
            <a:extLst>
              <a:ext uri="{FF2B5EF4-FFF2-40B4-BE49-F238E27FC236}">
                <a16:creationId xmlns:a16="http://schemas.microsoft.com/office/drawing/2014/main" xmlns="" id="{602C5CCE-B7F2-4864-BAD2-54C963621F0C}"/>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424073" y="4187543"/>
            <a:ext cx="2586454" cy="1971285"/>
          </a:xfrm>
          <a:prstGeom prst="rect">
            <a:avLst/>
          </a:prstGeom>
        </p:spPr>
      </p:pic>
      <p:pic>
        <p:nvPicPr>
          <p:cNvPr id="15" name="Picture 5" descr="A screenshot of a cell phone&#10;&#10;Description generated with very high confidence">
            <a:extLst>
              <a:ext uri="{FF2B5EF4-FFF2-40B4-BE49-F238E27FC236}">
                <a16:creationId xmlns:a16="http://schemas.microsoft.com/office/drawing/2014/main" xmlns="" id="{602C5CCE-B7F2-4864-BAD2-54C963621F0C}"/>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230873" y="4187543"/>
            <a:ext cx="2531421" cy="2348148"/>
          </a:xfrm>
          <a:prstGeom prst="rect">
            <a:avLst/>
          </a:prstGeom>
        </p:spPr>
      </p:pic>
      <p:pic>
        <p:nvPicPr>
          <p:cNvPr id="16" name="Picture 5" descr="A screenshot of a cell phone&#10;&#10;Description generated with very high confidence">
            <a:extLst>
              <a:ext uri="{FF2B5EF4-FFF2-40B4-BE49-F238E27FC236}">
                <a16:creationId xmlns:a16="http://schemas.microsoft.com/office/drawing/2014/main" xmlns="" id="{602C5CCE-B7F2-4864-BAD2-54C963621F0C}"/>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8982640" y="4187543"/>
            <a:ext cx="2523560" cy="2348147"/>
          </a:xfrm>
          <a:prstGeom prst="rect">
            <a:avLst/>
          </a:prstGeom>
        </p:spPr>
      </p:pic>
    </p:spTree>
    <p:extLst>
      <p:ext uri="{BB962C8B-B14F-4D97-AF65-F5344CB8AC3E}">
        <p14:creationId xmlns:p14="http://schemas.microsoft.com/office/powerpoint/2010/main" val="1519046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580488C2-18E1-46E8-9F9E-83721C9A7DB0}"/>
              </a:ext>
            </a:extLst>
          </p:cNvPr>
          <p:cNvSpPr txBox="1"/>
          <p:nvPr/>
        </p:nvSpPr>
        <p:spPr>
          <a:xfrm>
            <a:off x="1" y="160276"/>
            <a:ext cx="6296024" cy="646327"/>
          </a:xfrm>
          <a:prstGeom prst="rect">
            <a:avLst/>
          </a:prstGeom>
          <a:noFill/>
        </p:spPr>
        <p:txBody>
          <a:bodyPr wrap="square" lIns="91436" tIns="45718" rIns="91436" bIns="45718" rtlCol="0">
            <a:spAutoFit/>
          </a:bodyPr>
          <a:lstStyle/>
          <a:p>
            <a:pPr algn="ctr" defTabSz="914355"/>
            <a:r>
              <a:rPr lang="en-US" sz="3600" cap="all" dirty="0" smtClean="0">
                <a:solidFill>
                  <a:prstClr val="white"/>
                </a:solidFill>
                <a:latin typeface="Century Gothic" panose="020B0502020202020204" pitchFamily="34" charset="0"/>
                <a:ea typeface="Kozuka Gothic Pro R" pitchFamily="34" charset="-128"/>
                <a:cs typeface="Estrangelo Edessa" panose="03080600000000000000" pitchFamily="66" charset="0"/>
              </a:rPr>
              <a:t>Topics FOR TODAY</a:t>
            </a:r>
            <a:endParaRPr lang="en-US" sz="1600" cap="all"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sp>
        <p:nvSpPr>
          <p:cNvPr id="9" name="Content Placeholder 2"/>
          <p:cNvSpPr>
            <a:spLocks noGrp="1"/>
          </p:cNvSpPr>
          <p:nvPr>
            <p:ph idx="1"/>
          </p:nvPr>
        </p:nvSpPr>
        <p:spPr>
          <a:xfrm>
            <a:off x="2931432" y="1201452"/>
            <a:ext cx="7744485" cy="4656578"/>
          </a:xfrm>
        </p:spPr>
        <p:txBody>
          <a:bodyPr>
            <a:noAutofit/>
          </a:bodyPr>
          <a:lstStyle/>
          <a:p>
            <a:pPr marL="0" indent="0">
              <a:spcBef>
                <a:spcPts val="0"/>
              </a:spcBef>
              <a:spcAft>
                <a:spcPts val="300"/>
              </a:spcAft>
              <a:buNone/>
            </a:pPr>
            <a:r>
              <a:rPr lang="en-US" sz="3600" dirty="0" smtClean="0">
                <a:solidFill>
                  <a:schemeClr val="tx1"/>
                </a:solidFill>
                <a:latin typeface="Avenir Book"/>
                <a:cs typeface="Calibri" panose="020F0502020204030204" pitchFamily="34" charset="0"/>
              </a:rPr>
              <a:t>Types of Interviews</a:t>
            </a:r>
            <a:endParaRPr lang="en-US" sz="1400" dirty="0" smtClean="0">
              <a:solidFill>
                <a:schemeClr val="tx1"/>
              </a:solidFill>
              <a:latin typeface="Avenir Book"/>
              <a:cs typeface="Calibri" panose="020F0502020204030204" pitchFamily="34" charset="0"/>
            </a:endParaRPr>
          </a:p>
          <a:p>
            <a:pPr marL="0" indent="0">
              <a:spcBef>
                <a:spcPts val="0"/>
              </a:spcBef>
              <a:spcAft>
                <a:spcPts val="300"/>
              </a:spcAft>
              <a:buNone/>
            </a:pPr>
            <a:r>
              <a:rPr lang="en-US" sz="1400" dirty="0" smtClean="0">
                <a:solidFill>
                  <a:schemeClr val="tx1"/>
                </a:solidFill>
                <a:latin typeface="Avenir Book"/>
                <a:cs typeface="Calibri" panose="020F0502020204030204" pitchFamily="34" charset="0"/>
              </a:rPr>
              <a:t> </a:t>
            </a:r>
          </a:p>
          <a:p>
            <a:pPr marL="0" indent="0">
              <a:spcBef>
                <a:spcPts val="0"/>
              </a:spcBef>
              <a:spcAft>
                <a:spcPts val="300"/>
              </a:spcAft>
              <a:buNone/>
            </a:pPr>
            <a:r>
              <a:rPr lang="en-US" sz="3600" dirty="0" smtClean="0">
                <a:solidFill>
                  <a:schemeClr val="tx1"/>
                </a:solidFill>
                <a:latin typeface="Avenir Book"/>
                <a:cs typeface="Calibri" panose="020F0502020204030204" pitchFamily="34" charset="0"/>
              </a:rPr>
              <a:t>What Recruiters Look for</a:t>
            </a:r>
            <a:endParaRPr lang="en-US" sz="1400" dirty="0" smtClean="0">
              <a:solidFill>
                <a:schemeClr val="tx1"/>
              </a:solidFill>
              <a:latin typeface="Avenir Book"/>
              <a:cs typeface="Calibri" panose="020F0502020204030204" pitchFamily="34" charset="0"/>
            </a:endParaRPr>
          </a:p>
          <a:p>
            <a:pPr marL="0" indent="0">
              <a:spcBef>
                <a:spcPts val="0"/>
              </a:spcBef>
              <a:spcAft>
                <a:spcPts val="300"/>
              </a:spcAft>
              <a:buNone/>
            </a:pPr>
            <a:r>
              <a:rPr lang="en-US" sz="1400" dirty="0" smtClean="0">
                <a:solidFill>
                  <a:schemeClr val="tx1"/>
                </a:solidFill>
                <a:latin typeface="Avenir Book"/>
                <a:cs typeface="Calibri" panose="020F0502020204030204" pitchFamily="34" charset="0"/>
              </a:rPr>
              <a:t> </a:t>
            </a:r>
            <a:endParaRPr lang="en-US" sz="1400" dirty="0">
              <a:solidFill>
                <a:schemeClr val="tx1"/>
              </a:solidFill>
              <a:latin typeface="Avenir Book"/>
              <a:cs typeface="Calibri" panose="020F0502020204030204" pitchFamily="34" charset="0"/>
            </a:endParaRPr>
          </a:p>
          <a:p>
            <a:pPr marL="0" indent="0">
              <a:spcBef>
                <a:spcPts val="0"/>
              </a:spcBef>
              <a:spcAft>
                <a:spcPts val="300"/>
              </a:spcAft>
              <a:buNone/>
            </a:pPr>
            <a:r>
              <a:rPr lang="en-US" sz="3600" dirty="0" smtClean="0">
                <a:solidFill>
                  <a:schemeClr val="tx1"/>
                </a:solidFill>
                <a:latin typeface="Avenir Book"/>
                <a:cs typeface="Calibri" panose="020F0502020204030204" pitchFamily="34" charset="0"/>
              </a:rPr>
              <a:t>How to Answer Interview Questions</a:t>
            </a:r>
          </a:p>
          <a:p>
            <a:pPr lvl="1">
              <a:spcBef>
                <a:spcPts val="0"/>
              </a:spcBef>
              <a:spcAft>
                <a:spcPts val="300"/>
              </a:spcAft>
            </a:pPr>
            <a:r>
              <a:rPr lang="en-US" sz="3200" dirty="0" smtClean="0">
                <a:solidFill>
                  <a:schemeClr val="tx1"/>
                </a:solidFill>
                <a:latin typeface="Avenir Book"/>
                <a:cs typeface="Calibri" panose="020F0502020204030204" pitchFamily="34" charset="0"/>
              </a:rPr>
              <a:t> Opening Questions </a:t>
            </a:r>
          </a:p>
          <a:p>
            <a:pPr lvl="1">
              <a:spcBef>
                <a:spcPts val="0"/>
              </a:spcBef>
              <a:spcAft>
                <a:spcPts val="300"/>
              </a:spcAft>
            </a:pPr>
            <a:r>
              <a:rPr lang="en-US" sz="3200" dirty="0" smtClean="0">
                <a:solidFill>
                  <a:schemeClr val="tx1"/>
                </a:solidFill>
                <a:latin typeface="Avenir Book"/>
                <a:cs typeface="Calibri" panose="020F0502020204030204" pitchFamily="34" charset="0"/>
              </a:rPr>
              <a:t> Behavior Questions</a:t>
            </a:r>
          </a:p>
          <a:p>
            <a:pPr lvl="1">
              <a:spcBef>
                <a:spcPts val="0"/>
              </a:spcBef>
              <a:spcAft>
                <a:spcPts val="300"/>
              </a:spcAft>
            </a:pPr>
            <a:r>
              <a:rPr lang="en-US" sz="3200" dirty="0" smtClean="0">
                <a:solidFill>
                  <a:schemeClr val="tx1"/>
                </a:solidFill>
                <a:latin typeface="Avenir Book"/>
                <a:cs typeface="Calibri" panose="020F0502020204030204" pitchFamily="34" charset="0"/>
              </a:rPr>
              <a:t> Class Exercise</a:t>
            </a:r>
          </a:p>
          <a:p>
            <a:pPr lvl="1">
              <a:spcBef>
                <a:spcPts val="0"/>
              </a:spcBef>
              <a:spcAft>
                <a:spcPts val="300"/>
              </a:spcAft>
            </a:pPr>
            <a:r>
              <a:rPr lang="en-US" sz="3200" dirty="0" smtClean="0">
                <a:solidFill>
                  <a:schemeClr val="tx1"/>
                </a:solidFill>
                <a:latin typeface="Avenir Book"/>
                <a:cs typeface="Calibri" panose="020F0502020204030204" pitchFamily="34" charset="0"/>
              </a:rPr>
              <a:t> Case Questions</a:t>
            </a:r>
          </a:p>
          <a:p>
            <a:pPr lvl="1">
              <a:spcBef>
                <a:spcPts val="0"/>
              </a:spcBef>
              <a:spcAft>
                <a:spcPts val="300"/>
              </a:spcAft>
            </a:pPr>
            <a:r>
              <a:rPr lang="en-US" sz="3200" dirty="0" smtClean="0">
                <a:solidFill>
                  <a:schemeClr val="tx1"/>
                </a:solidFill>
                <a:latin typeface="Avenir Book"/>
                <a:cs typeface="Calibri" panose="020F0502020204030204" pitchFamily="34" charset="0"/>
              </a:rPr>
              <a:t> Closing Questions</a:t>
            </a:r>
            <a:endParaRPr lang="en-US" sz="1400" dirty="0" smtClean="0">
              <a:solidFill>
                <a:schemeClr val="tx1"/>
              </a:solidFill>
              <a:latin typeface="Avenir Book"/>
              <a:cs typeface="Calibri" panose="020F0502020204030204" pitchFamily="34" charset="0"/>
            </a:endParaRPr>
          </a:p>
          <a:p>
            <a:pPr marL="0" indent="0">
              <a:spcBef>
                <a:spcPts val="0"/>
              </a:spcBef>
              <a:spcAft>
                <a:spcPts val="300"/>
              </a:spcAft>
              <a:buNone/>
            </a:pPr>
            <a:r>
              <a:rPr lang="en-US" sz="1400" dirty="0" smtClean="0">
                <a:solidFill>
                  <a:schemeClr val="tx1"/>
                </a:solidFill>
                <a:latin typeface="Avenir Book"/>
                <a:cs typeface="Calibri" panose="020F0502020204030204" pitchFamily="34" charset="0"/>
              </a:rPr>
              <a:t> </a:t>
            </a:r>
          </a:p>
          <a:p>
            <a:pPr marL="0" indent="0">
              <a:spcBef>
                <a:spcPts val="0"/>
              </a:spcBef>
              <a:spcAft>
                <a:spcPts val="300"/>
              </a:spcAft>
              <a:buNone/>
            </a:pPr>
            <a:r>
              <a:rPr lang="en-US" sz="3600" dirty="0" smtClean="0">
                <a:solidFill>
                  <a:schemeClr val="tx1"/>
                </a:solidFill>
                <a:latin typeface="Avenir Book"/>
                <a:cs typeface="Calibri" panose="020F0502020204030204" pitchFamily="34" charset="0"/>
              </a:rPr>
              <a:t>Interview Checklist</a:t>
            </a:r>
            <a:endParaRPr lang="en-US" sz="3600" dirty="0">
              <a:solidFill>
                <a:schemeClr val="tx1"/>
              </a:solidFill>
              <a:latin typeface="Avenir Book"/>
              <a:cs typeface="Calibri" panose="020F0502020204030204" pitchFamily="34" charset="0"/>
            </a:endParaRPr>
          </a:p>
        </p:txBody>
      </p:sp>
    </p:spTree>
    <p:extLst>
      <p:ext uri="{BB962C8B-B14F-4D97-AF65-F5344CB8AC3E}">
        <p14:creationId xmlns:p14="http://schemas.microsoft.com/office/powerpoint/2010/main" val="198725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901555"/>
            <a:ext cx="10515600" cy="2329358"/>
          </a:xfrm>
        </p:spPr>
        <p:txBody>
          <a:bodyPr>
            <a:normAutofit/>
          </a:bodyPr>
          <a:lstStyle/>
          <a:p>
            <a:pPr marL="0" indent="0" algn="ctr">
              <a:buNone/>
            </a:pPr>
            <a:r>
              <a:rPr lang="en-US" sz="8000" b="1" dirty="0" smtClean="0">
                <a:solidFill>
                  <a:schemeClr val="tx1"/>
                </a:solidFill>
              </a:rPr>
              <a:t>APPENDIX</a:t>
            </a:r>
            <a:endParaRPr lang="en-US" sz="8000" b="1" dirty="0">
              <a:solidFill>
                <a:schemeClr val="tx1"/>
              </a:solidFill>
            </a:endParaRPr>
          </a:p>
        </p:txBody>
      </p:sp>
    </p:spTree>
    <p:extLst>
      <p:ext uri="{BB962C8B-B14F-4D97-AF65-F5344CB8AC3E}">
        <p14:creationId xmlns:p14="http://schemas.microsoft.com/office/powerpoint/2010/main" val="102580151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endParaRPr lang="en-US" dirty="0"/>
          </a:p>
          <a:p>
            <a:endParaRPr lang="en-US" dirty="0"/>
          </a:p>
        </p:txBody>
      </p:sp>
      <p:sp>
        <p:nvSpPr>
          <p:cNvPr id="11" name="TextBox 10">
            <a:extLst>
              <a:ext uri="{FF2B5EF4-FFF2-40B4-BE49-F238E27FC236}">
                <a16:creationId xmlns:a16="http://schemas.microsoft.com/office/drawing/2014/main" xmlns="" id="{060811A7-FAC6-479C-93DA-816031E6B10E}"/>
              </a:ext>
            </a:extLst>
          </p:cNvPr>
          <p:cNvSpPr txBox="1"/>
          <p:nvPr/>
        </p:nvSpPr>
        <p:spPr>
          <a:xfrm>
            <a:off x="219242" y="4149557"/>
            <a:ext cx="5176251"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solidFill>
                  <a:schemeClr val="bg1"/>
                </a:solidFill>
                <a:ea typeface="+mn-lt"/>
                <a:cs typeface="+mn-lt"/>
              </a:rPr>
              <a:t>Examples can include experiences from:​</a:t>
            </a:r>
            <a:endParaRPr lang="en-US" b="1" u="sng">
              <a:solidFill>
                <a:schemeClr val="bg1"/>
              </a:solidFill>
            </a:endParaRPr>
          </a:p>
          <a:p>
            <a:endParaRPr lang="en-US" u="sng" dirty="0">
              <a:solidFill>
                <a:srgbClr val="C00000"/>
              </a:solidFill>
              <a:ea typeface="+mn-lt"/>
              <a:cs typeface="+mn-lt"/>
            </a:endParaRPr>
          </a:p>
          <a:p>
            <a:pPr marL="285750" lvl="1" indent="-285750">
              <a:buFont typeface="Arial"/>
              <a:buChar char="•"/>
            </a:pPr>
            <a:r>
              <a:rPr lang="en-US" dirty="0">
                <a:solidFill>
                  <a:schemeClr val="bg1"/>
                </a:solidFill>
                <a:ea typeface="+mn-lt"/>
                <a:cs typeface="+mn-lt"/>
              </a:rPr>
              <a:t>jobs and internships​</a:t>
            </a:r>
          </a:p>
          <a:p>
            <a:pPr marL="285750" lvl="1" indent="-285750">
              <a:buFont typeface="Arial"/>
              <a:buChar char="•"/>
            </a:pPr>
            <a:r>
              <a:rPr lang="en-US" dirty="0">
                <a:solidFill>
                  <a:schemeClr val="bg1"/>
                </a:solidFill>
                <a:ea typeface="+mn-lt"/>
                <a:cs typeface="+mn-lt"/>
              </a:rPr>
              <a:t>classes, school projects​</a:t>
            </a:r>
          </a:p>
          <a:p>
            <a:pPr marL="285750" lvl="1" indent="-285750">
              <a:buFont typeface="Arial"/>
              <a:buChar char="•"/>
            </a:pPr>
            <a:r>
              <a:rPr lang="en-US" dirty="0">
                <a:solidFill>
                  <a:schemeClr val="bg1"/>
                </a:solidFill>
                <a:ea typeface="+mn-lt"/>
                <a:cs typeface="+mn-lt"/>
              </a:rPr>
              <a:t>on and off campus activities​</a:t>
            </a:r>
          </a:p>
          <a:p>
            <a:pPr marL="285750" lvl="1" indent="-285750">
              <a:buFont typeface="Arial"/>
              <a:buChar char="•"/>
            </a:pPr>
            <a:r>
              <a:rPr lang="en-US" dirty="0">
                <a:solidFill>
                  <a:schemeClr val="bg1"/>
                </a:solidFill>
                <a:ea typeface="+mn-lt"/>
                <a:cs typeface="+mn-lt"/>
              </a:rPr>
              <a:t>team participation​</a:t>
            </a:r>
          </a:p>
          <a:p>
            <a:pPr marL="285750" lvl="1" indent="-285750">
              <a:buFont typeface="Arial"/>
              <a:buChar char="•"/>
            </a:pPr>
            <a:r>
              <a:rPr lang="en-US" dirty="0">
                <a:solidFill>
                  <a:schemeClr val="bg1"/>
                </a:solidFill>
                <a:ea typeface="+mn-lt"/>
                <a:cs typeface="+mn-lt"/>
              </a:rPr>
              <a:t>community service</a:t>
            </a:r>
          </a:p>
        </p:txBody>
      </p:sp>
      <p:pic>
        <p:nvPicPr>
          <p:cNvPr id="12" name="Picture 12" descr="A screenshot of a cell phone&#10;&#10;Description generated with very high confidence">
            <a:extLst>
              <a:ext uri="{FF2B5EF4-FFF2-40B4-BE49-F238E27FC236}">
                <a16:creationId xmlns:a16="http://schemas.microsoft.com/office/drawing/2014/main" xmlns="" id="{92BB6DE5-A28E-48F2-AB2A-E5895D165F55}"/>
              </a:ext>
            </a:extLst>
          </p:cNvPr>
          <p:cNvPicPr>
            <a:picLocks noChangeAspect="1"/>
          </p:cNvPicPr>
          <p:nvPr/>
        </p:nvPicPr>
        <p:blipFill>
          <a:blip r:embed="rId3"/>
          <a:stretch>
            <a:fillRect/>
          </a:stretch>
        </p:blipFill>
        <p:spPr>
          <a:xfrm>
            <a:off x="3450500" y="979311"/>
            <a:ext cx="5291001" cy="5984270"/>
          </a:xfrm>
          <a:prstGeom prst="rect">
            <a:avLst/>
          </a:prstGeom>
        </p:spPr>
      </p:pic>
      <p:sp>
        <p:nvSpPr>
          <p:cNvPr id="9" name="TextBox 8">
            <a:extLst>
              <a:ext uri="{FF2B5EF4-FFF2-40B4-BE49-F238E27FC236}">
                <a16:creationId xmlns:a16="http://schemas.microsoft.com/office/drawing/2014/main" xmlns="" id="{59112F91-0566-480D-A3A0-71F3937C9E00}"/>
              </a:ext>
            </a:extLst>
          </p:cNvPr>
          <p:cNvSpPr txBox="1"/>
          <p:nvPr/>
        </p:nvSpPr>
        <p:spPr>
          <a:xfrm>
            <a:off x="1" y="160276"/>
            <a:ext cx="6296024" cy="523216"/>
          </a:xfrm>
          <a:prstGeom prst="rect">
            <a:avLst/>
          </a:prstGeom>
          <a:noFill/>
        </p:spPr>
        <p:txBody>
          <a:bodyPr wrap="square" lIns="91436" tIns="45718" rIns="91436" bIns="45718" rtlCol="0">
            <a:spAutoFit/>
          </a:bodyPr>
          <a:lstStyle/>
          <a:p>
            <a:pPr algn="ctr" defTabSz="914355"/>
            <a:r>
              <a:rPr lang="en-US" sz="2800" cap="all" dirty="0">
                <a:solidFill>
                  <a:prstClr val="white"/>
                </a:solidFill>
                <a:latin typeface="Century Gothic" panose="020B0502020202020204" pitchFamily="34" charset="0"/>
                <a:ea typeface="Kozuka Gothic Pro R" pitchFamily="34" charset="-128"/>
                <a:cs typeface="Estrangelo Edessa" panose="03080600000000000000" pitchFamily="66" charset="0"/>
              </a:rPr>
              <a:t>Common interview questions</a:t>
            </a:r>
            <a:endParaRPr lang="en-US" sz="1200" cap="all"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spTree>
    <p:extLst>
      <p:ext uri="{BB962C8B-B14F-4D97-AF65-F5344CB8AC3E}">
        <p14:creationId xmlns:p14="http://schemas.microsoft.com/office/powerpoint/2010/main" val="395414102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6195527"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p:cNvSpPr txBox="1"/>
          <p:nvPr/>
        </p:nvSpPr>
        <p:spPr>
          <a:xfrm>
            <a:off x="687271" y="737284"/>
            <a:ext cx="4596979" cy="1046434"/>
          </a:xfrm>
          <a:prstGeom prst="rect">
            <a:avLst/>
          </a:prstGeom>
          <a:noFill/>
        </p:spPr>
        <p:txBody>
          <a:bodyPr wrap="square" lIns="121914" tIns="60957" rIns="121914" bIns="60957"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6000" b="0" i="0" u="none" strike="noStrike" kern="1200" cap="all" spc="0" normalizeH="0" baseline="0" noProof="0" dirty="0" err="1">
                <a:ln>
                  <a:noFill/>
                </a:ln>
                <a:solidFill>
                  <a:prstClr val="white"/>
                </a:solidFill>
                <a:effectLst/>
                <a:uLnTx/>
                <a:uFillTx/>
                <a:latin typeface="Century Gothic" panose="020B0502020202020204" pitchFamily="34" charset="0"/>
                <a:ea typeface="Kozuka Gothic Pro R" pitchFamily="34" charset="-128"/>
                <a:cs typeface="Estrangelo Edessa" panose="03080600000000000000" pitchFamily="66" charset="0"/>
              </a:rPr>
              <a:t>S•t•a•r•t</a:t>
            </a:r>
            <a:endParaRPr lang="en-US" sz="13800" cap="all"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sp>
        <p:nvSpPr>
          <p:cNvPr id="6" name="Rectangle 5"/>
          <p:cNvSpPr/>
          <p:nvPr/>
        </p:nvSpPr>
        <p:spPr>
          <a:xfrm>
            <a:off x="404329" y="284889"/>
            <a:ext cx="4879921" cy="1951224"/>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3" name="TextBox 32"/>
          <p:cNvSpPr txBox="1"/>
          <p:nvPr/>
        </p:nvSpPr>
        <p:spPr>
          <a:xfrm>
            <a:off x="457201" y="2427512"/>
            <a:ext cx="4724400" cy="4062645"/>
          </a:xfrm>
          <a:prstGeom prst="rect">
            <a:avLst/>
          </a:prstGeom>
          <a:noFill/>
        </p:spPr>
        <p:txBody>
          <a:bodyPr wrap="square" lIns="121914" tIns="60957" rIns="121914" bIns="60957" rtlCol="0">
            <a:spAutoFit/>
          </a:bodyPr>
          <a:lstStyle/>
          <a:p>
            <a:pPr marL="177800" marR="0" lvl="0" indent="-177800" algn="l" defTabSz="121914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Century Gothic" panose="020B0502020202020204" pitchFamily="34" charset="0"/>
                <a:ea typeface="Kozuka Gothic Pro R" pitchFamily="34" charset="-128"/>
                <a:cs typeface="Estrangelo Edessa" panose="03080600000000000000" pitchFamily="66" charset="0"/>
              </a:rPr>
              <a:t>"Tell me about a time when…"</a:t>
            </a:r>
          </a:p>
          <a:p>
            <a:pPr marL="177800" marR="0" lvl="0" indent="-177800" algn="l" defTabSz="1219140" rtl="0" eaLnBrk="1" fontAlgn="auto" latinLnBrk="0" hangingPunct="1">
              <a:lnSpc>
                <a:spcPct val="100000"/>
              </a:lnSpc>
              <a:spcBef>
                <a:spcPts val="0"/>
              </a:spcBef>
              <a:spcAft>
                <a:spcPts val="0"/>
              </a:spcAft>
              <a:buClrTx/>
              <a:buSzTx/>
              <a:buFontTx/>
              <a:buNone/>
              <a:tabLst/>
              <a:defRPr/>
            </a:pPr>
            <a:endParaRPr kumimoji="0" lang="en-US" sz="1600" b="0" i="0" u="none" strike="noStrike" kern="1200" cap="all" spc="0" normalizeH="0" baseline="0" noProof="0" dirty="0">
              <a:ln>
                <a:noFill/>
              </a:ln>
              <a:solidFill>
                <a:prstClr val="white"/>
              </a:solidFill>
              <a:effectLst/>
              <a:uLnTx/>
              <a:uFillTx/>
              <a:latin typeface="Century Gothic" panose="020B0502020202020204" pitchFamily="34" charset="0"/>
              <a:ea typeface="Kozuka Gothic Pro R" pitchFamily="34" charset="-128"/>
              <a:cs typeface="Estrangelo Edessa" panose="03080600000000000000" pitchFamily="66" charset="0"/>
            </a:endParaRPr>
          </a:p>
          <a:p>
            <a:pPr marL="177800" marR="0" lvl="0" indent="-177800" algn="l" defTabSz="121914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Century Gothic" panose="020B0502020202020204" pitchFamily="34" charset="0"/>
                <a:ea typeface="Kozuka Gothic Pro R" pitchFamily="34" charset="-128"/>
                <a:cs typeface="Estrangelo Edessa" panose="03080600000000000000" pitchFamily="66" charset="0"/>
              </a:rPr>
              <a:t>"For example"</a:t>
            </a:r>
          </a:p>
          <a:p>
            <a:pPr marL="177800" marR="0" lvl="0" indent="-177800" algn="l" defTabSz="1219140" rtl="0" eaLnBrk="1" fontAlgn="auto" latinLnBrk="0" hangingPunct="1">
              <a:lnSpc>
                <a:spcPct val="100000"/>
              </a:lnSpc>
              <a:spcBef>
                <a:spcPts val="0"/>
              </a:spcBef>
              <a:spcAft>
                <a:spcPts val="0"/>
              </a:spcAft>
              <a:buClrTx/>
              <a:buSzTx/>
              <a:buFontTx/>
              <a:buNone/>
              <a:tabLst/>
              <a:defRPr/>
            </a:pPr>
            <a:endParaRPr kumimoji="0" lang="en-US" sz="1600" b="0" i="0" u="none" strike="noStrike" kern="1200" cap="all" spc="0" normalizeH="0" baseline="0" noProof="0" dirty="0">
              <a:ln>
                <a:noFill/>
              </a:ln>
              <a:solidFill>
                <a:prstClr val="white"/>
              </a:solidFill>
              <a:effectLst/>
              <a:uLnTx/>
              <a:uFillTx/>
              <a:latin typeface="Century Gothic" panose="020B0502020202020204" pitchFamily="34" charset="0"/>
              <a:ea typeface="Kozuka Gothic Pro R" pitchFamily="34" charset="-128"/>
              <a:cs typeface="Estrangelo Edessa" panose="03080600000000000000" pitchFamily="66" charset="0"/>
            </a:endParaRPr>
          </a:p>
          <a:p>
            <a:pPr marL="177800" marR="0" lvl="0" indent="-177800" algn="l" defTabSz="121914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Century Gothic" panose="020B0502020202020204" pitchFamily="34" charset="0"/>
                <a:ea typeface="Kozuka Gothic Pro R" pitchFamily="34" charset="-128"/>
                <a:cs typeface="Estrangelo Edessa" panose="03080600000000000000" pitchFamily="66" charset="0"/>
              </a:rPr>
              <a:t>HOW &amp; WHY ARE VITAL</a:t>
            </a:r>
          </a:p>
          <a:p>
            <a:pPr marL="177800" marR="0" lvl="0" indent="-177800" algn="l" defTabSz="1219140" rtl="0" eaLnBrk="1" fontAlgn="auto" latinLnBrk="0" hangingPunct="1">
              <a:lnSpc>
                <a:spcPct val="100000"/>
              </a:lnSpc>
              <a:spcBef>
                <a:spcPts val="0"/>
              </a:spcBef>
              <a:spcAft>
                <a:spcPts val="0"/>
              </a:spcAft>
              <a:buClrTx/>
              <a:buSzTx/>
              <a:buFontTx/>
              <a:buNone/>
              <a:tabLst/>
              <a:defRPr/>
            </a:pPr>
            <a:endParaRPr kumimoji="0" lang="en-US" sz="1600" b="0" i="0" u="none" strike="noStrike" kern="1200" cap="all" spc="0" normalizeH="0" baseline="0" noProof="0" dirty="0">
              <a:ln>
                <a:noFill/>
              </a:ln>
              <a:solidFill>
                <a:prstClr val="white"/>
              </a:solidFill>
              <a:effectLst/>
              <a:uLnTx/>
              <a:uFillTx/>
              <a:latin typeface="Century Gothic" panose="020B0502020202020204" pitchFamily="34" charset="0"/>
              <a:ea typeface="Kozuka Gothic Pro R" pitchFamily="34" charset="-128"/>
              <a:cs typeface="Estrangelo Edessa" panose="03080600000000000000" pitchFamily="66" charset="0"/>
            </a:endParaRPr>
          </a:p>
          <a:p>
            <a:pPr marL="177800" marR="0" lvl="0" indent="-177800" algn="l" defTabSz="121914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Century Gothic" panose="020B0502020202020204" pitchFamily="34" charset="0"/>
                <a:ea typeface="Kozuka Gothic Pro R" pitchFamily="34" charset="-128"/>
                <a:cs typeface="Estrangelo Edessa" panose="03080600000000000000" pitchFamily="66" charset="0"/>
              </a:rPr>
              <a:t>Common categories</a:t>
            </a:r>
          </a:p>
          <a:p>
            <a:pPr marL="457200" marR="0" lvl="0" indent="-45720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all" spc="0" normalizeH="0" baseline="0" noProof="0" dirty="0">
                <a:ln>
                  <a:noFill/>
                </a:ln>
                <a:solidFill>
                  <a:prstClr val="white"/>
                </a:solidFill>
                <a:effectLst/>
                <a:uLnTx/>
                <a:uFillTx/>
                <a:latin typeface="Century Gothic" panose="020B0502020202020204" pitchFamily="34" charset="0"/>
                <a:ea typeface="Kozuka Gothic Pro R" pitchFamily="34" charset="-128"/>
                <a:cs typeface="Estrangelo Edessa" panose="03080600000000000000" pitchFamily="66" charset="0"/>
              </a:rPr>
              <a:t>Analysis</a:t>
            </a:r>
          </a:p>
          <a:p>
            <a:pPr marL="457200" marR="0" lvl="0" indent="-45720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all" spc="0" normalizeH="0" baseline="0" noProof="0" dirty="0">
                <a:ln>
                  <a:noFill/>
                </a:ln>
                <a:solidFill>
                  <a:prstClr val="white"/>
                </a:solidFill>
                <a:effectLst/>
                <a:uLnTx/>
                <a:uFillTx/>
                <a:latin typeface="Century Gothic" panose="020B0502020202020204" pitchFamily="34" charset="0"/>
                <a:ea typeface="Kozuka Gothic Pro R" pitchFamily="34" charset="-128"/>
                <a:cs typeface="Estrangelo Edessa" panose="03080600000000000000" pitchFamily="66" charset="0"/>
              </a:rPr>
              <a:t>Leadership</a:t>
            </a:r>
          </a:p>
          <a:p>
            <a:pPr marL="457200" marR="0" lvl="0" indent="-45720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all" spc="0" normalizeH="0" baseline="0" noProof="0" dirty="0">
                <a:ln>
                  <a:noFill/>
                </a:ln>
                <a:solidFill>
                  <a:prstClr val="white"/>
                </a:solidFill>
                <a:effectLst/>
                <a:uLnTx/>
                <a:uFillTx/>
                <a:latin typeface="Century Gothic" panose="020B0502020202020204" pitchFamily="34" charset="0"/>
                <a:ea typeface="Kozuka Gothic Pro R" pitchFamily="34" charset="-128"/>
                <a:cs typeface="Estrangelo Edessa" panose="03080600000000000000" pitchFamily="66" charset="0"/>
              </a:rPr>
              <a:t>Communication</a:t>
            </a:r>
          </a:p>
          <a:p>
            <a:pPr marL="457200" marR="0" lvl="0" indent="-45720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all" spc="0" normalizeH="0" baseline="0" noProof="0" dirty="0">
                <a:ln>
                  <a:noFill/>
                </a:ln>
                <a:solidFill>
                  <a:prstClr val="white"/>
                </a:solidFill>
                <a:effectLst/>
                <a:uLnTx/>
                <a:uFillTx/>
                <a:latin typeface="Century Gothic" panose="020B0502020202020204" pitchFamily="34" charset="0"/>
                <a:ea typeface="Kozuka Gothic Pro R" pitchFamily="34" charset="-128"/>
                <a:cs typeface="Estrangelo Edessa" panose="03080600000000000000" pitchFamily="66" charset="0"/>
              </a:rPr>
              <a:t>Overcoming adversity</a:t>
            </a:r>
          </a:p>
          <a:p>
            <a:pPr marL="457200" marR="0" lvl="0" indent="-45720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all" spc="0" normalizeH="0" baseline="0" noProof="0" dirty="0">
                <a:ln>
                  <a:noFill/>
                </a:ln>
                <a:solidFill>
                  <a:prstClr val="white"/>
                </a:solidFill>
                <a:effectLst/>
                <a:uLnTx/>
                <a:uFillTx/>
                <a:latin typeface="Century Gothic" panose="020B0502020202020204" pitchFamily="34" charset="0"/>
                <a:ea typeface="Kozuka Gothic Pro R" pitchFamily="34" charset="-128"/>
                <a:cs typeface="Estrangelo Edessa" panose="03080600000000000000" pitchFamily="66" charset="0"/>
              </a:rPr>
              <a:t>Persuasion</a:t>
            </a:r>
          </a:p>
          <a:p>
            <a:pPr marL="457200" marR="0" lvl="0" indent="-45720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all" spc="0" normalizeH="0" baseline="0" noProof="0" dirty="0">
                <a:ln>
                  <a:noFill/>
                </a:ln>
                <a:solidFill>
                  <a:prstClr val="white"/>
                </a:solidFill>
                <a:effectLst/>
                <a:uLnTx/>
                <a:uFillTx/>
                <a:latin typeface="Century Gothic" panose="020B0502020202020204" pitchFamily="34" charset="0"/>
                <a:ea typeface="Kozuka Gothic Pro R" pitchFamily="34" charset="-128"/>
                <a:cs typeface="Estrangelo Edessa" panose="03080600000000000000" pitchFamily="66" charset="0"/>
              </a:rPr>
              <a:t>Failure</a:t>
            </a:r>
          </a:p>
          <a:p>
            <a:pPr marL="457200" marR="0" lvl="0" indent="-45720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all" spc="0" normalizeH="0" baseline="0" noProof="0" dirty="0">
                <a:ln>
                  <a:noFill/>
                </a:ln>
                <a:solidFill>
                  <a:prstClr val="white"/>
                </a:solidFill>
                <a:effectLst/>
                <a:uLnTx/>
                <a:uFillTx/>
                <a:latin typeface="Century Gothic" panose="020B0502020202020204" pitchFamily="34" charset="0"/>
                <a:ea typeface="Kozuka Gothic Pro R" pitchFamily="34" charset="-128"/>
                <a:cs typeface="Estrangelo Edessa" panose="03080600000000000000" pitchFamily="66" charset="0"/>
              </a:rPr>
              <a:t>Difficult people</a:t>
            </a:r>
          </a:p>
          <a:p>
            <a:pPr marL="457200" marR="0" lvl="0" indent="-45720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all" spc="0" normalizeH="0" baseline="0" noProof="0" dirty="0">
                <a:ln>
                  <a:noFill/>
                </a:ln>
                <a:solidFill>
                  <a:prstClr val="white"/>
                </a:solidFill>
                <a:effectLst/>
                <a:uLnTx/>
                <a:uFillTx/>
                <a:latin typeface="Century Gothic" panose="020B0502020202020204" pitchFamily="34" charset="0"/>
                <a:ea typeface="Kozuka Gothic Pro R" pitchFamily="34" charset="-128"/>
                <a:cs typeface="Estrangelo Edessa" panose="03080600000000000000" pitchFamily="66" charset="0"/>
              </a:rPr>
              <a:t>Ethical dilemma</a:t>
            </a:r>
          </a:p>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US" sz="1600" b="0" i="0" u="none" strike="noStrike" kern="1200" cap="all" spc="0" normalizeH="0" baseline="0" noProof="0" dirty="0">
              <a:ln>
                <a:noFill/>
              </a:ln>
              <a:solidFill>
                <a:prstClr val="white"/>
              </a:solidFill>
              <a:effectLst/>
              <a:uLnTx/>
              <a:uFillTx/>
              <a:latin typeface="Century Gothic" panose="020B0502020202020204" pitchFamily="34" charset="0"/>
              <a:ea typeface="Kozuka Gothic Pro R" pitchFamily="34" charset="-128"/>
              <a:cs typeface="Estrangelo Edessa" panose="03080600000000000000" pitchFamily="66" charset="0"/>
            </a:endParaRPr>
          </a:p>
        </p:txBody>
      </p:sp>
      <p:pic>
        <p:nvPicPr>
          <p:cNvPr id="3074" name="Picture 2" descr="Image result for interview black">
            <a:extLst>
              <a:ext uri="{FF2B5EF4-FFF2-40B4-BE49-F238E27FC236}">
                <a16:creationId xmlns:a16="http://schemas.microsoft.com/office/drawing/2014/main" xmlns="" id="{49D812DC-58E4-4382-ABA8-533F9E21B172}"/>
              </a:ext>
            </a:extLst>
          </p:cNvPr>
          <p:cNvPicPr>
            <a:picLocks noChangeAspect="1" noChangeArrowheads="1"/>
          </p:cNvPicPr>
          <p:nvPr/>
        </p:nvPicPr>
        <p:blipFill rotWithShape="1">
          <a:blip r:embed="rId2" cstate="screen">
            <a:grayscl/>
            <a:extLst>
              <a:ext uri="{28A0092B-C50C-407E-A947-70E740481C1C}">
                <a14:useLocalDpi xmlns:a14="http://schemas.microsoft.com/office/drawing/2010/main"/>
              </a:ext>
            </a:extLst>
          </a:blip>
          <a:srcRect/>
          <a:stretch/>
        </p:blipFill>
        <p:spPr bwMode="auto">
          <a:xfrm>
            <a:off x="6195526" y="-2180"/>
            <a:ext cx="5996474" cy="68601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hlinkClick r:id="" action="ppaction://noaction"/>
            <a:extLst>
              <a:ext uri="{FF2B5EF4-FFF2-40B4-BE49-F238E27FC236}">
                <a16:creationId xmlns:a16="http://schemas.microsoft.com/office/drawing/2014/main" xmlns="" id="{3E15D680-B84F-436C-B127-1E43871071CF}"/>
              </a:ext>
            </a:extLst>
          </p:cNvPr>
          <p:cNvSpPr/>
          <p:nvPr/>
        </p:nvSpPr>
        <p:spPr>
          <a:xfrm>
            <a:off x="10199914" y="5928392"/>
            <a:ext cx="1981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2705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a:xfrm>
            <a:off x="3174351" y="3255597"/>
            <a:ext cx="1858337" cy="489296"/>
          </a:xfrm>
          <a:custGeom>
            <a:avLst/>
            <a:gdLst>
              <a:gd name="connsiteX0" fmla="*/ 197047 w 2387600"/>
              <a:gd name="connsiteY0" fmla="*/ 0 h 1876636"/>
              <a:gd name="connsiteX1" fmla="*/ 2190553 w 2387600"/>
              <a:gd name="connsiteY1" fmla="*/ 0 h 1876636"/>
              <a:gd name="connsiteX2" fmla="*/ 2387600 w 2387600"/>
              <a:gd name="connsiteY2" fmla="*/ 197047 h 1876636"/>
              <a:gd name="connsiteX3" fmla="*/ 2387600 w 2387600"/>
              <a:gd name="connsiteY3" fmla="*/ 1876636 h 1876636"/>
              <a:gd name="connsiteX4" fmla="*/ 2387600 w 2387600"/>
              <a:gd name="connsiteY4" fmla="*/ 1876636 h 1876636"/>
              <a:gd name="connsiteX5" fmla="*/ 0 w 2387600"/>
              <a:gd name="connsiteY5" fmla="*/ 1876636 h 1876636"/>
              <a:gd name="connsiteX6" fmla="*/ 0 w 2387600"/>
              <a:gd name="connsiteY6" fmla="*/ 1876636 h 1876636"/>
              <a:gd name="connsiteX7" fmla="*/ 0 w 2387600"/>
              <a:gd name="connsiteY7" fmla="*/ 197047 h 1876636"/>
              <a:gd name="connsiteX8" fmla="*/ 197047 w 2387600"/>
              <a:gd name="connsiteY8" fmla="*/ 0 h 18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1876636">
                <a:moveTo>
                  <a:pt x="2190553" y="1876636"/>
                </a:moveTo>
                <a:lnTo>
                  <a:pt x="197047" y="1876636"/>
                </a:lnTo>
                <a:cubicBezTo>
                  <a:pt x="88221" y="1876636"/>
                  <a:pt x="0" y="1788415"/>
                  <a:pt x="0" y="1679589"/>
                </a:cubicBezTo>
                <a:lnTo>
                  <a:pt x="0" y="0"/>
                </a:lnTo>
                <a:lnTo>
                  <a:pt x="0" y="0"/>
                </a:lnTo>
                <a:lnTo>
                  <a:pt x="2387600" y="0"/>
                </a:lnTo>
                <a:lnTo>
                  <a:pt x="2387600" y="0"/>
                </a:lnTo>
                <a:lnTo>
                  <a:pt x="2387600" y="1679589"/>
                </a:lnTo>
                <a:cubicBezTo>
                  <a:pt x="2387600" y="1788415"/>
                  <a:pt x="2299379" y="1876636"/>
                  <a:pt x="2190553" y="1876636"/>
                </a:cubicBez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7060" tIns="149350" rIns="207061" bIns="207060" numCol="1" spcCol="1271" anchor="t" anchorCtr="0">
            <a:noAutofit/>
          </a:bodyPr>
          <a:lstStyle/>
          <a:p>
            <a:pPr marL="0" marR="0" lvl="0" indent="0" algn="l" defTabSz="933427" rtl="0" eaLnBrk="1" fontAlgn="auto" latinLnBrk="0" hangingPunct="1">
              <a:lnSpc>
                <a:spcPct val="90000"/>
              </a:lnSpc>
              <a:spcBef>
                <a:spcPct val="0"/>
              </a:spcBef>
              <a:spcAft>
                <a:spcPct val="35000"/>
              </a:spcAft>
              <a:buClrTx/>
              <a:buSzTx/>
              <a:buFontTx/>
              <a:buNone/>
              <a:tabLst/>
              <a:defRPr/>
            </a:pPr>
            <a:r>
              <a:rPr kumimoji="0" lang="en-US" sz="2100" b="0" i="0" u="none" strike="noStrike" kern="1200" cap="all" spc="0" normalizeH="0" baseline="0" noProof="0" dirty="0">
                <a:ln>
                  <a:noFill/>
                </a:ln>
                <a:solidFill>
                  <a:srgbClr val="01529A"/>
                </a:solidFill>
                <a:effectLst/>
                <a:uLnTx/>
                <a:uFillTx/>
                <a:latin typeface="Century Gothic" panose="020B0502020202020204" pitchFamily="34" charset="0"/>
                <a:ea typeface="+mn-ea"/>
                <a:cs typeface="+mn-cs"/>
              </a:rPr>
              <a:t>t</a:t>
            </a:r>
            <a:r>
              <a:rPr kumimoji="0" lang="en-US" sz="2100" b="0" i="0" u="none" strike="noStrike" kern="1200" cap="all" spc="0" normalizeH="0" baseline="0" noProof="0" dirty="0">
                <a:ln>
                  <a:noFill/>
                </a:ln>
                <a:solidFill>
                  <a:prstClr val="white">
                    <a:lumMod val="50000"/>
                  </a:prstClr>
                </a:solidFill>
                <a:effectLst/>
                <a:uLnTx/>
                <a:uFillTx/>
                <a:latin typeface="Century Gothic" panose="020B0502020202020204" pitchFamily="34" charset="0"/>
                <a:ea typeface="+mn-ea"/>
                <a:cs typeface="+mn-cs"/>
              </a:rPr>
              <a:t>ask</a:t>
            </a:r>
          </a:p>
        </p:txBody>
      </p:sp>
      <p:sp>
        <p:nvSpPr>
          <p:cNvPr id="29" name="Freeform 28"/>
          <p:cNvSpPr/>
          <p:nvPr/>
        </p:nvSpPr>
        <p:spPr>
          <a:xfrm>
            <a:off x="5460999" y="2026220"/>
            <a:ext cx="2387601" cy="489296"/>
          </a:xfrm>
          <a:custGeom>
            <a:avLst/>
            <a:gdLst>
              <a:gd name="connsiteX0" fmla="*/ 197047 w 2387600"/>
              <a:gd name="connsiteY0" fmla="*/ 0 h 1876636"/>
              <a:gd name="connsiteX1" fmla="*/ 2190553 w 2387600"/>
              <a:gd name="connsiteY1" fmla="*/ 0 h 1876636"/>
              <a:gd name="connsiteX2" fmla="*/ 2387600 w 2387600"/>
              <a:gd name="connsiteY2" fmla="*/ 197047 h 1876636"/>
              <a:gd name="connsiteX3" fmla="*/ 2387600 w 2387600"/>
              <a:gd name="connsiteY3" fmla="*/ 1876636 h 1876636"/>
              <a:gd name="connsiteX4" fmla="*/ 2387600 w 2387600"/>
              <a:gd name="connsiteY4" fmla="*/ 1876636 h 1876636"/>
              <a:gd name="connsiteX5" fmla="*/ 0 w 2387600"/>
              <a:gd name="connsiteY5" fmla="*/ 1876636 h 1876636"/>
              <a:gd name="connsiteX6" fmla="*/ 0 w 2387600"/>
              <a:gd name="connsiteY6" fmla="*/ 1876636 h 1876636"/>
              <a:gd name="connsiteX7" fmla="*/ 0 w 2387600"/>
              <a:gd name="connsiteY7" fmla="*/ 197047 h 1876636"/>
              <a:gd name="connsiteX8" fmla="*/ 197047 w 2387600"/>
              <a:gd name="connsiteY8" fmla="*/ 0 h 18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1876636">
                <a:moveTo>
                  <a:pt x="2190553" y="1876636"/>
                </a:moveTo>
                <a:lnTo>
                  <a:pt x="197047" y="1876636"/>
                </a:lnTo>
                <a:cubicBezTo>
                  <a:pt x="88221" y="1876636"/>
                  <a:pt x="0" y="1788415"/>
                  <a:pt x="0" y="1679589"/>
                </a:cubicBezTo>
                <a:lnTo>
                  <a:pt x="0" y="0"/>
                </a:lnTo>
                <a:lnTo>
                  <a:pt x="0" y="0"/>
                </a:lnTo>
                <a:lnTo>
                  <a:pt x="2387600" y="0"/>
                </a:lnTo>
                <a:lnTo>
                  <a:pt x="2387600" y="0"/>
                </a:lnTo>
                <a:lnTo>
                  <a:pt x="2387600" y="1679589"/>
                </a:lnTo>
                <a:cubicBezTo>
                  <a:pt x="2387600" y="1788415"/>
                  <a:pt x="2299379" y="1876636"/>
                  <a:pt x="2190553" y="1876636"/>
                </a:cubicBez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7060" tIns="149350" rIns="207061" bIns="207060" numCol="1" spcCol="1271" anchor="t" anchorCtr="0">
            <a:noAutofit/>
          </a:bodyPr>
          <a:lstStyle/>
          <a:p>
            <a:pPr marL="0" marR="0" lvl="0" indent="0" algn="l" defTabSz="933427" rtl="0" eaLnBrk="1" fontAlgn="auto" latinLnBrk="0" hangingPunct="1">
              <a:lnSpc>
                <a:spcPct val="90000"/>
              </a:lnSpc>
              <a:spcBef>
                <a:spcPct val="0"/>
              </a:spcBef>
              <a:spcAft>
                <a:spcPct val="35000"/>
              </a:spcAft>
              <a:buClrTx/>
              <a:buSzTx/>
              <a:buFontTx/>
              <a:buNone/>
              <a:tabLst/>
              <a:defRPr/>
            </a:pPr>
            <a:r>
              <a:rPr kumimoji="0" lang="en-US" sz="2100" b="0" i="0" u="none" strike="noStrike" kern="1200" cap="all" spc="0" normalizeH="0" baseline="0" noProof="0" dirty="0">
                <a:ln>
                  <a:noFill/>
                </a:ln>
                <a:solidFill>
                  <a:srgbClr val="01529A"/>
                </a:solidFill>
                <a:effectLst/>
                <a:uLnTx/>
                <a:uFillTx/>
                <a:latin typeface="Century Gothic" panose="020B0502020202020204" pitchFamily="34" charset="0"/>
                <a:ea typeface="+mn-ea"/>
                <a:cs typeface="+mn-cs"/>
              </a:rPr>
              <a:t>a</a:t>
            </a:r>
            <a:r>
              <a:rPr kumimoji="0" lang="en-US" sz="2100" b="0" i="0" u="none" strike="noStrike" kern="1200" cap="all" spc="0" normalizeH="0" baseline="0" noProof="0" dirty="0">
                <a:ln>
                  <a:noFill/>
                </a:ln>
                <a:solidFill>
                  <a:prstClr val="white">
                    <a:lumMod val="50000"/>
                  </a:prstClr>
                </a:solidFill>
                <a:effectLst/>
                <a:uLnTx/>
                <a:uFillTx/>
                <a:latin typeface="Century Gothic" panose="020B0502020202020204" pitchFamily="34" charset="0"/>
                <a:ea typeface="+mn-ea"/>
                <a:cs typeface="+mn-cs"/>
              </a:rPr>
              <a:t>ction</a:t>
            </a:r>
          </a:p>
        </p:txBody>
      </p:sp>
      <p:pic>
        <p:nvPicPr>
          <p:cNvPr id="35" name="Picture 7"/>
          <p:cNvPicPr>
            <a:picLocks noChangeAspect="1" noChangeArrowheads="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702371" y="1388582"/>
            <a:ext cx="750821" cy="74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Freeform 29"/>
          <p:cNvSpPr/>
          <p:nvPr/>
        </p:nvSpPr>
        <p:spPr>
          <a:xfrm>
            <a:off x="7823199" y="3255597"/>
            <a:ext cx="2387601" cy="489296"/>
          </a:xfrm>
          <a:custGeom>
            <a:avLst/>
            <a:gdLst>
              <a:gd name="connsiteX0" fmla="*/ 197047 w 2387600"/>
              <a:gd name="connsiteY0" fmla="*/ 0 h 1876636"/>
              <a:gd name="connsiteX1" fmla="*/ 2190553 w 2387600"/>
              <a:gd name="connsiteY1" fmla="*/ 0 h 1876636"/>
              <a:gd name="connsiteX2" fmla="*/ 2387600 w 2387600"/>
              <a:gd name="connsiteY2" fmla="*/ 197047 h 1876636"/>
              <a:gd name="connsiteX3" fmla="*/ 2387600 w 2387600"/>
              <a:gd name="connsiteY3" fmla="*/ 1876636 h 1876636"/>
              <a:gd name="connsiteX4" fmla="*/ 2387600 w 2387600"/>
              <a:gd name="connsiteY4" fmla="*/ 1876636 h 1876636"/>
              <a:gd name="connsiteX5" fmla="*/ 0 w 2387600"/>
              <a:gd name="connsiteY5" fmla="*/ 1876636 h 1876636"/>
              <a:gd name="connsiteX6" fmla="*/ 0 w 2387600"/>
              <a:gd name="connsiteY6" fmla="*/ 1876636 h 1876636"/>
              <a:gd name="connsiteX7" fmla="*/ 0 w 2387600"/>
              <a:gd name="connsiteY7" fmla="*/ 197047 h 1876636"/>
              <a:gd name="connsiteX8" fmla="*/ 197047 w 2387600"/>
              <a:gd name="connsiteY8" fmla="*/ 0 h 18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1876636">
                <a:moveTo>
                  <a:pt x="2190553" y="1876636"/>
                </a:moveTo>
                <a:lnTo>
                  <a:pt x="197047" y="1876636"/>
                </a:lnTo>
                <a:cubicBezTo>
                  <a:pt x="88221" y="1876636"/>
                  <a:pt x="0" y="1788415"/>
                  <a:pt x="0" y="1679589"/>
                </a:cubicBezTo>
                <a:lnTo>
                  <a:pt x="0" y="0"/>
                </a:lnTo>
                <a:lnTo>
                  <a:pt x="0" y="0"/>
                </a:lnTo>
                <a:lnTo>
                  <a:pt x="2387600" y="0"/>
                </a:lnTo>
                <a:lnTo>
                  <a:pt x="2387600" y="0"/>
                </a:lnTo>
                <a:lnTo>
                  <a:pt x="2387600" y="1679589"/>
                </a:lnTo>
                <a:cubicBezTo>
                  <a:pt x="2387600" y="1788415"/>
                  <a:pt x="2299379" y="1876636"/>
                  <a:pt x="2190553" y="1876636"/>
                </a:cubicBez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7060" tIns="149350" rIns="207061" bIns="207060" numCol="1" spcCol="1271" anchor="t" anchorCtr="0">
            <a:noAutofit/>
          </a:bodyPr>
          <a:lstStyle/>
          <a:p>
            <a:pPr marL="0" marR="0" lvl="0" indent="0" algn="l" defTabSz="933427" rtl="0" eaLnBrk="1" fontAlgn="auto" latinLnBrk="0" hangingPunct="1">
              <a:lnSpc>
                <a:spcPct val="90000"/>
              </a:lnSpc>
              <a:spcBef>
                <a:spcPct val="0"/>
              </a:spcBef>
              <a:spcAft>
                <a:spcPct val="35000"/>
              </a:spcAft>
              <a:buClrTx/>
              <a:buSzTx/>
              <a:buFontTx/>
              <a:buNone/>
              <a:tabLst/>
              <a:defRPr/>
            </a:pPr>
            <a:r>
              <a:rPr kumimoji="0" lang="en-US" sz="2100" b="0" i="0" u="none" strike="noStrike" kern="1200" cap="all" spc="0" normalizeH="0" baseline="0" noProof="0" dirty="0">
                <a:ln>
                  <a:noFill/>
                </a:ln>
                <a:solidFill>
                  <a:srgbClr val="01529A"/>
                </a:solidFill>
                <a:effectLst/>
                <a:uLnTx/>
                <a:uFillTx/>
                <a:latin typeface="Century Gothic" panose="020B0502020202020204" pitchFamily="34" charset="0"/>
                <a:ea typeface="+mn-ea"/>
                <a:cs typeface="+mn-cs"/>
              </a:rPr>
              <a:t>r</a:t>
            </a:r>
            <a:r>
              <a:rPr kumimoji="0" lang="en-US" sz="2100" b="0" i="0" u="none" strike="noStrike" kern="1200" cap="all" spc="0" normalizeH="0" baseline="0" noProof="0" dirty="0">
                <a:ln>
                  <a:noFill/>
                </a:ln>
                <a:solidFill>
                  <a:prstClr val="white">
                    <a:lumMod val="50000"/>
                  </a:prstClr>
                </a:solidFill>
                <a:effectLst/>
                <a:uLnTx/>
                <a:uFillTx/>
                <a:latin typeface="Century Gothic" panose="020B0502020202020204" pitchFamily="34" charset="0"/>
                <a:ea typeface="+mn-ea"/>
                <a:cs typeface="+mn-cs"/>
              </a:rPr>
              <a:t>esult</a:t>
            </a:r>
          </a:p>
        </p:txBody>
      </p:sp>
      <p:sp>
        <p:nvSpPr>
          <p:cNvPr id="31" name="Freeform 30"/>
          <p:cNvSpPr/>
          <p:nvPr/>
        </p:nvSpPr>
        <p:spPr>
          <a:xfrm>
            <a:off x="7658100" y="5606704"/>
            <a:ext cx="2387601" cy="489296"/>
          </a:xfrm>
          <a:custGeom>
            <a:avLst/>
            <a:gdLst>
              <a:gd name="connsiteX0" fmla="*/ 197047 w 2387600"/>
              <a:gd name="connsiteY0" fmla="*/ 0 h 1876636"/>
              <a:gd name="connsiteX1" fmla="*/ 2190553 w 2387600"/>
              <a:gd name="connsiteY1" fmla="*/ 0 h 1876636"/>
              <a:gd name="connsiteX2" fmla="*/ 2387600 w 2387600"/>
              <a:gd name="connsiteY2" fmla="*/ 197047 h 1876636"/>
              <a:gd name="connsiteX3" fmla="*/ 2387600 w 2387600"/>
              <a:gd name="connsiteY3" fmla="*/ 1876636 h 1876636"/>
              <a:gd name="connsiteX4" fmla="*/ 2387600 w 2387600"/>
              <a:gd name="connsiteY4" fmla="*/ 1876636 h 1876636"/>
              <a:gd name="connsiteX5" fmla="*/ 0 w 2387600"/>
              <a:gd name="connsiteY5" fmla="*/ 1876636 h 1876636"/>
              <a:gd name="connsiteX6" fmla="*/ 0 w 2387600"/>
              <a:gd name="connsiteY6" fmla="*/ 1876636 h 1876636"/>
              <a:gd name="connsiteX7" fmla="*/ 0 w 2387600"/>
              <a:gd name="connsiteY7" fmla="*/ 197047 h 1876636"/>
              <a:gd name="connsiteX8" fmla="*/ 197047 w 2387600"/>
              <a:gd name="connsiteY8" fmla="*/ 0 h 18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1876636">
                <a:moveTo>
                  <a:pt x="2190553" y="1876636"/>
                </a:moveTo>
                <a:lnTo>
                  <a:pt x="197047" y="1876636"/>
                </a:lnTo>
                <a:cubicBezTo>
                  <a:pt x="88221" y="1876636"/>
                  <a:pt x="0" y="1788415"/>
                  <a:pt x="0" y="1679589"/>
                </a:cubicBezTo>
                <a:lnTo>
                  <a:pt x="0" y="0"/>
                </a:lnTo>
                <a:lnTo>
                  <a:pt x="0" y="0"/>
                </a:lnTo>
                <a:lnTo>
                  <a:pt x="2387600" y="0"/>
                </a:lnTo>
                <a:lnTo>
                  <a:pt x="2387600" y="0"/>
                </a:lnTo>
                <a:lnTo>
                  <a:pt x="2387600" y="1679589"/>
                </a:lnTo>
                <a:cubicBezTo>
                  <a:pt x="2387600" y="1788415"/>
                  <a:pt x="2299379" y="1876636"/>
                  <a:pt x="2190553" y="1876636"/>
                </a:cubicBez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7060" tIns="149350" rIns="207061" bIns="207060" numCol="1" spcCol="1271" anchor="t" anchorCtr="0">
            <a:noAutofit/>
          </a:bodyPr>
          <a:lstStyle/>
          <a:p>
            <a:pPr marL="0" marR="0" lvl="0" indent="0" algn="l" defTabSz="933427" rtl="0" eaLnBrk="1" fontAlgn="auto" latinLnBrk="0" hangingPunct="1">
              <a:lnSpc>
                <a:spcPct val="90000"/>
              </a:lnSpc>
              <a:spcBef>
                <a:spcPct val="0"/>
              </a:spcBef>
              <a:spcAft>
                <a:spcPts val="0"/>
              </a:spcAft>
              <a:buClrTx/>
              <a:buSzTx/>
              <a:buFontTx/>
              <a:buNone/>
              <a:tabLst/>
              <a:defRPr/>
            </a:pPr>
            <a:r>
              <a:rPr kumimoji="0" lang="en-US" sz="2100" b="0" i="0" u="none" strike="noStrike" kern="1200" cap="all" spc="0" normalizeH="0" baseline="0" noProof="0" dirty="0">
                <a:ln>
                  <a:noFill/>
                </a:ln>
                <a:solidFill>
                  <a:srgbClr val="01529A"/>
                </a:solidFill>
                <a:effectLst/>
                <a:uLnTx/>
                <a:uFillTx/>
                <a:latin typeface="Century Gothic" panose="020B0502020202020204" pitchFamily="34" charset="0"/>
                <a:ea typeface="+mn-ea"/>
                <a:cs typeface="+mn-cs"/>
              </a:rPr>
              <a:t>T</a:t>
            </a:r>
            <a:r>
              <a:rPr kumimoji="0" lang="en-US" sz="2100" b="0" i="0" u="none" strike="noStrike" kern="1200" cap="all" spc="0" normalizeH="0" baseline="0" noProof="0" dirty="0">
                <a:ln>
                  <a:noFill/>
                </a:ln>
                <a:solidFill>
                  <a:prstClr val="white">
                    <a:lumMod val="50000"/>
                  </a:prstClr>
                </a:solidFill>
                <a:effectLst/>
                <a:uLnTx/>
                <a:uFillTx/>
                <a:latin typeface="Century Gothic" panose="020B0502020202020204" pitchFamily="34" charset="0"/>
                <a:ea typeface="+mn-ea"/>
                <a:cs typeface="+mn-cs"/>
              </a:rPr>
              <a:t>ie-back</a:t>
            </a:r>
          </a:p>
          <a:p>
            <a:pPr marL="0" marR="0" lvl="0" indent="0" algn="l" defTabSz="933427" rtl="0" eaLnBrk="1" fontAlgn="auto" latinLnBrk="0" hangingPunct="1">
              <a:lnSpc>
                <a:spcPct val="90000"/>
              </a:lnSpc>
              <a:spcBef>
                <a:spcPct val="0"/>
              </a:spcBef>
              <a:spcAft>
                <a:spcPts val="0"/>
              </a:spcAft>
              <a:buClrTx/>
              <a:buSzTx/>
              <a:buFontTx/>
              <a:buNone/>
              <a:tabLst/>
              <a:defRPr/>
            </a:pPr>
            <a:r>
              <a:rPr kumimoji="0" lang="en-US" sz="2100" b="0" i="0" u="none" strike="noStrike" kern="1200" cap="all" spc="0" normalizeH="0" baseline="0" noProof="0" dirty="0">
                <a:ln>
                  <a:noFill/>
                </a:ln>
                <a:solidFill>
                  <a:srgbClr val="01529A"/>
                </a:solidFill>
                <a:effectLst/>
                <a:uLnTx/>
                <a:uFillTx/>
                <a:latin typeface="Century Gothic" panose="020B0502020202020204" pitchFamily="34" charset="0"/>
                <a:ea typeface="+mn-ea"/>
                <a:cs typeface="+mn-cs"/>
              </a:rPr>
              <a:t>T</a:t>
            </a:r>
            <a:r>
              <a:rPr kumimoji="0" lang="en-US" sz="2100" b="0" i="0" u="none" strike="noStrike" kern="1200" cap="all" spc="0" normalizeH="0" baseline="0" noProof="0" dirty="0">
                <a:ln>
                  <a:noFill/>
                </a:ln>
                <a:solidFill>
                  <a:prstClr val="white">
                    <a:lumMod val="50000"/>
                  </a:prstClr>
                </a:solidFill>
                <a:effectLst/>
                <a:uLnTx/>
                <a:uFillTx/>
                <a:latin typeface="Century Gothic" panose="020B0502020202020204" pitchFamily="34" charset="0"/>
                <a:ea typeface="+mn-ea"/>
                <a:cs typeface="+mn-cs"/>
              </a:rPr>
              <a:t>ake-Away</a:t>
            </a:r>
          </a:p>
        </p:txBody>
      </p:sp>
      <p:sp>
        <p:nvSpPr>
          <p:cNvPr id="142" name="Freeform 141"/>
          <p:cNvSpPr/>
          <p:nvPr/>
        </p:nvSpPr>
        <p:spPr>
          <a:xfrm>
            <a:off x="3174351" y="5606704"/>
            <a:ext cx="1858337" cy="489296"/>
          </a:xfrm>
          <a:custGeom>
            <a:avLst/>
            <a:gdLst>
              <a:gd name="connsiteX0" fmla="*/ 197047 w 2387600"/>
              <a:gd name="connsiteY0" fmla="*/ 0 h 1876636"/>
              <a:gd name="connsiteX1" fmla="*/ 2190553 w 2387600"/>
              <a:gd name="connsiteY1" fmla="*/ 0 h 1876636"/>
              <a:gd name="connsiteX2" fmla="*/ 2387600 w 2387600"/>
              <a:gd name="connsiteY2" fmla="*/ 197047 h 1876636"/>
              <a:gd name="connsiteX3" fmla="*/ 2387600 w 2387600"/>
              <a:gd name="connsiteY3" fmla="*/ 1876636 h 1876636"/>
              <a:gd name="connsiteX4" fmla="*/ 2387600 w 2387600"/>
              <a:gd name="connsiteY4" fmla="*/ 1876636 h 1876636"/>
              <a:gd name="connsiteX5" fmla="*/ 0 w 2387600"/>
              <a:gd name="connsiteY5" fmla="*/ 1876636 h 1876636"/>
              <a:gd name="connsiteX6" fmla="*/ 0 w 2387600"/>
              <a:gd name="connsiteY6" fmla="*/ 1876636 h 1876636"/>
              <a:gd name="connsiteX7" fmla="*/ 0 w 2387600"/>
              <a:gd name="connsiteY7" fmla="*/ 197047 h 1876636"/>
              <a:gd name="connsiteX8" fmla="*/ 197047 w 2387600"/>
              <a:gd name="connsiteY8" fmla="*/ 0 h 18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1876636">
                <a:moveTo>
                  <a:pt x="2190553" y="1876636"/>
                </a:moveTo>
                <a:lnTo>
                  <a:pt x="197047" y="1876636"/>
                </a:lnTo>
                <a:cubicBezTo>
                  <a:pt x="88221" y="1876636"/>
                  <a:pt x="0" y="1788415"/>
                  <a:pt x="0" y="1679589"/>
                </a:cubicBezTo>
                <a:lnTo>
                  <a:pt x="0" y="0"/>
                </a:lnTo>
                <a:lnTo>
                  <a:pt x="0" y="0"/>
                </a:lnTo>
                <a:lnTo>
                  <a:pt x="2387600" y="0"/>
                </a:lnTo>
                <a:lnTo>
                  <a:pt x="2387600" y="0"/>
                </a:lnTo>
                <a:lnTo>
                  <a:pt x="2387600" y="1679589"/>
                </a:lnTo>
                <a:cubicBezTo>
                  <a:pt x="2387600" y="1788415"/>
                  <a:pt x="2299379" y="1876636"/>
                  <a:pt x="2190553" y="1876636"/>
                </a:cubicBez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7060" tIns="149350" rIns="207061" bIns="207060" numCol="1" spcCol="1271" anchor="t" anchorCtr="0">
            <a:noAutofit/>
          </a:bodyPr>
          <a:lstStyle/>
          <a:p>
            <a:pPr marL="0" marR="0" lvl="0" indent="0" algn="l" defTabSz="933427" rtl="0" eaLnBrk="1" fontAlgn="auto" latinLnBrk="0" hangingPunct="1">
              <a:lnSpc>
                <a:spcPct val="90000"/>
              </a:lnSpc>
              <a:spcBef>
                <a:spcPct val="0"/>
              </a:spcBef>
              <a:spcAft>
                <a:spcPct val="35000"/>
              </a:spcAft>
              <a:buClrTx/>
              <a:buSzTx/>
              <a:buFontTx/>
              <a:buNone/>
              <a:tabLst/>
              <a:defRPr/>
            </a:pPr>
            <a:r>
              <a:rPr kumimoji="0" lang="en-US" sz="2100" b="0" i="0" u="none" strike="noStrike" kern="1200" cap="all" spc="0" normalizeH="0" baseline="0" noProof="0" dirty="0">
                <a:ln>
                  <a:noFill/>
                </a:ln>
                <a:solidFill>
                  <a:srgbClr val="01529A"/>
                </a:solidFill>
                <a:effectLst/>
                <a:uLnTx/>
                <a:uFillTx/>
                <a:latin typeface="Century Gothic" panose="020B0502020202020204" pitchFamily="34" charset="0"/>
                <a:ea typeface="+mn-ea"/>
                <a:cs typeface="+mn-cs"/>
              </a:rPr>
              <a:t>s</a:t>
            </a:r>
            <a:r>
              <a:rPr kumimoji="0" lang="en-US" sz="2100" b="0" i="0" u="none" strike="noStrike" kern="1200" cap="all" spc="0" normalizeH="0" baseline="0" noProof="0" dirty="0">
                <a:ln>
                  <a:noFill/>
                </a:ln>
                <a:solidFill>
                  <a:prstClr val="white">
                    <a:lumMod val="50000"/>
                  </a:prstClr>
                </a:solidFill>
                <a:effectLst/>
                <a:uLnTx/>
                <a:uFillTx/>
                <a:latin typeface="Century Gothic" panose="020B0502020202020204" pitchFamily="34" charset="0"/>
                <a:ea typeface="+mn-ea"/>
                <a:cs typeface="+mn-cs"/>
              </a:rPr>
              <a:t>ituation</a:t>
            </a:r>
          </a:p>
        </p:txBody>
      </p:sp>
      <p:pic>
        <p:nvPicPr>
          <p:cNvPr id="7176" name="Picture 8" descr="http://megaicons.net/static/img/icons_sizes/8/178/512/maps-and-geolocation-globe-icon.png"/>
          <p:cNvPicPr>
            <a:picLocks noChangeAspect="1" noChangeArrowheads="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21676" y="4706866"/>
            <a:ext cx="973254" cy="97325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free-icons-download.net/images/puzzle-piece-icon-17852.png"/>
          <p:cNvPicPr>
            <a:picLocks noChangeAspect="1" noChangeArrowheads="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0800000" flipH="1">
            <a:off x="3245477" y="2331606"/>
            <a:ext cx="1063625" cy="1063625"/>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convers.io/wp-content/uploads/2015/01/cycle_icon_green.png"/>
          <p:cNvPicPr>
            <a:picLocks noChangeAspect="1" noChangeArrowheads="1"/>
          </p:cNvPicPr>
          <p:nvPr/>
        </p:nvPicPr>
        <p:blipFill>
          <a:blip r:embed="rId6" cstate="screen">
            <a:clrChange>
              <a:clrFrom>
                <a:srgbClr val="E5E7E7"/>
              </a:clrFrom>
              <a:clrTo>
                <a:srgbClr val="E5E7E7">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863087" y="4770006"/>
            <a:ext cx="938657" cy="9386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7" cstate="screen">
            <a:extLst>
              <a:ext uri="{28A0092B-C50C-407E-A947-70E740481C1C}">
                <a14:useLocalDpi xmlns:a14="http://schemas.microsoft.com/office/drawing/2010/main"/>
              </a:ext>
            </a:extLst>
          </a:blip>
          <a:srcRect l="21539" t="2940" r="21539" b="2940"/>
          <a:stretch/>
        </p:blipFill>
        <p:spPr>
          <a:xfrm rot="10800000">
            <a:off x="4575488" y="2636405"/>
            <a:ext cx="3048000" cy="3048001"/>
          </a:xfrm>
          <a:prstGeom prst="rect">
            <a:avLst/>
          </a:prstGeom>
        </p:spPr>
      </p:pic>
      <p:sp>
        <p:nvSpPr>
          <p:cNvPr id="13" name="Oval 12"/>
          <p:cNvSpPr/>
          <p:nvPr/>
        </p:nvSpPr>
        <p:spPr>
          <a:xfrm>
            <a:off x="4648504" y="2685310"/>
            <a:ext cx="2935224" cy="29352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45" name="Oval 144"/>
          <p:cNvSpPr/>
          <p:nvPr/>
        </p:nvSpPr>
        <p:spPr>
          <a:xfrm>
            <a:off x="5109192" y="3147082"/>
            <a:ext cx="2011680" cy="20116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46" name="Freeform 145"/>
          <p:cNvSpPr/>
          <p:nvPr/>
        </p:nvSpPr>
        <p:spPr>
          <a:xfrm>
            <a:off x="4921232" y="4052110"/>
            <a:ext cx="2387601" cy="489296"/>
          </a:xfrm>
          <a:custGeom>
            <a:avLst/>
            <a:gdLst>
              <a:gd name="connsiteX0" fmla="*/ 197047 w 2387600"/>
              <a:gd name="connsiteY0" fmla="*/ 0 h 1876636"/>
              <a:gd name="connsiteX1" fmla="*/ 2190553 w 2387600"/>
              <a:gd name="connsiteY1" fmla="*/ 0 h 1876636"/>
              <a:gd name="connsiteX2" fmla="*/ 2387600 w 2387600"/>
              <a:gd name="connsiteY2" fmla="*/ 197047 h 1876636"/>
              <a:gd name="connsiteX3" fmla="*/ 2387600 w 2387600"/>
              <a:gd name="connsiteY3" fmla="*/ 1876636 h 1876636"/>
              <a:gd name="connsiteX4" fmla="*/ 2387600 w 2387600"/>
              <a:gd name="connsiteY4" fmla="*/ 1876636 h 1876636"/>
              <a:gd name="connsiteX5" fmla="*/ 0 w 2387600"/>
              <a:gd name="connsiteY5" fmla="*/ 1876636 h 1876636"/>
              <a:gd name="connsiteX6" fmla="*/ 0 w 2387600"/>
              <a:gd name="connsiteY6" fmla="*/ 1876636 h 1876636"/>
              <a:gd name="connsiteX7" fmla="*/ 0 w 2387600"/>
              <a:gd name="connsiteY7" fmla="*/ 197047 h 1876636"/>
              <a:gd name="connsiteX8" fmla="*/ 197047 w 2387600"/>
              <a:gd name="connsiteY8" fmla="*/ 0 h 18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1876636">
                <a:moveTo>
                  <a:pt x="2190553" y="1876636"/>
                </a:moveTo>
                <a:lnTo>
                  <a:pt x="197047" y="1876636"/>
                </a:lnTo>
                <a:cubicBezTo>
                  <a:pt x="88221" y="1876636"/>
                  <a:pt x="0" y="1788415"/>
                  <a:pt x="0" y="1679589"/>
                </a:cubicBezTo>
                <a:lnTo>
                  <a:pt x="0" y="0"/>
                </a:lnTo>
                <a:lnTo>
                  <a:pt x="0" y="0"/>
                </a:lnTo>
                <a:lnTo>
                  <a:pt x="2387600" y="0"/>
                </a:lnTo>
                <a:lnTo>
                  <a:pt x="2387600" y="0"/>
                </a:lnTo>
                <a:lnTo>
                  <a:pt x="2387600" y="1679589"/>
                </a:lnTo>
                <a:cubicBezTo>
                  <a:pt x="2387600" y="1788415"/>
                  <a:pt x="2299379" y="1876636"/>
                  <a:pt x="2190553" y="1876636"/>
                </a:cubicBez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7060" tIns="149350" rIns="207061" bIns="207060" numCol="1" spcCol="1271" anchor="t" anchorCtr="0">
            <a:noAutofit/>
          </a:bodyPr>
          <a:lstStyle/>
          <a:p>
            <a:pPr marL="0" marR="0" lvl="0" indent="0" algn="ctr" defTabSz="933427" rtl="0" eaLnBrk="1" fontAlgn="auto" latinLnBrk="0" hangingPunct="1">
              <a:lnSpc>
                <a:spcPct val="90000"/>
              </a:lnSpc>
              <a:spcBef>
                <a:spcPct val="0"/>
              </a:spcBef>
              <a:spcAft>
                <a:spcPct val="35000"/>
              </a:spcAft>
              <a:buClrTx/>
              <a:buSzTx/>
              <a:buFontTx/>
              <a:buNone/>
              <a:tabLst/>
              <a:defRPr/>
            </a:pPr>
            <a:r>
              <a:rPr kumimoji="0" lang="en-US" sz="2100" b="0" i="0" u="none" strike="noStrike" kern="1200" cap="all" spc="0" normalizeH="0" baseline="0" noProof="0" dirty="0">
                <a:ln>
                  <a:noFill/>
                </a:ln>
                <a:solidFill>
                  <a:srgbClr val="C00000"/>
                </a:solidFill>
                <a:effectLst/>
                <a:uLnTx/>
                <a:uFillTx/>
                <a:latin typeface="Century Gothic" panose="020B0502020202020204" pitchFamily="34" charset="0"/>
                <a:ea typeface="+mn-ea"/>
                <a:cs typeface="+mn-cs"/>
              </a:rPr>
              <a:t>S•T•A•R•T</a:t>
            </a:r>
          </a:p>
        </p:txBody>
      </p:sp>
      <p:pic>
        <p:nvPicPr>
          <p:cNvPr id="7184" name="Picture 16" descr="https://cdn2.iconfinder.com/data/icons/windows-8-metro-style/512/stopwatch.png"/>
          <p:cNvPicPr>
            <a:picLocks noChangeAspect="1" noChangeArrowheads="1"/>
          </p:cNvPicPr>
          <p:nvPr/>
        </p:nvPicPr>
        <p:blipFill>
          <a:blip r:embed="rId8"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710238" y="3333779"/>
            <a:ext cx="822227" cy="82222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7"/>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98883" y="1387622"/>
            <a:ext cx="750821" cy="74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0" name="Picture 14" descr="http://www.convers.io/wp-content/uploads/2015/01/cycle_icon_green.png"/>
          <p:cNvPicPr>
            <a:picLocks noChangeAspect="1" noChangeArrowheads="1"/>
          </p:cNvPicPr>
          <p:nvPr/>
        </p:nvPicPr>
        <p:blipFill>
          <a:blip r:embed="rId9" cstate="screen">
            <a:clrChange>
              <a:clrFrom>
                <a:srgbClr val="E5E7E7"/>
              </a:clrFrom>
              <a:clrTo>
                <a:srgbClr val="E5E7E7">
                  <a:alpha val="0"/>
                </a:srgbClr>
              </a:clrTo>
            </a:clrChange>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7863086" y="4770006"/>
            <a:ext cx="938657" cy="938657"/>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d30y9cdsu7xlg0.cloudfront.net/png/1198-200.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68828" y="2228780"/>
            <a:ext cx="1289115" cy="1289115"/>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18" descr="https://d30y9cdsu7xlg0.cloudfront.net/png/1198-200.png"/>
          <p:cNvPicPr>
            <a:picLocks noChangeAspect="1" noChangeArrowheads="1"/>
          </p:cNvPicPr>
          <p:nvPr/>
        </p:nvPicPr>
        <p:blipFill>
          <a:blip r:embed="rId12">
            <a:duotone>
              <a:schemeClr val="accent1">
                <a:shade val="45000"/>
                <a:satMod val="135000"/>
              </a:schemeClr>
              <a:prstClr val="white"/>
            </a:duotone>
            <a:extLst>
              <a:ext uri="{BEBA8EAE-BF5A-486C-A8C5-ECC9F3942E4B}">
                <a14:imgProps xmlns:a14="http://schemas.microsoft.com/office/drawing/2010/main">
                  <a14:imgLayer r:embed="rId13">
                    <a14:imgEffect>
                      <a14:brightnessContrast bright="70000" contrast="-100000"/>
                    </a14:imgEffect>
                  </a14:imgLayer>
                </a14:imgProps>
              </a:ext>
              <a:ext uri="{28A0092B-C50C-407E-A947-70E740481C1C}">
                <a14:useLocalDpi xmlns:a14="http://schemas.microsoft.com/office/drawing/2010/main"/>
              </a:ext>
            </a:extLst>
          </a:blip>
          <a:srcRect/>
          <a:stretch>
            <a:fillRect/>
          </a:stretch>
        </p:blipFill>
        <p:spPr bwMode="auto">
          <a:xfrm>
            <a:off x="7768828" y="2228780"/>
            <a:ext cx="1289115" cy="1289115"/>
          </a:xfrm>
          <a:prstGeom prst="rect">
            <a:avLst/>
          </a:prstGeom>
          <a:noFill/>
          <a:extLst>
            <a:ext uri="{909E8E84-426E-40DD-AFC4-6F175D3DCCD1}">
              <a14:hiddenFill xmlns:a14="http://schemas.microsoft.com/office/drawing/2010/main">
                <a:solidFill>
                  <a:srgbClr val="FFFFFF"/>
                </a:solidFill>
              </a14:hiddenFill>
            </a:ext>
          </a:extLst>
        </p:spPr>
      </p:pic>
      <p:sp>
        <p:nvSpPr>
          <p:cNvPr id="152" name="Freeform 151"/>
          <p:cNvSpPr/>
          <p:nvPr/>
        </p:nvSpPr>
        <p:spPr>
          <a:xfrm>
            <a:off x="860479" y="1162793"/>
            <a:ext cx="3788025" cy="1130831"/>
          </a:xfrm>
          <a:custGeom>
            <a:avLst/>
            <a:gdLst>
              <a:gd name="connsiteX0" fmla="*/ 197047 w 2387600"/>
              <a:gd name="connsiteY0" fmla="*/ 0 h 1876636"/>
              <a:gd name="connsiteX1" fmla="*/ 2190553 w 2387600"/>
              <a:gd name="connsiteY1" fmla="*/ 0 h 1876636"/>
              <a:gd name="connsiteX2" fmla="*/ 2387600 w 2387600"/>
              <a:gd name="connsiteY2" fmla="*/ 197047 h 1876636"/>
              <a:gd name="connsiteX3" fmla="*/ 2387600 w 2387600"/>
              <a:gd name="connsiteY3" fmla="*/ 1876636 h 1876636"/>
              <a:gd name="connsiteX4" fmla="*/ 2387600 w 2387600"/>
              <a:gd name="connsiteY4" fmla="*/ 1876636 h 1876636"/>
              <a:gd name="connsiteX5" fmla="*/ 0 w 2387600"/>
              <a:gd name="connsiteY5" fmla="*/ 1876636 h 1876636"/>
              <a:gd name="connsiteX6" fmla="*/ 0 w 2387600"/>
              <a:gd name="connsiteY6" fmla="*/ 1876636 h 1876636"/>
              <a:gd name="connsiteX7" fmla="*/ 0 w 2387600"/>
              <a:gd name="connsiteY7" fmla="*/ 197047 h 1876636"/>
              <a:gd name="connsiteX8" fmla="*/ 197047 w 2387600"/>
              <a:gd name="connsiteY8" fmla="*/ 0 h 18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1876636">
                <a:moveTo>
                  <a:pt x="2190553" y="1876636"/>
                </a:moveTo>
                <a:lnTo>
                  <a:pt x="197047" y="1876636"/>
                </a:lnTo>
                <a:cubicBezTo>
                  <a:pt x="88221" y="1876636"/>
                  <a:pt x="0" y="1788415"/>
                  <a:pt x="0" y="1679589"/>
                </a:cubicBezTo>
                <a:lnTo>
                  <a:pt x="0" y="0"/>
                </a:lnTo>
                <a:lnTo>
                  <a:pt x="0" y="0"/>
                </a:lnTo>
                <a:lnTo>
                  <a:pt x="2387600" y="0"/>
                </a:lnTo>
                <a:lnTo>
                  <a:pt x="2387600" y="0"/>
                </a:lnTo>
                <a:lnTo>
                  <a:pt x="2387600" y="1679589"/>
                </a:lnTo>
                <a:cubicBezTo>
                  <a:pt x="2387600" y="1788415"/>
                  <a:pt x="2299379" y="1876636"/>
                  <a:pt x="2190553" y="1876636"/>
                </a:cubicBez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7060" tIns="149350" rIns="207061" bIns="207060" numCol="1" spcCol="1271" anchor="t" anchorCtr="0">
            <a:noAutofit/>
          </a:bodyPr>
          <a:lstStyle/>
          <a:p>
            <a:pPr marL="0" marR="0" lvl="0" indent="0" algn="l" defTabSz="933427" rtl="0" eaLnBrk="1" fontAlgn="auto" latinLnBrk="0" hangingPunct="1">
              <a:lnSpc>
                <a:spcPct val="90000"/>
              </a:lnSpc>
              <a:spcBef>
                <a:spcPct val="0"/>
              </a:spcBef>
              <a:spcAft>
                <a:spcPct val="35000"/>
              </a:spcAft>
              <a:buClrTx/>
              <a:buSzTx/>
              <a:buFontTx/>
              <a:buNone/>
              <a:tabLst/>
              <a:defRPr/>
            </a:pPr>
            <a:r>
              <a:rPr kumimoji="0" lang="en-US" sz="3300" b="0" i="0" u="none" strike="noStrike" kern="1200" cap="all" spc="0" normalizeH="0" baseline="0" noProof="0" dirty="0">
                <a:ln>
                  <a:noFill/>
                </a:ln>
                <a:solidFill>
                  <a:srgbClr val="C00000"/>
                </a:solidFill>
                <a:effectLst/>
                <a:uLnTx/>
                <a:uFillTx/>
                <a:latin typeface="Century Gothic" panose="020B0502020202020204" pitchFamily="34" charset="0"/>
                <a:ea typeface="+mn-ea"/>
                <a:cs typeface="+mn-cs"/>
              </a:rPr>
              <a:t>Approximately 2 minutes</a:t>
            </a:r>
          </a:p>
        </p:txBody>
      </p:sp>
      <p:pic>
        <p:nvPicPr>
          <p:cNvPr id="153" name="Picture 16" descr="https://cdn2.iconfinder.com/data/icons/windows-8-metro-style/512/stopwatch.png"/>
          <p:cNvPicPr>
            <a:picLocks noChangeAspect="1" noChangeArrowheads="1"/>
          </p:cNvPicPr>
          <p:nvPr/>
        </p:nvPicPr>
        <p:blipFill>
          <a:blip r:embed="rId1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6835" y="1387622"/>
            <a:ext cx="769707" cy="769707"/>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hlinkClick r:id="" action="ppaction://noaction"/>
            <a:extLst>
              <a:ext uri="{FF2B5EF4-FFF2-40B4-BE49-F238E27FC236}">
                <a16:creationId xmlns:a16="http://schemas.microsoft.com/office/drawing/2014/main" xmlns="" id="{4F1CB597-D3F9-49C3-A190-D7C3DF5C03DB}"/>
              </a:ext>
            </a:extLst>
          </p:cNvPr>
          <p:cNvSpPr/>
          <p:nvPr/>
        </p:nvSpPr>
        <p:spPr>
          <a:xfrm>
            <a:off x="10199914" y="5928392"/>
            <a:ext cx="1981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A screenshot of a cell phone&#10;&#10;Description generated with very high confidence">
            <a:extLst>
              <a:ext uri="{FF2B5EF4-FFF2-40B4-BE49-F238E27FC236}">
                <a16:creationId xmlns:a16="http://schemas.microsoft.com/office/drawing/2014/main" xmlns="" id="{61BA79D7-95B3-4F05-AE8E-CC65037CB520}"/>
              </a:ext>
            </a:extLst>
          </p:cNvPr>
          <p:cNvPicPr>
            <a:picLocks noChangeAspect="1"/>
          </p:cNvPicPr>
          <p:nvPr/>
        </p:nvPicPr>
        <p:blipFill>
          <a:blip r:embed="rId15"/>
          <a:stretch>
            <a:fillRect/>
          </a:stretch>
        </p:blipFill>
        <p:spPr>
          <a:xfrm>
            <a:off x="12307637" y="705964"/>
            <a:ext cx="3959726" cy="2110799"/>
          </a:xfrm>
          <a:prstGeom prst="rect">
            <a:avLst/>
          </a:prstGeom>
        </p:spPr>
      </p:pic>
      <p:sp>
        <p:nvSpPr>
          <p:cNvPr id="27" name="TextBox 26">
            <a:extLst>
              <a:ext uri="{FF2B5EF4-FFF2-40B4-BE49-F238E27FC236}">
                <a16:creationId xmlns:a16="http://schemas.microsoft.com/office/drawing/2014/main" xmlns="" id="{6B8F809D-F12D-4E8F-90F2-62D7794A84FF}"/>
              </a:ext>
            </a:extLst>
          </p:cNvPr>
          <p:cNvSpPr txBox="1"/>
          <p:nvPr/>
        </p:nvSpPr>
        <p:spPr>
          <a:xfrm>
            <a:off x="1" y="160276"/>
            <a:ext cx="6296024" cy="646327"/>
          </a:xfrm>
          <a:prstGeom prst="rect">
            <a:avLst/>
          </a:prstGeom>
          <a:noFill/>
        </p:spPr>
        <p:txBody>
          <a:bodyPr wrap="square" lIns="91436" tIns="45718" rIns="91436" bIns="45718" rtlCol="0">
            <a:spAutoFit/>
          </a:bodyPr>
          <a:lstStyle/>
          <a:p>
            <a:pPr algn="ctr" defTabSz="914355"/>
            <a:r>
              <a:rPr lang="en-US" sz="3600" cap="all" dirty="0">
                <a:solidFill>
                  <a:prstClr val="white"/>
                </a:solidFill>
                <a:latin typeface="Century Gothic" panose="020B0502020202020204" pitchFamily="34" charset="0"/>
                <a:ea typeface="Kozuka Gothic Pro R" pitchFamily="34" charset="-128"/>
                <a:cs typeface="Estrangelo Edessa" panose="03080600000000000000" pitchFamily="66" charset="0"/>
              </a:rPr>
              <a:t>The s.t.a.r.t method</a:t>
            </a:r>
            <a:endParaRPr lang="en-US" sz="1600" cap="all"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spTree>
    <p:extLst>
      <p:ext uri="{BB962C8B-B14F-4D97-AF65-F5344CB8AC3E}">
        <p14:creationId xmlns:p14="http://schemas.microsoft.com/office/powerpoint/2010/main" val="358634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fade">
                                      <p:cBhvr>
                                        <p:cTn id="12" dur="500"/>
                                        <p:tgtEl>
                                          <p:spTgt spid="142"/>
                                        </p:tgtEl>
                                      </p:cBhvr>
                                    </p:animEffect>
                                  </p:childTnLst>
                                </p:cTn>
                              </p:par>
                              <p:par>
                                <p:cTn id="13" presetID="10" presetClass="entr" presetSubtype="0" fill="hold" nodeType="withEffect">
                                  <p:stCondLst>
                                    <p:cond delay="0"/>
                                  </p:stCondLst>
                                  <p:childTnLst>
                                    <p:set>
                                      <p:cBhvr>
                                        <p:cTn id="14" dur="1" fill="hold">
                                          <p:stCondLst>
                                            <p:cond delay="0"/>
                                          </p:stCondLst>
                                        </p:cTn>
                                        <p:tgtEl>
                                          <p:spTgt spid="7176"/>
                                        </p:tgtEl>
                                        <p:attrNameLst>
                                          <p:attrName>style.visibility</p:attrName>
                                        </p:attrNameLst>
                                      </p:cBhvr>
                                      <p:to>
                                        <p:strVal val="visible"/>
                                      </p:to>
                                    </p:set>
                                    <p:animEffect transition="in" filter="fade">
                                      <p:cBhvr>
                                        <p:cTn id="15" dur="500"/>
                                        <p:tgtEl>
                                          <p:spTgt spid="71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7178"/>
                                        </p:tgtEl>
                                        <p:attrNameLst>
                                          <p:attrName>style.visibility</p:attrName>
                                        </p:attrNameLst>
                                      </p:cBhvr>
                                      <p:to>
                                        <p:strVal val="visible"/>
                                      </p:to>
                                    </p:set>
                                    <p:animEffect transition="in" filter="fade">
                                      <p:cBhvr>
                                        <p:cTn id="23" dur="500"/>
                                        <p:tgtEl>
                                          <p:spTgt spid="717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nodeType="withEffect">
                                  <p:stCondLst>
                                    <p:cond delay="0"/>
                                  </p:stCondLst>
                                  <p:childTnLst>
                                    <p:set>
                                      <p:cBhvr>
                                        <p:cTn id="38" dur="1" fill="hold">
                                          <p:stCondLst>
                                            <p:cond delay="0"/>
                                          </p:stCondLst>
                                        </p:cTn>
                                        <p:tgtEl>
                                          <p:spTgt spid="7186"/>
                                        </p:tgtEl>
                                        <p:attrNameLst>
                                          <p:attrName>style.visibility</p:attrName>
                                        </p:attrNameLst>
                                      </p:cBhvr>
                                      <p:to>
                                        <p:strVal val="visible"/>
                                      </p:to>
                                    </p:set>
                                    <p:animEffect transition="in" filter="fade">
                                      <p:cBhvr>
                                        <p:cTn id="39" dur="500"/>
                                        <p:tgtEl>
                                          <p:spTgt spid="718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nodeType="withEffect">
                                  <p:stCondLst>
                                    <p:cond delay="0"/>
                                  </p:stCondLst>
                                  <p:childTnLst>
                                    <p:set>
                                      <p:cBhvr>
                                        <p:cTn id="46" dur="1" fill="hold">
                                          <p:stCondLst>
                                            <p:cond delay="0"/>
                                          </p:stCondLst>
                                        </p:cTn>
                                        <p:tgtEl>
                                          <p:spTgt spid="7182"/>
                                        </p:tgtEl>
                                        <p:attrNameLst>
                                          <p:attrName>style.visibility</p:attrName>
                                        </p:attrNameLst>
                                      </p:cBhvr>
                                      <p:to>
                                        <p:strVal val="visible"/>
                                      </p:to>
                                    </p:set>
                                    <p:animEffect transition="in" filter="fade">
                                      <p:cBhvr>
                                        <p:cTn id="47" dur="500"/>
                                        <p:tgtEl>
                                          <p:spTgt spid="718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7184"/>
                                        </p:tgtEl>
                                        <p:attrNameLst>
                                          <p:attrName>style.visibility</p:attrName>
                                        </p:attrNameLst>
                                      </p:cBhvr>
                                      <p:to>
                                        <p:strVal val="visible"/>
                                      </p:to>
                                    </p:set>
                                    <p:animEffect transition="in" filter="fade">
                                      <p:cBhvr>
                                        <p:cTn id="55" dur="500"/>
                                        <p:tgtEl>
                                          <p:spTgt spid="718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2"/>
                                        </p:tgtEl>
                                        <p:attrNameLst>
                                          <p:attrName>style.visibility</p:attrName>
                                        </p:attrNameLst>
                                      </p:cBhvr>
                                      <p:to>
                                        <p:strVal val="visible"/>
                                      </p:to>
                                    </p:set>
                                    <p:animEffect transition="in" filter="fade">
                                      <p:cBhvr>
                                        <p:cTn id="58" dur="500"/>
                                        <p:tgtEl>
                                          <p:spTgt spid="152"/>
                                        </p:tgtEl>
                                      </p:cBhvr>
                                    </p:animEffect>
                                  </p:childTnLst>
                                </p:cTn>
                              </p:par>
                              <p:par>
                                <p:cTn id="59" presetID="10" presetClass="entr" presetSubtype="0" fill="hold" nodeType="withEffect">
                                  <p:stCondLst>
                                    <p:cond delay="0"/>
                                  </p:stCondLst>
                                  <p:childTnLst>
                                    <p:set>
                                      <p:cBhvr>
                                        <p:cTn id="60" dur="1" fill="hold">
                                          <p:stCondLst>
                                            <p:cond delay="0"/>
                                          </p:stCondLst>
                                        </p:cTn>
                                        <p:tgtEl>
                                          <p:spTgt spid="153"/>
                                        </p:tgtEl>
                                        <p:attrNameLst>
                                          <p:attrName>style.visibility</p:attrName>
                                        </p:attrNameLst>
                                      </p:cBhvr>
                                      <p:to>
                                        <p:strVal val="visible"/>
                                      </p:to>
                                    </p:set>
                                    <p:animEffect transition="in" filter="fade">
                                      <p:cBhvr>
                                        <p:cTn id="61" dur="500"/>
                                        <p:tgtEl>
                                          <p:spTgt spid="153"/>
                                        </p:tgtEl>
                                      </p:cBhvr>
                                    </p:animEffect>
                                  </p:childTnLst>
                                </p:cTn>
                              </p:par>
                            </p:childTnLst>
                          </p:cTn>
                        </p:par>
                        <p:par>
                          <p:cTn id="62" fill="hold">
                            <p:stCondLst>
                              <p:cond delay="500"/>
                            </p:stCondLst>
                            <p:childTnLst>
                              <p:par>
                                <p:cTn id="63" presetID="10" presetClass="entr" presetSubtype="0" fill="hold" nodeType="afterEffect">
                                  <p:stCondLst>
                                    <p:cond delay="250"/>
                                  </p:stCondLst>
                                  <p:childTnLst>
                                    <p:set>
                                      <p:cBhvr>
                                        <p:cTn id="64" dur="1" fill="hold">
                                          <p:stCondLst>
                                            <p:cond delay="0"/>
                                          </p:stCondLst>
                                        </p:cTn>
                                        <p:tgtEl>
                                          <p:spTgt spid="147"/>
                                        </p:tgtEl>
                                        <p:attrNameLst>
                                          <p:attrName>style.visibility</p:attrName>
                                        </p:attrNameLst>
                                      </p:cBhvr>
                                      <p:to>
                                        <p:strVal val="visible"/>
                                      </p:to>
                                    </p:set>
                                    <p:animEffect transition="in" filter="fade">
                                      <p:cBhvr>
                                        <p:cTn id="65" dur="500"/>
                                        <p:tgtEl>
                                          <p:spTgt spid="147"/>
                                        </p:tgtEl>
                                      </p:cBhvr>
                                    </p:animEffect>
                                  </p:childTnLst>
                                </p:cTn>
                              </p:par>
                              <p:par>
                                <p:cTn id="66" presetID="10" presetClass="entr" presetSubtype="0" fill="hold" nodeType="withEffect">
                                  <p:stCondLst>
                                    <p:cond delay="250"/>
                                  </p:stCondLst>
                                  <p:childTnLst>
                                    <p:set>
                                      <p:cBhvr>
                                        <p:cTn id="67" dur="1" fill="hold">
                                          <p:stCondLst>
                                            <p:cond delay="0"/>
                                          </p:stCondLst>
                                        </p:cTn>
                                        <p:tgtEl>
                                          <p:spTgt spid="150"/>
                                        </p:tgtEl>
                                        <p:attrNameLst>
                                          <p:attrName>style.visibility</p:attrName>
                                        </p:attrNameLst>
                                      </p:cBhvr>
                                      <p:to>
                                        <p:strVal val="visible"/>
                                      </p:to>
                                    </p:set>
                                    <p:animEffect transition="in" filter="fade">
                                      <p:cBhvr>
                                        <p:cTn id="68" dur="500"/>
                                        <p:tgtEl>
                                          <p:spTgt spid="150"/>
                                        </p:tgtEl>
                                      </p:cBhvr>
                                    </p:animEffect>
                                  </p:childTnLst>
                                </p:cTn>
                              </p:par>
                              <p:par>
                                <p:cTn id="69" presetID="10" presetClass="entr" presetSubtype="0" fill="hold" nodeType="withEffect">
                                  <p:stCondLst>
                                    <p:cond delay="250"/>
                                  </p:stCondLst>
                                  <p:childTnLst>
                                    <p:set>
                                      <p:cBhvr>
                                        <p:cTn id="70" dur="1" fill="hold">
                                          <p:stCondLst>
                                            <p:cond delay="0"/>
                                          </p:stCondLst>
                                        </p:cTn>
                                        <p:tgtEl>
                                          <p:spTgt spid="151"/>
                                        </p:tgtEl>
                                        <p:attrNameLst>
                                          <p:attrName>style.visibility</p:attrName>
                                        </p:attrNameLst>
                                      </p:cBhvr>
                                      <p:to>
                                        <p:strVal val="visible"/>
                                      </p:to>
                                    </p:set>
                                    <p:animEffect transition="in" filter="fade">
                                      <p:cBhvr>
                                        <p:cTn id="71"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142" grpId="0"/>
      <p:bldP spid="13" grpId="0" animBg="1"/>
      <p:bldP spid="146" grpId="0"/>
      <p:bldP spid="15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227140" y="6060624"/>
            <a:ext cx="8048880" cy="313672"/>
          </a:xfrm>
          <a:custGeom>
            <a:avLst/>
            <a:gdLst>
              <a:gd name="connsiteX0" fmla="*/ 197047 w 2387600"/>
              <a:gd name="connsiteY0" fmla="*/ 0 h 1876636"/>
              <a:gd name="connsiteX1" fmla="*/ 2190553 w 2387600"/>
              <a:gd name="connsiteY1" fmla="*/ 0 h 1876636"/>
              <a:gd name="connsiteX2" fmla="*/ 2387600 w 2387600"/>
              <a:gd name="connsiteY2" fmla="*/ 197047 h 1876636"/>
              <a:gd name="connsiteX3" fmla="*/ 2387600 w 2387600"/>
              <a:gd name="connsiteY3" fmla="*/ 1876636 h 1876636"/>
              <a:gd name="connsiteX4" fmla="*/ 2387600 w 2387600"/>
              <a:gd name="connsiteY4" fmla="*/ 1876636 h 1876636"/>
              <a:gd name="connsiteX5" fmla="*/ 0 w 2387600"/>
              <a:gd name="connsiteY5" fmla="*/ 1876636 h 1876636"/>
              <a:gd name="connsiteX6" fmla="*/ 0 w 2387600"/>
              <a:gd name="connsiteY6" fmla="*/ 1876636 h 1876636"/>
              <a:gd name="connsiteX7" fmla="*/ 0 w 2387600"/>
              <a:gd name="connsiteY7" fmla="*/ 197047 h 1876636"/>
              <a:gd name="connsiteX8" fmla="*/ 197047 w 2387600"/>
              <a:gd name="connsiteY8" fmla="*/ 0 h 18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1876636">
                <a:moveTo>
                  <a:pt x="2190553" y="1876636"/>
                </a:moveTo>
                <a:lnTo>
                  <a:pt x="197047" y="1876636"/>
                </a:lnTo>
                <a:cubicBezTo>
                  <a:pt x="88221" y="1876636"/>
                  <a:pt x="0" y="1788415"/>
                  <a:pt x="0" y="1679589"/>
                </a:cubicBezTo>
                <a:lnTo>
                  <a:pt x="0" y="0"/>
                </a:lnTo>
                <a:lnTo>
                  <a:pt x="0" y="0"/>
                </a:lnTo>
                <a:lnTo>
                  <a:pt x="2387600" y="0"/>
                </a:lnTo>
                <a:lnTo>
                  <a:pt x="2387600" y="0"/>
                </a:lnTo>
                <a:lnTo>
                  <a:pt x="2387600" y="1679589"/>
                </a:lnTo>
                <a:cubicBezTo>
                  <a:pt x="2387600" y="1788415"/>
                  <a:pt x="2299379" y="1876636"/>
                  <a:pt x="2190553" y="1876636"/>
                </a:cubicBez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7060" tIns="149350" rIns="207061" bIns="207060" numCol="1" spcCol="1271" anchor="t" anchorCtr="0">
            <a:noAutofit/>
          </a:bodyPr>
          <a:lstStyle/>
          <a:p>
            <a:pPr marL="0" marR="0" lvl="0" indent="0" algn="l" defTabSz="933427" rtl="0" eaLnBrk="1" fontAlgn="auto" latinLnBrk="0" hangingPunct="1">
              <a:lnSpc>
                <a:spcPct val="90000"/>
              </a:lnSpc>
              <a:spcBef>
                <a:spcPct val="0"/>
              </a:spcBef>
              <a:spcAft>
                <a:spcPct val="35000"/>
              </a:spcAft>
              <a:buClrTx/>
              <a:buSzTx/>
              <a:buFontTx/>
              <a:buNone/>
              <a:tabLst/>
              <a:defRPr/>
            </a:pPr>
            <a:r>
              <a:rPr kumimoji="0" lang="en-US" sz="1050" b="1" i="1" u="none" strike="noStrike" kern="1200" cap="all" spc="0" normalizeH="0" baseline="0" noProof="0" dirty="0">
                <a:ln>
                  <a:noFill/>
                </a:ln>
                <a:solidFill>
                  <a:srgbClr val="2A305E"/>
                </a:solidFill>
                <a:effectLst/>
                <a:uLnTx/>
                <a:uFillTx/>
                <a:latin typeface="Franklin Gothic Medium" panose="020B0603020102020204" pitchFamily="34" charset="0"/>
                <a:ea typeface="+mn-ea"/>
                <a:cs typeface="+mn-cs"/>
                <a:hlinkClick r:id="rId3"/>
              </a:rPr>
              <a:t>Glassdoor – 8 questions you should absolutely ask an interviewer</a:t>
            </a:r>
            <a:endParaRPr kumimoji="0" lang="en-US" sz="900" b="1" i="1" u="none" strike="noStrike" kern="1200" cap="all" spc="0" normalizeH="0" baseline="0" noProof="0" dirty="0">
              <a:ln>
                <a:noFill/>
              </a:ln>
              <a:solidFill>
                <a:srgbClr val="2A305E"/>
              </a:solidFill>
              <a:effectLst/>
              <a:uLnTx/>
              <a:uFillTx/>
              <a:latin typeface="Franklin Gothic Medium" panose="020B0603020102020204" pitchFamily="34" charset="0"/>
              <a:ea typeface="+mn-ea"/>
              <a:cs typeface="+mn-cs"/>
            </a:endParaRPr>
          </a:p>
        </p:txBody>
      </p:sp>
      <p:sp>
        <p:nvSpPr>
          <p:cNvPr id="22" name="Freeform 21"/>
          <p:cNvSpPr/>
          <p:nvPr/>
        </p:nvSpPr>
        <p:spPr>
          <a:xfrm>
            <a:off x="242825" y="2659860"/>
            <a:ext cx="3441233" cy="800814"/>
          </a:xfrm>
          <a:custGeom>
            <a:avLst/>
            <a:gdLst>
              <a:gd name="connsiteX0" fmla="*/ 197047 w 2387600"/>
              <a:gd name="connsiteY0" fmla="*/ 0 h 1876636"/>
              <a:gd name="connsiteX1" fmla="*/ 2190553 w 2387600"/>
              <a:gd name="connsiteY1" fmla="*/ 0 h 1876636"/>
              <a:gd name="connsiteX2" fmla="*/ 2387600 w 2387600"/>
              <a:gd name="connsiteY2" fmla="*/ 197047 h 1876636"/>
              <a:gd name="connsiteX3" fmla="*/ 2387600 w 2387600"/>
              <a:gd name="connsiteY3" fmla="*/ 1876636 h 1876636"/>
              <a:gd name="connsiteX4" fmla="*/ 2387600 w 2387600"/>
              <a:gd name="connsiteY4" fmla="*/ 1876636 h 1876636"/>
              <a:gd name="connsiteX5" fmla="*/ 0 w 2387600"/>
              <a:gd name="connsiteY5" fmla="*/ 1876636 h 1876636"/>
              <a:gd name="connsiteX6" fmla="*/ 0 w 2387600"/>
              <a:gd name="connsiteY6" fmla="*/ 1876636 h 1876636"/>
              <a:gd name="connsiteX7" fmla="*/ 0 w 2387600"/>
              <a:gd name="connsiteY7" fmla="*/ 197047 h 1876636"/>
              <a:gd name="connsiteX8" fmla="*/ 197047 w 2387600"/>
              <a:gd name="connsiteY8" fmla="*/ 0 h 18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1876636">
                <a:moveTo>
                  <a:pt x="2190553" y="1876636"/>
                </a:moveTo>
                <a:lnTo>
                  <a:pt x="197047" y="1876636"/>
                </a:lnTo>
                <a:cubicBezTo>
                  <a:pt x="88221" y="1876636"/>
                  <a:pt x="0" y="1788415"/>
                  <a:pt x="0" y="1679589"/>
                </a:cubicBezTo>
                <a:lnTo>
                  <a:pt x="0" y="0"/>
                </a:lnTo>
                <a:lnTo>
                  <a:pt x="0" y="0"/>
                </a:lnTo>
                <a:lnTo>
                  <a:pt x="2387600" y="0"/>
                </a:lnTo>
                <a:lnTo>
                  <a:pt x="2387600" y="0"/>
                </a:lnTo>
                <a:lnTo>
                  <a:pt x="2387600" y="1679589"/>
                </a:lnTo>
                <a:cubicBezTo>
                  <a:pt x="2387600" y="1788415"/>
                  <a:pt x="2299379" y="1876636"/>
                  <a:pt x="2190553" y="1876636"/>
                </a:cubicBez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7060" tIns="149350" rIns="207061" bIns="207060" numCol="1" spcCol="1271" anchor="t" anchorCtr="0">
            <a:noAutofit/>
          </a:bodyPr>
          <a:lstStyle/>
          <a:p>
            <a:pPr marL="0" marR="0" lvl="0" indent="0" algn="l" defTabSz="933427" rtl="0" eaLnBrk="1" fontAlgn="auto" latinLnBrk="0" hangingPunct="1">
              <a:lnSpc>
                <a:spcPct val="90000"/>
              </a:lnSpc>
              <a:spcBef>
                <a:spcPct val="0"/>
              </a:spcBef>
              <a:spcAft>
                <a:spcPct val="35000"/>
              </a:spcAft>
              <a:buClrTx/>
              <a:buSzTx/>
              <a:buFontTx/>
              <a:buNone/>
              <a:tabLst/>
              <a:defRPr/>
            </a:pPr>
            <a:r>
              <a:rPr kumimoji="0" lang="en-US" sz="1400" b="1" i="0" u="none" strike="noStrike" kern="1200" cap="all" spc="0" normalizeH="0" baseline="0" noProof="0" dirty="0">
                <a:ln>
                  <a:noFill/>
                </a:ln>
                <a:solidFill>
                  <a:prstClr val="white">
                    <a:lumMod val="50000"/>
                  </a:prstClr>
                </a:solidFill>
                <a:effectLst/>
                <a:uLnTx/>
                <a:uFillTx/>
                <a:latin typeface="Franklin Gothic Medium" panose="020B0603020102020204" pitchFamily="34" charset="0"/>
                <a:ea typeface="+mn-ea"/>
                <a:cs typeface="+mn-cs"/>
              </a:rPr>
              <a:t>Who Will I get to work with in this role?</a:t>
            </a:r>
            <a:endParaRPr kumimoji="0" lang="en-US" sz="1100" b="1" i="0" u="none" strike="noStrike" kern="1200" cap="all" spc="0" normalizeH="0" baseline="0" noProof="0" dirty="0">
              <a:ln>
                <a:noFill/>
              </a:ln>
              <a:solidFill>
                <a:prstClr val="white">
                  <a:lumMod val="50000"/>
                </a:prstClr>
              </a:solidFill>
              <a:effectLst/>
              <a:uLnTx/>
              <a:uFillTx/>
              <a:latin typeface="Franklin Gothic Medium" panose="020B0603020102020204" pitchFamily="34" charset="0"/>
              <a:ea typeface="+mn-ea"/>
              <a:cs typeface="+mn-cs"/>
            </a:endParaRPr>
          </a:p>
        </p:txBody>
      </p:sp>
      <p:sp>
        <p:nvSpPr>
          <p:cNvPr id="23" name="Freeform 22"/>
          <p:cNvSpPr/>
          <p:nvPr/>
        </p:nvSpPr>
        <p:spPr>
          <a:xfrm>
            <a:off x="4745736" y="2659860"/>
            <a:ext cx="7068312" cy="1025172"/>
          </a:xfrm>
          <a:custGeom>
            <a:avLst/>
            <a:gdLst>
              <a:gd name="connsiteX0" fmla="*/ 197047 w 2387600"/>
              <a:gd name="connsiteY0" fmla="*/ 0 h 1876636"/>
              <a:gd name="connsiteX1" fmla="*/ 2190553 w 2387600"/>
              <a:gd name="connsiteY1" fmla="*/ 0 h 1876636"/>
              <a:gd name="connsiteX2" fmla="*/ 2387600 w 2387600"/>
              <a:gd name="connsiteY2" fmla="*/ 197047 h 1876636"/>
              <a:gd name="connsiteX3" fmla="*/ 2387600 w 2387600"/>
              <a:gd name="connsiteY3" fmla="*/ 1876636 h 1876636"/>
              <a:gd name="connsiteX4" fmla="*/ 2387600 w 2387600"/>
              <a:gd name="connsiteY4" fmla="*/ 1876636 h 1876636"/>
              <a:gd name="connsiteX5" fmla="*/ 0 w 2387600"/>
              <a:gd name="connsiteY5" fmla="*/ 1876636 h 1876636"/>
              <a:gd name="connsiteX6" fmla="*/ 0 w 2387600"/>
              <a:gd name="connsiteY6" fmla="*/ 1876636 h 1876636"/>
              <a:gd name="connsiteX7" fmla="*/ 0 w 2387600"/>
              <a:gd name="connsiteY7" fmla="*/ 197047 h 1876636"/>
              <a:gd name="connsiteX8" fmla="*/ 197047 w 2387600"/>
              <a:gd name="connsiteY8" fmla="*/ 0 h 18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1876636">
                <a:moveTo>
                  <a:pt x="2190553" y="1876636"/>
                </a:moveTo>
                <a:lnTo>
                  <a:pt x="197047" y="1876636"/>
                </a:lnTo>
                <a:cubicBezTo>
                  <a:pt x="88221" y="1876636"/>
                  <a:pt x="0" y="1788415"/>
                  <a:pt x="0" y="1679589"/>
                </a:cubicBezTo>
                <a:lnTo>
                  <a:pt x="0" y="0"/>
                </a:lnTo>
                <a:lnTo>
                  <a:pt x="0" y="0"/>
                </a:lnTo>
                <a:lnTo>
                  <a:pt x="2387600" y="0"/>
                </a:lnTo>
                <a:lnTo>
                  <a:pt x="2387600" y="0"/>
                </a:lnTo>
                <a:lnTo>
                  <a:pt x="2387600" y="1679589"/>
                </a:lnTo>
                <a:cubicBezTo>
                  <a:pt x="2387600" y="1788415"/>
                  <a:pt x="2299379" y="1876636"/>
                  <a:pt x="2190553" y="1876636"/>
                </a:cubicBez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7060" tIns="149350" rIns="207061" bIns="207060" numCol="1" spcCol="1271" anchor="t" anchorCtr="0">
            <a:noAutofit/>
          </a:bodyPr>
          <a:lstStyle/>
          <a:p>
            <a:pPr marL="0" marR="0" lvl="0" indent="0" algn="l" defTabSz="933427" rtl="0" eaLnBrk="1" fontAlgn="auto" latinLnBrk="0" hangingPunct="1">
              <a:lnSpc>
                <a:spcPct val="90000"/>
              </a:lnSpc>
              <a:spcBef>
                <a:spcPct val="0"/>
              </a:spcBef>
              <a:spcAft>
                <a:spcPct val="35000"/>
              </a:spcAft>
              <a:buClrTx/>
              <a:buSzTx/>
              <a:buFontTx/>
              <a:buNone/>
              <a:tabLst/>
              <a:defRPr/>
            </a:pPr>
            <a:r>
              <a:rPr kumimoji="0" lang="en-US" sz="1400" b="1" i="0" u="none" strike="noStrike" kern="1200" cap="all" spc="0" normalizeH="0" baseline="0" noProof="0" dirty="0">
                <a:ln>
                  <a:noFill/>
                </a:ln>
                <a:solidFill>
                  <a:srgbClr val="01529A"/>
                </a:solidFill>
                <a:effectLst/>
                <a:uLnTx/>
                <a:uFillTx/>
                <a:latin typeface="Franklin Gothic Medium" panose="020B0603020102020204" pitchFamily="34" charset="0"/>
                <a:ea typeface="+mn-ea"/>
                <a:cs typeface="+mn-cs"/>
              </a:rPr>
              <a:t>I know ExxonMobil’s controllers organization can support many different business units – can you tell me the typical points of contact in those business units, and if there are differences, for example, between how the Upstream and Downstream businesses engage the finance team?</a:t>
            </a:r>
            <a:endParaRPr kumimoji="0" lang="en-US" sz="1100" b="1" i="0" u="none" strike="noStrike" kern="1200" cap="all" spc="0" normalizeH="0" baseline="0" noProof="0" dirty="0">
              <a:ln>
                <a:noFill/>
              </a:ln>
              <a:solidFill>
                <a:srgbClr val="01529A"/>
              </a:solidFill>
              <a:effectLst/>
              <a:uLnTx/>
              <a:uFillTx/>
              <a:latin typeface="Franklin Gothic Medium" panose="020B0603020102020204" pitchFamily="34" charset="0"/>
              <a:ea typeface="+mn-ea"/>
              <a:cs typeface="+mn-cs"/>
            </a:endParaRPr>
          </a:p>
        </p:txBody>
      </p:sp>
      <p:sp>
        <p:nvSpPr>
          <p:cNvPr id="24" name="Freeform 23"/>
          <p:cNvSpPr/>
          <p:nvPr/>
        </p:nvSpPr>
        <p:spPr>
          <a:xfrm>
            <a:off x="242825" y="2015941"/>
            <a:ext cx="3441233" cy="587578"/>
          </a:xfrm>
          <a:custGeom>
            <a:avLst/>
            <a:gdLst>
              <a:gd name="connsiteX0" fmla="*/ 197047 w 2387600"/>
              <a:gd name="connsiteY0" fmla="*/ 0 h 1876636"/>
              <a:gd name="connsiteX1" fmla="*/ 2190553 w 2387600"/>
              <a:gd name="connsiteY1" fmla="*/ 0 h 1876636"/>
              <a:gd name="connsiteX2" fmla="*/ 2387600 w 2387600"/>
              <a:gd name="connsiteY2" fmla="*/ 197047 h 1876636"/>
              <a:gd name="connsiteX3" fmla="*/ 2387600 w 2387600"/>
              <a:gd name="connsiteY3" fmla="*/ 1876636 h 1876636"/>
              <a:gd name="connsiteX4" fmla="*/ 2387600 w 2387600"/>
              <a:gd name="connsiteY4" fmla="*/ 1876636 h 1876636"/>
              <a:gd name="connsiteX5" fmla="*/ 0 w 2387600"/>
              <a:gd name="connsiteY5" fmla="*/ 1876636 h 1876636"/>
              <a:gd name="connsiteX6" fmla="*/ 0 w 2387600"/>
              <a:gd name="connsiteY6" fmla="*/ 1876636 h 1876636"/>
              <a:gd name="connsiteX7" fmla="*/ 0 w 2387600"/>
              <a:gd name="connsiteY7" fmla="*/ 197047 h 1876636"/>
              <a:gd name="connsiteX8" fmla="*/ 197047 w 2387600"/>
              <a:gd name="connsiteY8" fmla="*/ 0 h 18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1876636">
                <a:moveTo>
                  <a:pt x="2190553" y="1876636"/>
                </a:moveTo>
                <a:lnTo>
                  <a:pt x="197047" y="1876636"/>
                </a:lnTo>
                <a:cubicBezTo>
                  <a:pt x="88221" y="1876636"/>
                  <a:pt x="0" y="1788415"/>
                  <a:pt x="0" y="1679589"/>
                </a:cubicBezTo>
                <a:lnTo>
                  <a:pt x="0" y="0"/>
                </a:lnTo>
                <a:lnTo>
                  <a:pt x="0" y="0"/>
                </a:lnTo>
                <a:lnTo>
                  <a:pt x="2387600" y="0"/>
                </a:lnTo>
                <a:lnTo>
                  <a:pt x="2387600" y="0"/>
                </a:lnTo>
                <a:lnTo>
                  <a:pt x="2387600" y="1679589"/>
                </a:lnTo>
                <a:cubicBezTo>
                  <a:pt x="2387600" y="1788415"/>
                  <a:pt x="2299379" y="1876636"/>
                  <a:pt x="2190553" y="1876636"/>
                </a:cubicBez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7060" tIns="149350" rIns="207061" bIns="207060" numCol="1" spcCol="1271" anchor="t" anchorCtr="0">
            <a:noAutofit/>
          </a:bodyPr>
          <a:lstStyle/>
          <a:p>
            <a:pPr marL="0" marR="0" lvl="0" indent="0" algn="l" defTabSz="933427" rtl="0" eaLnBrk="1" fontAlgn="auto" latinLnBrk="0" hangingPunct="1">
              <a:lnSpc>
                <a:spcPct val="90000"/>
              </a:lnSpc>
              <a:spcBef>
                <a:spcPct val="0"/>
              </a:spcBef>
              <a:spcAft>
                <a:spcPct val="35000"/>
              </a:spcAft>
              <a:buClrTx/>
              <a:buSzTx/>
              <a:buFontTx/>
              <a:buNone/>
              <a:tabLst/>
              <a:defRPr/>
            </a:pPr>
            <a:r>
              <a:rPr kumimoji="0" lang="en-US" sz="3200" b="1" i="0" u="none" strike="noStrike" kern="1200" cap="all" spc="0" normalizeH="0" baseline="0" noProof="0" dirty="0">
                <a:ln>
                  <a:noFill/>
                </a:ln>
                <a:solidFill>
                  <a:prstClr val="white">
                    <a:lumMod val="50000"/>
                  </a:prstClr>
                </a:solidFill>
                <a:effectLst/>
                <a:uLnTx/>
                <a:uFillTx/>
                <a:latin typeface="Franklin Gothic Medium" panose="020B0603020102020204" pitchFamily="34" charset="0"/>
                <a:ea typeface="+mn-ea"/>
                <a:cs typeface="+mn-cs"/>
              </a:rPr>
              <a:t>Generic</a:t>
            </a:r>
            <a:endParaRPr kumimoji="0" lang="en-US" sz="2400" b="1" i="0" u="none" strike="noStrike" kern="1200" cap="all" spc="0" normalizeH="0" baseline="0" noProof="0" dirty="0">
              <a:ln>
                <a:noFill/>
              </a:ln>
              <a:solidFill>
                <a:prstClr val="white">
                  <a:lumMod val="50000"/>
                </a:prstClr>
              </a:solidFill>
              <a:effectLst/>
              <a:uLnTx/>
              <a:uFillTx/>
              <a:latin typeface="Franklin Gothic Medium" panose="020B0603020102020204" pitchFamily="34" charset="0"/>
              <a:ea typeface="+mn-ea"/>
              <a:cs typeface="+mn-cs"/>
            </a:endParaRPr>
          </a:p>
        </p:txBody>
      </p:sp>
      <p:sp>
        <p:nvSpPr>
          <p:cNvPr id="10" name="Freeform 9"/>
          <p:cNvSpPr/>
          <p:nvPr/>
        </p:nvSpPr>
        <p:spPr>
          <a:xfrm>
            <a:off x="4734203" y="2015941"/>
            <a:ext cx="3441233" cy="587578"/>
          </a:xfrm>
          <a:custGeom>
            <a:avLst/>
            <a:gdLst>
              <a:gd name="connsiteX0" fmla="*/ 197047 w 2387600"/>
              <a:gd name="connsiteY0" fmla="*/ 0 h 1876636"/>
              <a:gd name="connsiteX1" fmla="*/ 2190553 w 2387600"/>
              <a:gd name="connsiteY1" fmla="*/ 0 h 1876636"/>
              <a:gd name="connsiteX2" fmla="*/ 2387600 w 2387600"/>
              <a:gd name="connsiteY2" fmla="*/ 197047 h 1876636"/>
              <a:gd name="connsiteX3" fmla="*/ 2387600 w 2387600"/>
              <a:gd name="connsiteY3" fmla="*/ 1876636 h 1876636"/>
              <a:gd name="connsiteX4" fmla="*/ 2387600 w 2387600"/>
              <a:gd name="connsiteY4" fmla="*/ 1876636 h 1876636"/>
              <a:gd name="connsiteX5" fmla="*/ 0 w 2387600"/>
              <a:gd name="connsiteY5" fmla="*/ 1876636 h 1876636"/>
              <a:gd name="connsiteX6" fmla="*/ 0 w 2387600"/>
              <a:gd name="connsiteY6" fmla="*/ 1876636 h 1876636"/>
              <a:gd name="connsiteX7" fmla="*/ 0 w 2387600"/>
              <a:gd name="connsiteY7" fmla="*/ 197047 h 1876636"/>
              <a:gd name="connsiteX8" fmla="*/ 197047 w 2387600"/>
              <a:gd name="connsiteY8" fmla="*/ 0 h 18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1876636">
                <a:moveTo>
                  <a:pt x="2190553" y="1876636"/>
                </a:moveTo>
                <a:lnTo>
                  <a:pt x="197047" y="1876636"/>
                </a:lnTo>
                <a:cubicBezTo>
                  <a:pt x="88221" y="1876636"/>
                  <a:pt x="0" y="1788415"/>
                  <a:pt x="0" y="1679589"/>
                </a:cubicBezTo>
                <a:lnTo>
                  <a:pt x="0" y="0"/>
                </a:lnTo>
                <a:lnTo>
                  <a:pt x="0" y="0"/>
                </a:lnTo>
                <a:lnTo>
                  <a:pt x="2387600" y="0"/>
                </a:lnTo>
                <a:lnTo>
                  <a:pt x="2387600" y="0"/>
                </a:lnTo>
                <a:lnTo>
                  <a:pt x="2387600" y="1679589"/>
                </a:lnTo>
                <a:cubicBezTo>
                  <a:pt x="2387600" y="1788415"/>
                  <a:pt x="2299379" y="1876636"/>
                  <a:pt x="2190553" y="1876636"/>
                </a:cubicBez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7060" tIns="149350" rIns="207061" bIns="207060" numCol="1" spcCol="1271" anchor="t" anchorCtr="0">
            <a:noAutofit/>
          </a:bodyPr>
          <a:lstStyle/>
          <a:p>
            <a:pPr marL="0" marR="0" lvl="0" indent="0" algn="l" defTabSz="933427" rtl="0" eaLnBrk="1" fontAlgn="auto" latinLnBrk="0" hangingPunct="1">
              <a:lnSpc>
                <a:spcPct val="90000"/>
              </a:lnSpc>
              <a:spcBef>
                <a:spcPct val="0"/>
              </a:spcBef>
              <a:spcAft>
                <a:spcPct val="35000"/>
              </a:spcAft>
              <a:buClrTx/>
              <a:buSzTx/>
              <a:buFontTx/>
              <a:buNone/>
              <a:tabLst/>
              <a:defRPr/>
            </a:pPr>
            <a:r>
              <a:rPr kumimoji="0" lang="en-US" sz="3200" b="1" i="0" u="none" strike="noStrike" kern="1200" cap="all" spc="0" normalizeH="0" baseline="0" noProof="0" dirty="0">
                <a:ln>
                  <a:noFill/>
                </a:ln>
                <a:solidFill>
                  <a:srgbClr val="01529A"/>
                </a:solidFill>
                <a:effectLst/>
                <a:uLnTx/>
                <a:uFillTx/>
                <a:latin typeface="Franklin Gothic Medium" panose="020B0603020102020204" pitchFamily="34" charset="0"/>
                <a:ea typeface="+mn-ea"/>
                <a:cs typeface="+mn-cs"/>
              </a:rPr>
              <a:t>tailored</a:t>
            </a:r>
            <a:endParaRPr kumimoji="0" lang="en-US" sz="2400" b="1" i="0" u="none" strike="noStrike" kern="1200" cap="all" spc="0" normalizeH="0" baseline="0" noProof="0" dirty="0">
              <a:ln>
                <a:noFill/>
              </a:ln>
              <a:solidFill>
                <a:srgbClr val="01529A"/>
              </a:solidFill>
              <a:effectLst/>
              <a:uLnTx/>
              <a:uFillTx/>
              <a:latin typeface="Franklin Gothic Medium" panose="020B0603020102020204" pitchFamily="34" charset="0"/>
              <a:ea typeface="+mn-ea"/>
              <a:cs typeface="+mn-cs"/>
            </a:endParaRPr>
          </a:p>
        </p:txBody>
      </p:sp>
      <p:sp>
        <p:nvSpPr>
          <p:cNvPr id="11" name="Freeform 10"/>
          <p:cNvSpPr/>
          <p:nvPr/>
        </p:nvSpPr>
        <p:spPr>
          <a:xfrm>
            <a:off x="242825" y="939472"/>
            <a:ext cx="11708383" cy="1025172"/>
          </a:xfrm>
          <a:custGeom>
            <a:avLst/>
            <a:gdLst>
              <a:gd name="connsiteX0" fmla="*/ 197047 w 2387600"/>
              <a:gd name="connsiteY0" fmla="*/ 0 h 1876636"/>
              <a:gd name="connsiteX1" fmla="*/ 2190553 w 2387600"/>
              <a:gd name="connsiteY1" fmla="*/ 0 h 1876636"/>
              <a:gd name="connsiteX2" fmla="*/ 2387600 w 2387600"/>
              <a:gd name="connsiteY2" fmla="*/ 197047 h 1876636"/>
              <a:gd name="connsiteX3" fmla="*/ 2387600 w 2387600"/>
              <a:gd name="connsiteY3" fmla="*/ 1876636 h 1876636"/>
              <a:gd name="connsiteX4" fmla="*/ 2387600 w 2387600"/>
              <a:gd name="connsiteY4" fmla="*/ 1876636 h 1876636"/>
              <a:gd name="connsiteX5" fmla="*/ 0 w 2387600"/>
              <a:gd name="connsiteY5" fmla="*/ 1876636 h 1876636"/>
              <a:gd name="connsiteX6" fmla="*/ 0 w 2387600"/>
              <a:gd name="connsiteY6" fmla="*/ 1876636 h 1876636"/>
              <a:gd name="connsiteX7" fmla="*/ 0 w 2387600"/>
              <a:gd name="connsiteY7" fmla="*/ 197047 h 1876636"/>
              <a:gd name="connsiteX8" fmla="*/ 197047 w 2387600"/>
              <a:gd name="connsiteY8" fmla="*/ 0 h 18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1876636">
                <a:moveTo>
                  <a:pt x="2190553" y="1876636"/>
                </a:moveTo>
                <a:lnTo>
                  <a:pt x="197047" y="1876636"/>
                </a:lnTo>
                <a:cubicBezTo>
                  <a:pt x="88221" y="1876636"/>
                  <a:pt x="0" y="1788415"/>
                  <a:pt x="0" y="1679589"/>
                </a:cubicBezTo>
                <a:lnTo>
                  <a:pt x="0" y="0"/>
                </a:lnTo>
                <a:lnTo>
                  <a:pt x="0" y="0"/>
                </a:lnTo>
                <a:lnTo>
                  <a:pt x="2387600" y="0"/>
                </a:lnTo>
                <a:lnTo>
                  <a:pt x="2387600" y="0"/>
                </a:lnTo>
                <a:lnTo>
                  <a:pt x="2387600" y="1679589"/>
                </a:lnTo>
                <a:cubicBezTo>
                  <a:pt x="2387600" y="1788415"/>
                  <a:pt x="2299379" y="1876636"/>
                  <a:pt x="2190553" y="1876636"/>
                </a:cubicBez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7060" tIns="149350" rIns="207061" bIns="207060" numCol="1" spcCol="1271" anchor="t" anchorCtr="0">
            <a:noAutofit/>
          </a:bodyPr>
          <a:lstStyle/>
          <a:p>
            <a:pPr marL="0" marR="0" lvl="0" indent="0" algn="l" defTabSz="933427" rtl="0" eaLnBrk="1" fontAlgn="auto" latinLnBrk="0" hangingPunct="1">
              <a:lnSpc>
                <a:spcPct val="90000"/>
              </a:lnSpc>
              <a:spcBef>
                <a:spcPct val="0"/>
              </a:spcBef>
              <a:spcAft>
                <a:spcPct val="35000"/>
              </a:spcAft>
              <a:buClrTx/>
              <a:buSzTx/>
              <a:buFontTx/>
              <a:buNone/>
              <a:tabLst/>
              <a:defRPr/>
            </a:pPr>
            <a:endParaRPr kumimoji="0" lang="en-US" sz="1600" b="1" i="0" u="none" strike="noStrike" kern="1200" cap="all" spc="0" normalizeH="0" baseline="0" noProof="0" dirty="0">
              <a:ln>
                <a:noFill/>
              </a:ln>
              <a:solidFill>
                <a:srgbClr val="01529A"/>
              </a:solidFill>
              <a:effectLst/>
              <a:uLnTx/>
              <a:uFillTx/>
              <a:latin typeface="Franklin Gothic Medium" panose="020B0603020102020204" pitchFamily="34" charset="0"/>
              <a:ea typeface="+mn-ea"/>
              <a:cs typeface="+mn-cs"/>
            </a:endParaRPr>
          </a:p>
        </p:txBody>
      </p:sp>
      <p:sp>
        <p:nvSpPr>
          <p:cNvPr id="12" name="Freeform 11"/>
          <p:cNvSpPr/>
          <p:nvPr/>
        </p:nvSpPr>
        <p:spPr>
          <a:xfrm>
            <a:off x="242825" y="3805770"/>
            <a:ext cx="3441233" cy="800814"/>
          </a:xfrm>
          <a:custGeom>
            <a:avLst/>
            <a:gdLst>
              <a:gd name="connsiteX0" fmla="*/ 197047 w 2387600"/>
              <a:gd name="connsiteY0" fmla="*/ 0 h 1876636"/>
              <a:gd name="connsiteX1" fmla="*/ 2190553 w 2387600"/>
              <a:gd name="connsiteY1" fmla="*/ 0 h 1876636"/>
              <a:gd name="connsiteX2" fmla="*/ 2387600 w 2387600"/>
              <a:gd name="connsiteY2" fmla="*/ 197047 h 1876636"/>
              <a:gd name="connsiteX3" fmla="*/ 2387600 w 2387600"/>
              <a:gd name="connsiteY3" fmla="*/ 1876636 h 1876636"/>
              <a:gd name="connsiteX4" fmla="*/ 2387600 w 2387600"/>
              <a:gd name="connsiteY4" fmla="*/ 1876636 h 1876636"/>
              <a:gd name="connsiteX5" fmla="*/ 0 w 2387600"/>
              <a:gd name="connsiteY5" fmla="*/ 1876636 h 1876636"/>
              <a:gd name="connsiteX6" fmla="*/ 0 w 2387600"/>
              <a:gd name="connsiteY6" fmla="*/ 1876636 h 1876636"/>
              <a:gd name="connsiteX7" fmla="*/ 0 w 2387600"/>
              <a:gd name="connsiteY7" fmla="*/ 197047 h 1876636"/>
              <a:gd name="connsiteX8" fmla="*/ 197047 w 2387600"/>
              <a:gd name="connsiteY8" fmla="*/ 0 h 18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1876636">
                <a:moveTo>
                  <a:pt x="2190553" y="1876636"/>
                </a:moveTo>
                <a:lnTo>
                  <a:pt x="197047" y="1876636"/>
                </a:lnTo>
                <a:cubicBezTo>
                  <a:pt x="88221" y="1876636"/>
                  <a:pt x="0" y="1788415"/>
                  <a:pt x="0" y="1679589"/>
                </a:cubicBezTo>
                <a:lnTo>
                  <a:pt x="0" y="0"/>
                </a:lnTo>
                <a:lnTo>
                  <a:pt x="0" y="0"/>
                </a:lnTo>
                <a:lnTo>
                  <a:pt x="2387600" y="0"/>
                </a:lnTo>
                <a:lnTo>
                  <a:pt x="2387600" y="0"/>
                </a:lnTo>
                <a:lnTo>
                  <a:pt x="2387600" y="1679589"/>
                </a:lnTo>
                <a:cubicBezTo>
                  <a:pt x="2387600" y="1788415"/>
                  <a:pt x="2299379" y="1876636"/>
                  <a:pt x="2190553" y="1876636"/>
                </a:cubicBez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7060" tIns="149350" rIns="207061" bIns="207060" numCol="1" spcCol="1271" anchor="t" anchorCtr="0">
            <a:noAutofit/>
          </a:bodyPr>
          <a:lstStyle/>
          <a:p>
            <a:pPr marL="0" marR="0" lvl="0" indent="0" algn="l" defTabSz="933427" rtl="0" eaLnBrk="1" fontAlgn="auto" latinLnBrk="0" hangingPunct="1">
              <a:lnSpc>
                <a:spcPct val="90000"/>
              </a:lnSpc>
              <a:spcBef>
                <a:spcPct val="0"/>
              </a:spcBef>
              <a:spcAft>
                <a:spcPct val="35000"/>
              </a:spcAft>
              <a:buClrTx/>
              <a:buSzTx/>
              <a:buFontTx/>
              <a:buNone/>
              <a:tabLst/>
              <a:defRPr/>
            </a:pPr>
            <a:r>
              <a:rPr kumimoji="0" lang="en-US" sz="1400" b="1" i="0" u="none" strike="noStrike" kern="1200" cap="all" spc="0" normalizeH="0" baseline="0" noProof="0" dirty="0">
                <a:ln>
                  <a:noFill/>
                </a:ln>
                <a:solidFill>
                  <a:prstClr val="white">
                    <a:lumMod val="50000"/>
                  </a:prstClr>
                </a:solidFill>
                <a:effectLst/>
                <a:uLnTx/>
                <a:uFillTx/>
                <a:latin typeface="Franklin Gothic Medium" panose="020B0603020102020204" pitchFamily="34" charset="0"/>
                <a:ea typeface="+mn-ea"/>
                <a:cs typeface="+mn-cs"/>
              </a:rPr>
              <a:t>What are the company’s values? What characteristics do you look for in employees in order to represent those values?</a:t>
            </a:r>
            <a:endParaRPr kumimoji="0" lang="en-US" sz="1100" b="1" i="0" u="none" strike="noStrike" kern="1200" cap="all" spc="0" normalizeH="0" baseline="0" noProof="0" dirty="0">
              <a:ln>
                <a:noFill/>
              </a:ln>
              <a:solidFill>
                <a:prstClr val="white">
                  <a:lumMod val="50000"/>
                </a:prstClr>
              </a:solidFill>
              <a:effectLst/>
              <a:uLnTx/>
              <a:uFillTx/>
              <a:latin typeface="Franklin Gothic Medium" panose="020B0603020102020204" pitchFamily="34" charset="0"/>
              <a:ea typeface="+mn-ea"/>
              <a:cs typeface="+mn-cs"/>
            </a:endParaRPr>
          </a:p>
        </p:txBody>
      </p:sp>
      <p:sp>
        <p:nvSpPr>
          <p:cNvPr id="13" name="Freeform 12"/>
          <p:cNvSpPr/>
          <p:nvPr/>
        </p:nvSpPr>
        <p:spPr>
          <a:xfrm>
            <a:off x="4745736" y="3789481"/>
            <a:ext cx="7068312" cy="1025172"/>
          </a:xfrm>
          <a:custGeom>
            <a:avLst/>
            <a:gdLst>
              <a:gd name="connsiteX0" fmla="*/ 197047 w 2387600"/>
              <a:gd name="connsiteY0" fmla="*/ 0 h 1876636"/>
              <a:gd name="connsiteX1" fmla="*/ 2190553 w 2387600"/>
              <a:gd name="connsiteY1" fmla="*/ 0 h 1876636"/>
              <a:gd name="connsiteX2" fmla="*/ 2387600 w 2387600"/>
              <a:gd name="connsiteY2" fmla="*/ 197047 h 1876636"/>
              <a:gd name="connsiteX3" fmla="*/ 2387600 w 2387600"/>
              <a:gd name="connsiteY3" fmla="*/ 1876636 h 1876636"/>
              <a:gd name="connsiteX4" fmla="*/ 2387600 w 2387600"/>
              <a:gd name="connsiteY4" fmla="*/ 1876636 h 1876636"/>
              <a:gd name="connsiteX5" fmla="*/ 0 w 2387600"/>
              <a:gd name="connsiteY5" fmla="*/ 1876636 h 1876636"/>
              <a:gd name="connsiteX6" fmla="*/ 0 w 2387600"/>
              <a:gd name="connsiteY6" fmla="*/ 1876636 h 1876636"/>
              <a:gd name="connsiteX7" fmla="*/ 0 w 2387600"/>
              <a:gd name="connsiteY7" fmla="*/ 197047 h 1876636"/>
              <a:gd name="connsiteX8" fmla="*/ 197047 w 2387600"/>
              <a:gd name="connsiteY8" fmla="*/ 0 h 18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1876636">
                <a:moveTo>
                  <a:pt x="2190553" y="1876636"/>
                </a:moveTo>
                <a:lnTo>
                  <a:pt x="197047" y="1876636"/>
                </a:lnTo>
                <a:cubicBezTo>
                  <a:pt x="88221" y="1876636"/>
                  <a:pt x="0" y="1788415"/>
                  <a:pt x="0" y="1679589"/>
                </a:cubicBezTo>
                <a:lnTo>
                  <a:pt x="0" y="0"/>
                </a:lnTo>
                <a:lnTo>
                  <a:pt x="0" y="0"/>
                </a:lnTo>
                <a:lnTo>
                  <a:pt x="2387600" y="0"/>
                </a:lnTo>
                <a:lnTo>
                  <a:pt x="2387600" y="0"/>
                </a:lnTo>
                <a:lnTo>
                  <a:pt x="2387600" y="1679589"/>
                </a:lnTo>
                <a:cubicBezTo>
                  <a:pt x="2387600" y="1788415"/>
                  <a:pt x="2299379" y="1876636"/>
                  <a:pt x="2190553" y="1876636"/>
                </a:cubicBez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7060" tIns="149350" rIns="207061" bIns="207060" numCol="1" spcCol="1271" anchor="t" anchorCtr="0">
            <a:noAutofit/>
          </a:bodyPr>
          <a:lstStyle/>
          <a:p>
            <a:pPr marL="0" marR="0" lvl="0" indent="0" algn="l" defTabSz="933427" rtl="0" eaLnBrk="1" fontAlgn="auto" latinLnBrk="0" hangingPunct="1">
              <a:lnSpc>
                <a:spcPct val="90000"/>
              </a:lnSpc>
              <a:spcBef>
                <a:spcPct val="0"/>
              </a:spcBef>
              <a:spcAft>
                <a:spcPct val="35000"/>
              </a:spcAft>
              <a:buClrTx/>
              <a:buSzTx/>
              <a:buFontTx/>
              <a:buNone/>
              <a:tabLst/>
              <a:defRPr/>
            </a:pPr>
            <a:r>
              <a:rPr kumimoji="0" lang="en-US" sz="1400" b="1" i="0" u="none" strike="noStrike" kern="1200" cap="all" spc="0" normalizeH="0" baseline="0" noProof="0" dirty="0">
                <a:ln>
                  <a:noFill/>
                </a:ln>
                <a:solidFill>
                  <a:srgbClr val="01529A"/>
                </a:solidFill>
                <a:effectLst/>
                <a:uLnTx/>
                <a:uFillTx/>
                <a:latin typeface="Franklin Gothic Medium" panose="020B0603020102020204" pitchFamily="34" charset="0"/>
                <a:ea typeface="+mn-ea"/>
                <a:cs typeface="+mn-cs"/>
              </a:rPr>
              <a:t>Johnson &amp; Johnson’s credo appears to be a key driver in how the company conducts its business. One area that stood out to me was encouraging employees to make suggestions. Can you tell me how you see that value manifested in day-to-day operations?</a:t>
            </a:r>
            <a:endParaRPr kumimoji="0" lang="en-US" sz="1100" b="1" i="0" u="none" strike="noStrike" kern="1200" cap="all" spc="0" normalizeH="0" baseline="0" noProof="0" dirty="0">
              <a:ln>
                <a:noFill/>
              </a:ln>
              <a:solidFill>
                <a:srgbClr val="01529A"/>
              </a:solidFill>
              <a:effectLst/>
              <a:uLnTx/>
              <a:uFillTx/>
              <a:latin typeface="Franklin Gothic Medium" panose="020B0603020102020204" pitchFamily="34" charset="0"/>
              <a:ea typeface="+mn-ea"/>
              <a:cs typeface="+mn-cs"/>
            </a:endParaRPr>
          </a:p>
        </p:txBody>
      </p:sp>
      <p:sp>
        <p:nvSpPr>
          <p:cNvPr id="14" name="Freeform 13"/>
          <p:cNvSpPr/>
          <p:nvPr/>
        </p:nvSpPr>
        <p:spPr>
          <a:xfrm>
            <a:off x="242825" y="4951679"/>
            <a:ext cx="3441233" cy="800814"/>
          </a:xfrm>
          <a:custGeom>
            <a:avLst/>
            <a:gdLst>
              <a:gd name="connsiteX0" fmla="*/ 197047 w 2387600"/>
              <a:gd name="connsiteY0" fmla="*/ 0 h 1876636"/>
              <a:gd name="connsiteX1" fmla="*/ 2190553 w 2387600"/>
              <a:gd name="connsiteY1" fmla="*/ 0 h 1876636"/>
              <a:gd name="connsiteX2" fmla="*/ 2387600 w 2387600"/>
              <a:gd name="connsiteY2" fmla="*/ 197047 h 1876636"/>
              <a:gd name="connsiteX3" fmla="*/ 2387600 w 2387600"/>
              <a:gd name="connsiteY3" fmla="*/ 1876636 h 1876636"/>
              <a:gd name="connsiteX4" fmla="*/ 2387600 w 2387600"/>
              <a:gd name="connsiteY4" fmla="*/ 1876636 h 1876636"/>
              <a:gd name="connsiteX5" fmla="*/ 0 w 2387600"/>
              <a:gd name="connsiteY5" fmla="*/ 1876636 h 1876636"/>
              <a:gd name="connsiteX6" fmla="*/ 0 w 2387600"/>
              <a:gd name="connsiteY6" fmla="*/ 1876636 h 1876636"/>
              <a:gd name="connsiteX7" fmla="*/ 0 w 2387600"/>
              <a:gd name="connsiteY7" fmla="*/ 197047 h 1876636"/>
              <a:gd name="connsiteX8" fmla="*/ 197047 w 2387600"/>
              <a:gd name="connsiteY8" fmla="*/ 0 h 18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1876636">
                <a:moveTo>
                  <a:pt x="2190553" y="1876636"/>
                </a:moveTo>
                <a:lnTo>
                  <a:pt x="197047" y="1876636"/>
                </a:lnTo>
                <a:cubicBezTo>
                  <a:pt x="88221" y="1876636"/>
                  <a:pt x="0" y="1788415"/>
                  <a:pt x="0" y="1679589"/>
                </a:cubicBezTo>
                <a:lnTo>
                  <a:pt x="0" y="0"/>
                </a:lnTo>
                <a:lnTo>
                  <a:pt x="0" y="0"/>
                </a:lnTo>
                <a:lnTo>
                  <a:pt x="2387600" y="0"/>
                </a:lnTo>
                <a:lnTo>
                  <a:pt x="2387600" y="0"/>
                </a:lnTo>
                <a:lnTo>
                  <a:pt x="2387600" y="1679589"/>
                </a:lnTo>
                <a:cubicBezTo>
                  <a:pt x="2387600" y="1788415"/>
                  <a:pt x="2299379" y="1876636"/>
                  <a:pt x="2190553" y="1876636"/>
                </a:cubicBez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7060" tIns="149350" rIns="207061" bIns="207060" numCol="1" spcCol="1271" anchor="t" anchorCtr="0">
            <a:noAutofit/>
          </a:bodyPr>
          <a:lstStyle/>
          <a:p>
            <a:pPr marL="0" marR="0" lvl="0" indent="0" algn="l" defTabSz="933427" rtl="0" eaLnBrk="1" fontAlgn="auto" latinLnBrk="0" hangingPunct="1">
              <a:lnSpc>
                <a:spcPct val="90000"/>
              </a:lnSpc>
              <a:spcBef>
                <a:spcPct val="0"/>
              </a:spcBef>
              <a:spcAft>
                <a:spcPct val="35000"/>
              </a:spcAft>
              <a:buClrTx/>
              <a:buSzTx/>
              <a:buFontTx/>
              <a:buNone/>
              <a:tabLst/>
              <a:defRPr/>
            </a:pPr>
            <a:r>
              <a:rPr kumimoji="0" lang="en-US" sz="1400" b="1" i="0" u="none" strike="noStrike" kern="1200" cap="all" spc="0" normalizeH="0" baseline="0" noProof="0" dirty="0">
                <a:ln>
                  <a:noFill/>
                </a:ln>
                <a:solidFill>
                  <a:prstClr val="white">
                    <a:lumMod val="50000"/>
                  </a:prstClr>
                </a:solidFill>
                <a:effectLst/>
                <a:uLnTx/>
                <a:uFillTx/>
                <a:latin typeface="Franklin Gothic Medium" panose="020B0603020102020204" pitchFamily="34" charset="0"/>
                <a:ea typeface="+mn-ea"/>
                <a:cs typeface="+mn-cs"/>
              </a:rPr>
              <a:t>What do you see as the most challenging aspect of this job?</a:t>
            </a:r>
            <a:endParaRPr kumimoji="0" lang="en-US" sz="1100" b="1" i="0" u="none" strike="noStrike" kern="1200" cap="all" spc="0" normalizeH="0" baseline="0" noProof="0" dirty="0">
              <a:ln>
                <a:noFill/>
              </a:ln>
              <a:solidFill>
                <a:prstClr val="white">
                  <a:lumMod val="50000"/>
                </a:prstClr>
              </a:solidFill>
              <a:effectLst/>
              <a:uLnTx/>
              <a:uFillTx/>
              <a:latin typeface="Franklin Gothic Medium" panose="020B0603020102020204" pitchFamily="34" charset="0"/>
              <a:ea typeface="+mn-ea"/>
              <a:cs typeface="+mn-cs"/>
            </a:endParaRPr>
          </a:p>
        </p:txBody>
      </p:sp>
      <p:sp>
        <p:nvSpPr>
          <p:cNvPr id="15" name="Freeform 14"/>
          <p:cNvSpPr/>
          <p:nvPr/>
        </p:nvSpPr>
        <p:spPr>
          <a:xfrm>
            <a:off x="4745736" y="4919101"/>
            <a:ext cx="7068312" cy="1025172"/>
          </a:xfrm>
          <a:custGeom>
            <a:avLst/>
            <a:gdLst>
              <a:gd name="connsiteX0" fmla="*/ 197047 w 2387600"/>
              <a:gd name="connsiteY0" fmla="*/ 0 h 1876636"/>
              <a:gd name="connsiteX1" fmla="*/ 2190553 w 2387600"/>
              <a:gd name="connsiteY1" fmla="*/ 0 h 1876636"/>
              <a:gd name="connsiteX2" fmla="*/ 2387600 w 2387600"/>
              <a:gd name="connsiteY2" fmla="*/ 197047 h 1876636"/>
              <a:gd name="connsiteX3" fmla="*/ 2387600 w 2387600"/>
              <a:gd name="connsiteY3" fmla="*/ 1876636 h 1876636"/>
              <a:gd name="connsiteX4" fmla="*/ 2387600 w 2387600"/>
              <a:gd name="connsiteY4" fmla="*/ 1876636 h 1876636"/>
              <a:gd name="connsiteX5" fmla="*/ 0 w 2387600"/>
              <a:gd name="connsiteY5" fmla="*/ 1876636 h 1876636"/>
              <a:gd name="connsiteX6" fmla="*/ 0 w 2387600"/>
              <a:gd name="connsiteY6" fmla="*/ 1876636 h 1876636"/>
              <a:gd name="connsiteX7" fmla="*/ 0 w 2387600"/>
              <a:gd name="connsiteY7" fmla="*/ 197047 h 1876636"/>
              <a:gd name="connsiteX8" fmla="*/ 197047 w 2387600"/>
              <a:gd name="connsiteY8" fmla="*/ 0 h 18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1876636">
                <a:moveTo>
                  <a:pt x="2190553" y="1876636"/>
                </a:moveTo>
                <a:lnTo>
                  <a:pt x="197047" y="1876636"/>
                </a:lnTo>
                <a:cubicBezTo>
                  <a:pt x="88221" y="1876636"/>
                  <a:pt x="0" y="1788415"/>
                  <a:pt x="0" y="1679589"/>
                </a:cubicBezTo>
                <a:lnTo>
                  <a:pt x="0" y="0"/>
                </a:lnTo>
                <a:lnTo>
                  <a:pt x="0" y="0"/>
                </a:lnTo>
                <a:lnTo>
                  <a:pt x="2387600" y="0"/>
                </a:lnTo>
                <a:lnTo>
                  <a:pt x="2387600" y="0"/>
                </a:lnTo>
                <a:lnTo>
                  <a:pt x="2387600" y="1679589"/>
                </a:lnTo>
                <a:cubicBezTo>
                  <a:pt x="2387600" y="1788415"/>
                  <a:pt x="2299379" y="1876636"/>
                  <a:pt x="2190553" y="1876636"/>
                </a:cubicBez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7060" tIns="149350" rIns="207061" bIns="207060" numCol="1" spcCol="1271" anchor="t" anchorCtr="0">
            <a:noAutofit/>
          </a:bodyPr>
          <a:lstStyle/>
          <a:p>
            <a:pPr marL="0" marR="0" lvl="0" indent="0" algn="l" defTabSz="933427" rtl="0" eaLnBrk="1" fontAlgn="auto" latinLnBrk="0" hangingPunct="1">
              <a:lnSpc>
                <a:spcPct val="90000"/>
              </a:lnSpc>
              <a:spcBef>
                <a:spcPct val="0"/>
              </a:spcBef>
              <a:spcAft>
                <a:spcPct val="35000"/>
              </a:spcAft>
              <a:buClrTx/>
              <a:buSzTx/>
              <a:buFontTx/>
              <a:buNone/>
              <a:tabLst/>
              <a:defRPr/>
            </a:pPr>
            <a:r>
              <a:rPr kumimoji="0" lang="en-US" sz="1400" b="1" i="0" u="none" strike="noStrike" kern="1200" cap="all" spc="0" normalizeH="0" baseline="0" noProof="0" dirty="0">
                <a:ln>
                  <a:noFill/>
                </a:ln>
                <a:solidFill>
                  <a:srgbClr val="01529A"/>
                </a:solidFill>
                <a:effectLst/>
                <a:uLnTx/>
                <a:uFillTx/>
                <a:latin typeface="Franklin Gothic Medium" panose="020B0603020102020204" pitchFamily="34" charset="0"/>
                <a:ea typeface="+mn-ea"/>
                <a:cs typeface="+mn-cs"/>
              </a:rPr>
              <a:t>Can you tell me how the challenges change as someone moves from consultant to senior consultant to Manager, and what role does Deloitte university play in ensuring the right skills are in place to succeed?</a:t>
            </a:r>
            <a:endParaRPr kumimoji="0" lang="en-US" sz="1100" b="1" i="0" u="none" strike="noStrike" kern="1200" cap="all" spc="0" normalizeH="0" baseline="0" noProof="0" dirty="0">
              <a:ln>
                <a:noFill/>
              </a:ln>
              <a:solidFill>
                <a:srgbClr val="01529A"/>
              </a:solidFill>
              <a:effectLst/>
              <a:uLnTx/>
              <a:uFillTx/>
              <a:latin typeface="Franklin Gothic Medium" panose="020B0603020102020204" pitchFamily="34" charset="0"/>
              <a:ea typeface="+mn-ea"/>
              <a:cs typeface="+mn-cs"/>
            </a:endParaRPr>
          </a:p>
        </p:txBody>
      </p:sp>
      <p:cxnSp>
        <p:nvCxnSpPr>
          <p:cNvPr id="5" name="Straight Connector 4"/>
          <p:cNvCxnSpPr/>
          <p:nvPr/>
        </p:nvCxnSpPr>
        <p:spPr>
          <a:xfrm>
            <a:off x="438912" y="3739896"/>
            <a:ext cx="1123797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8912" y="4900813"/>
            <a:ext cx="1123797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8912" y="2614140"/>
            <a:ext cx="1123797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hlinkClick r:id="" action="ppaction://noaction"/>
            <a:extLst>
              <a:ext uri="{FF2B5EF4-FFF2-40B4-BE49-F238E27FC236}">
                <a16:creationId xmlns:a16="http://schemas.microsoft.com/office/drawing/2014/main" xmlns="" id="{896F9450-24C7-4F8A-86E9-006E962A4C3C}"/>
              </a:ext>
            </a:extLst>
          </p:cNvPr>
          <p:cNvSpPr/>
          <p:nvPr/>
        </p:nvSpPr>
        <p:spPr>
          <a:xfrm>
            <a:off x="10199914" y="5928392"/>
            <a:ext cx="1981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xmlns="" id="{12AC9414-C200-41C6-9F01-6217C8ACD831}"/>
              </a:ext>
            </a:extLst>
          </p:cNvPr>
          <p:cNvSpPr txBox="1"/>
          <p:nvPr/>
        </p:nvSpPr>
        <p:spPr>
          <a:xfrm>
            <a:off x="1" y="160276"/>
            <a:ext cx="6296024" cy="523216"/>
          </a:xfrm>
          <a:prstGeom prst="rect">
            <a:avLst/>
          </a:prstGeom>
          <a:noFill/>
        </p:spPr>
        <p:txBody>
          <a:bodyPr wrap="square" lIns="91436" tIns="45718" rIns="91436" bIns="45718" rtlCol="0">
            <a:spAutoFit/>
          </a:bodyPr>
          <a:lstStyle/>
          <a:p>
            <a:pPr algn="ctr" defTabSz="914355"/>
            <a:r>
              <a:rPr lang="en-US" sz="2800" cap="all" dirty="0">
                <a:solidFill>
                  <a:prstClr val="white"/>
                </a:solidFill>
                <a:latin typeface="Century Gothic" panose="020B0502020202020204" pitchFamily="34" charset="0"/>
                <a:ea typeface="Kozuka Gothic Pro R" pitchFamily="34" charset="-128"/>
                <a:cs typeface="Estrangelo Edessa" panose="03080600000000000000" pitchFamily="66" charset="0"/>
              </a:rPr>
              <a:t>Prepare thoughtful questions</a:t>
            </a:r>
            <a:endParaRPr lang="en-US" sz="1200" cap="all"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spTree>
    <p:extLst>
      <p:ext uri="{BB962C8B-B14F-4D97-AF65-F5344CB8AC3E}">
        <p14:creationId xmlns:p14="http://schemas.microsoft.com/office/powerpoint/2010/main" val="135067243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 y="50802"/>
            <a:ext cx="6282266" cy="817563"/>
          </a:xfrm>
        </p:spPr>
        <p:txBody>
          <a:bodyPr>
            <a:normAutofit/>
          </a:bodyPr>
          <a:lstStyle/>
          <a:p>
            <a:pPr algn="ctr"/>
            <a:r>
              <a:rPr lang="en-US" sz="3600" cap="all" dirty="0" smtClean="0">
                <a:solidFill>
                  <a:prstClr val="white"/>
                </a:solidFill>
                <a:latin typeface="Century Gothic" panose="020B0502020202020204" pitchFamily="34" charset="0"/>
                <a:ea typeface="Kozuka Gothic Pro R" pitchFamily="34" charset="-128"/>
                <a:cs typeface="Estrangelo Edessa" panose="03080600000000000000" pitchFamily="66" charset="0"/>
              </a:rPr>
              <a:t>My Story</a:t>
            </a:r>
            <a:endParaRPr lang="en-US" sz="3600" cap="all"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pic>
        <p:nvPicPr>
          <p:cNvPr id="1026" name="Picture 2" descr="Image result for accountant"/>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990601"/>
            <a:ext cx="5866552" cy="5867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arkete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21036" y="932851"/>
            <a:ext cx="6370967" cy="592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86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01011" y="1436967"/>
            <a:ext cx="1371600" cy="1371600"/>
            <a:chOff x="1101011" y="3114090"/>
            <a:chExt cx="1371600" cy="1371600"/>
          </a:xfrm>
        </p:grpSpPr>
        <p:sp>
          <p:nvSpPr>
            <p:cNvPr id="14" name="Oval 13"/>
            <p:cNvSpPr/>
            <p:nvPr/>
          </p:nvSpPr>
          <p:spPr>
            <a:xfrm>
              <a:off x="1101011" y="3114090"/>
              <a:ext cx="1371600" cy="1371600"/>
            </a:xfrm>
            <a:prstGeom prst="ellipse">
              <a:avLst/>
            </a:prstGeom>
            <a:solidFill>
              <a:srgbClr val="015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ttps://s3.amazonaws.com/wspimage/course-icons/icon_oilgas.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75486" y="3153845"/>
              <a:ext cx="1230865" cy="12308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927296" y="3160005"/>
            <a:ext cx="1704718" cy="1371600"/>
            <a:chOff x="927296" y="1390260"/>
            <a:chExt cx="1704718" cy="1371600"/>
          </a:xfrm>
        </p:grpSpPr>
        <p:sp>
          <p:nvSpPr>
            <p:cNvPr id="6" name="Oval 5"/>
            <p:cNvSpPr/>
            <p:nvPr/>
          </p:nvSpPr>
          <p:spPr>
            <a:xfrm>
              <a:off x="1101011" y="1390260"/>
              <a:ext cx="1371600" cy="1371600"/>
            </a:xfrm>
            <a:prstGeom prst="ellipse">
              <a:avLst/>
            </a:prstGeom>
            <a:solidFill>
              <a:srgbClr val="015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http://static1.squarespace.com/static/563d0acce4b0af3807b69a54/564a87f9e4b06eb2db98c76b/564bac19e4b09c82ca037165/1447799834402/home.page_.logo_.chevron.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7296" y="1537253"/>
              <a:ext cx="1704718" cy="10920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1101011" y="4837920"/>
            <a:ext cx="1371600" cy="1371600"/>
            <a:chOff x="1101011" y="4837920"/>
            <a:chExt cx="1371600" cy="1371600"/>
          </a:xfrm>
        </p:grpSpPr>
        <p:sp>
          <p:nvSpPr>
            <p:cNvPr id="15" name="Oval 14"/>
            <p:cNvSpPr/>
            <p:nvPr/>
          </p:nvSpPr>
          <p:spPr>
            <a:xfrm>
              <a:off x="1101011" y="4837920"/>
              <a:ext cx="1371600" cy="1371600"/>
            </a:xfrm>
            <a:prstGeom prst="ellipse">
              <a:avLst/>
            </a:prstGeom>
            <a:solidFill>
              <a:srgbClr val="015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2" name="Picture 8" descr="http://www.1stcontact.com/UserControls/(offline)CurrencyConversion/Images/chart_icon_whit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57739" y="5265071"/>
              <a:ext cx="679732" cy="67973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1554898" y="4941888"/>
              <a:ext cx="463825" cy="485663"/>
            </a:xfrm>
            <a:prstGeom prst="rect">
              <a:avLst/>
            </a:prstGeom>
          </p:spPr>
          <p:txBody>
            <a:bodyPr vert="horz" lIns="121917" tIns="60958" rIns="121917" bIns="60958" rtlCol="0" anchor="ctr">
              <a:noAutofit/>
            </a:bodyPr>
            <a:lstStyle>
              <a:lvl1pPr algn="l" defTabSz="1219170" rtl="0" eaLnBrk="1" latinLnBrk="0" hangingPunct="1">
                <a:lnSpc>
                  <a:spcPct val="90000"/>
                </a:lnSpc>
                <a:spcBef>
                  <a:spcPct val="0"/>
                </a:spcBef>
                <a:buNone/>
                <a:defRPr sz="59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US" sz="3200" b="0" i="0" u="none" strike="noStrike" kern="1200" cap="all" spc="0" normalizeH="0" baseline="0" noProof="0" dirty="0">
                  <a:ln>
                    <a:noFill/>
                  </a:ln>
                  <a:solidFill>
                    <a:prstClr val="white"/>
                  </a:solidFill>
                  <a:effectLst/>
                  <a:uLnTx/>
                  <a:uFillTx/>
                  <a:latin typeface="Franklin Gothic Medium" panose="020B0603020102020204" pitchFamily="34" charset="0"/>
                  <a:ea typeface="+mj-ea"/>
                  <a:cs typeface="+mj-cs"/>
                </a:rPr>
                <a:t>$</a:t>
              </a:r>
            </a:p>
          </p:txBody>
        </p:sp>
      </p:grpSp>
      <p:sp>
        <p:nvSpPr>
          <p:cNvPr id="17" name="Freeform 16"/>
          <p:cNvSpPr/>
          <p:nvPr/>
        </p:nvSpPr>
        <p:spPr>
          <a:xfrm>
            <a:off x="2805729" y="2936251"/>
            <a:ext cx="8048880" cy="1600723"/>
          </a:xfrm>
          <a:custGeom>
            <a:avLst/>
            <a:gdLst>
              <a:gd name="connsiteX0" fmla="*/ 197047 w 2387600"/>
              <a:gd name="connsiteY0" fmla="*/ 0 h 1876636"/>
              <a:gd name="connsiteX1" fmla="*/ 2190553 w 2387600"/>
              <a:gd name="connsiteY1" fmla="*/ 0 h 1876636"/>
              <a:gd name="connsiteX2" fmla="*/ 2387600 w 2387600"/>
              <a:gd name="connsiteY2" fmla="*/ 197047 h 1876636"/>
              <a:gd name="connsiteX3" fmla="*/ 2387600 w 2387600"/>
              <a:gd name="connsiteY3" fmla="*/ 1876636 h 1876636"/>
              <a:gd name="connsiteX4" fmla="*/ 2387600 w 2387600"/>
              <a:gd name="connsiteY4" fmla="*/ 1876636 h 1876636"/>
              <a:gd name="connsiteX5" fmla="*/ 0 w 2387600"/>
              <a:gd name="connsiteY5" fmla="*/ 1876636 h 1876636"/>
              <a:gd name="connsiteX6" fmla="*/ 0 w 2387600"/>
              <a:gd name="connsiteY6" fmla="*/ 1876636 h 1876636"/>
              <a:gd name="connsiteX7" fmla="*/ 0 w 2387600"/>
              <a:gd name="connsiteY7" fmla="*/ 197047 h 1876636"/>
              <a:gd name="connsiteX8" fmla="*/ 197047 w 2387600"/>
              <a:gd name="connsiteY8" fmla="*/ 0 h 18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1876636">
                <a:moveTo>
                  <a:pt x="2190553" y="1876636"/>
                </a:moveTo>
                <a:lnTo>
                  <a:pt x="197047" y="1876636"/>
                </a:lnTo>
                <a:cubicBezTo>
                  <a:pt x="88221" y="1876636"/>
                  <a:pt x="0" y="1788415"/>
                  <a:pt x="0" y="1679589"/>
                </a:cubicBezTo>
                <a:lnTo>
                  <a:pt x="0" y="0"/>
                </a:lnTo>
                <a:lnTo>
                  <a:pt x="0" y="0"/>
                </a:lnTo>
                <a:lnTo>
                  <a:pt x="2387600" y="0"/>
                </a:lnTo>
                <a:lnTo>
                  <a:pt x="2387600" y="0"/>
                </a:lnTo>
                <a:lnTo>
                  <a:pt x="2387600" y="1679589"/>
                </a:lnTo>
                <a:cubicBezTo>
                  <a:pt x="2387600" y="1788415"/>
                  <a:pt x="2299379" y="1876636"/>
                  <a:pt x="2190553" y="1876636"/>
                </a:cubicBez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7060" tIns="149350" rIns="207061" bIns="207060" numCol="1" spcCol="1271" anchor="t" anchorCtr="0">
            <a:noAutofit/>
          </a:bodyPr>
          <a:lstStyle/>
          <a:p>
            <a:pPr marL="0" marR="0" lvl="0" indent="0" algn="l" defTabSz="933427" rtl="0" eaLnBrk="1" fontAlgn="auto" latinLnBrk="0" hangingPunct="1">
              <a:lnSpc>
                <a:spcPct val="90000"/>
              </a:lnSpc>
              <a:spcBef>
                <a:spcPct val="0"/>
              </a:spcBef>
              <a:spcAft>
                <a:spcPct val="35000"/>
              </a:spcAft>
              <a:buClrTx/>
              <a:buSzTx/>
              <a:buFontTx/>
              <a:buNone/>
              <a:tabLst/>
              <a:defRPr/>
            </a:pPr>
            <a:r>
              <a:rPr kumimoji="0" lang="en-US" sz="3200" b="1" i="0" u="none" strike="noStrike" kern="1200" cap="all" spc="0" normalizeH="0" baseline="0" noProof="0" dirty="0">
                <a:ln>
                  <a:noFill/>
                </a:ln>
                <a:solidFill>
                  <a:srgbClr val="01529A"/>
                </a:solidFill>
                <a:effectLst/>
                <a:uLnTx/>
                <a:uFillTx/>
                <a:latin typeface="Franklin Gothic Medium" panose="020B0603020102020204" pitchFamily="34" charset="0"/>
                <a:ea typeface="+mn-ea"/>
                <a:cs typeface="+mn-cs"/>
              </a:rPr>
              <a:t>Company (x2)</a:t>
            </a:r>
          </a:p>
          <a:p>
            <a:pPr marL="342900" marR="0" lvl="0" indent="-342900" algn="l" defTabSz="933427"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all" spc="0" normalizeH="0" baseline="0" noProof="0" dirty="0">
                <a:ln>
                  <a:noFill/>
                </a:ln>
                <a:solidFill>
                  <a:srgbClr val="01529A"/>
                </a:solidFill>
                <a:effectLst/>
                <a:uLnTx/>
                <a:uFillTx/>
                <a:latin typeface="Franklin Gothic Medium" panose="020B0603020102020204" pitchFamily="34" charset="0"/>
                <a:ea typeface="+mn-ea"/>
                <a:cs typeface="+mn-cs"/>
              </a:rPr>
              <a:t>Beyond the normal financial metrics, what other factors does chevron consider when evaluating whether a particular deal is a good investment?</a:t>
            </a:r>
          </a:p>
        </p:txBody>
      </p:sp>
      <p:sp>
        <p:nvSpPr>
          <p:cNvPr id="19" name="Freeform 18"/>
          <p:cNvSpPr/>
          <p:nvPr/>
        </p:nvSpPr>
        <p:spPr>
          <a:xfrm>
            <a:off x="2805728" y="1250284"/>
            <a:ext cx="9127191" cy="1600723"/>
          </a:xfrm>
          <a:custGeom>
            <a:avLst/>
            <a:gdLst>
              <a:gd name="connsiteX0" fmla="*/ 197047 w 2387600"/>
              <a:gd name="connsiteY0" fmla="*/ 0 h 1876636"/>
              <a:gd name="connsiteX1" fmla="*/ 2190553 w 2387600"/>
              <a:gd name="connsiteY1" fmla="*/ 0 h 1876636"/>
              <a:gd name="connsiteX2" fmla="*/ 2387600 w 2387600"/>
              <a:gd name="connsiteY2" fmla="*/ 197047 h 1876636"/>
              <a:gd name="connsiteX3" fmla="*/ 2387600 w 2387600"/>
              <a:gd name="connsiteY3" fmla="*/ 1876636 h 1876636"/>
              <a:gd name="connsiteX4" fmla="*/ 2387600 w 2387600"/>
              <a:gd name="connsiteY4" fmla="*/ 1876636 h 1876636"/>
              <a:gd name="connsiteX5" fmla="*/ 0 w 2387600"/>
              <a:gd name="connsiteY5" fmla="*/ 1876636 h 1876636"/>
              <a:gd name="connsiteX6" fmla="*/ 0 w 2387600"/>
              <a:gd name="connsiteY6" fmla="*/ 1876636 h 1876636"/>
              <a:gd name="connsiteX7" fmla="*/ 0 w 2387600"/>
              <a:gd name="connsiteY7" fmla="*/ 197047 h 1876636"/>
              <a:gd name="connsiteX8" fmla="*/ 197047 w 2387600"/>
              <a:gd name="connsiteY8" fmla="*/ 0 h 18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1876636">
                <a:moveTo>
                  <a:pt x="2190553" y="1876636"/>
                </a:moveTo>
                <a:lnTo>
                  <a:pt x="197047" y="1876636"/>
                </a:lnTo>
                <a:cubicBezTo>
                  <a:pt x="88221" y="1876636"/>
                  <a:pt x="0" y="1788415"/>
                  <a:pt x="0" y="1679589"/>
                </a:cubicBezTo>
                <a:lnTo>
                  <a:pt x="0" y="0"/>
                </a:lnTo>
                <a:lnTo>
                  <a:pt x="0" y="0"/>
                </a:lnTo>
                <a:lnTo>
                  <a:pt x="2387600" y="0"/>
                </a:lnTo>
                <a:lnTo>
                  <a:pt x="2387600" y="0"/>
                </a:lnTo>
                <a:lnTo>
                  <a:pt x="2387600" y="1679589"/>
                </a:lnTo>
                <a:cubicBezTo>
                  <a:pt x="2387600" y="1788415"/>
                  <a:pt x="2299379" y="1876636"/>
                  <a:pt x="2190553" y="1876636"/>
                </a:cubicBez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7060" tIns="149350" rIns="207061" bIns="207060" numCol="1" spcCol="1271" anchor="t" anchorCtr="0">
            <a:noAutofit/>
          </a:bodyPr>
          <a:lstStyle/>
          <a:p>
            <a:pPr marL="0" marR="0" lvl="0" indent="0" algn="l" defTabSz="933427" rtl="0" eaLnBrk="1" fontAlgn="auto" latinLnBrk="0" hangingPunct="1">
              <a:lnSpc>
                <a:spcPct val="90000"/>
              </a:lnSpc>
              <a:spcBef>
                <a:spcPct val="0"/>
              </a:spcBef>
              <a:spcAft>
                <a:spcPct val="35000"/>
              </a:spcAft>
              <a:buClrTx/>
              <a:buSzTx/>
              <a:buFontTx/>
              <a:buNone/>
              <a:tabLst/>
              <a:defRPr/>
            </a:pPr>
            <a:r>
              <a:rPr kumimoji="0" lang="en-US" sz="3200" b="1" i="0" u="none" strike="noStrike" kern="1200" cap="all" spc="0" normalizeH="0" baseline="0" noProof="0" dirty="0">
                <a:ln>
                  <a:noFill/>
                </a:ln>
                <a:solidFill>
                  <a:srgbClr val="01529A"/>
                </a:solidFill>
                <a:effectLst/>
                <a:uLnTx/>
                <a:uFillTx/>
                <a:latin typeface="Franklin Gothic Medium" panose="020B0603020102020204" pitchFamily="34" charset="0"/>
                <a:ea typeface="+mn-ea"/>
                <a:cs typeface="+mn-cs"/>
              </a:rPr>
              <a:t>Industry (x2)</a:t>
            </a:r>
          </a:p>
          <a:p>
            <a:pPr marL="342900" marR="0" lvl="0" indent="-342900" algn="l" defTabSz="933427"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all" spc="0" normalizeH="0" baseline="0" noProof="0" dirty="0">
                <a:ln>
                  <a:noFill/>
                </a:ln>
                <a:solidFill>
                  <a:srgbClr val="01529A"/>
                </a:solidFill>
                <a:effectLst/>
                <a:uLnTx/>
                <a:uFillTx/>
                <a:latin typeface="Franklin Gothic Medium" panose="020B0603020102020204" pitchFamily="34" charset="0"/>
                <a:ea typeface="+mn-ea"/>
                <a:cs typeface="+mn-cs"/>
              </a:rPr>
              <a:t>There appears to be a significant amount of M&amp;A activity in the energy sector due to the recent decline in oil prices - do you think we’re nearing the peak of that trend, or is there a lot more to come?</a:t>
            </a:r>
          </a:p>
        </p:txBody>
      </p:sp>
      <p:sp>
        <p:nvSpPr>
          <p:cNvPr id="20" name="Freeform 19"/>
          <p:cNvSpPr/>
          <p:nvPr/>
        </p:nvSpPr>
        <p:spPr>
          <a:xfrm>
            <a:off x="2805729" y="4653693"/>
            <a:ext cx="8048880" cy="1600723"/>
          </a:xfrm>
          <a:custGeom>
            <a:avLst/>
            <a:gdLst>
              <a:gd name="connsiteX0" fmla="*/ 197047 w 2387600"/>
              <a:gd name="connsiteY0" fmla="*/ 0 h 1876636"/>
              <a:gd name="connsiteX1" fmla="*/ 2190553 w 2387600"/>
              <a:gd name="connsiteY1" fmla="*/ 0 h 1876636"/>
              <a:gd name="connsiteX2" fmla="*/ 2387600 w 2387600"/>
              <a:gd name="connsiteY2" fmla="*/ 197047 h 1876636"/>
              <a:gd name="connsiteX3" fmla="*/ 2387600 w 2387600"/>
              <a:gd name="connsiteY3" fmla="*/ 1876636 h 1876636"/>
              <a:gd name="connsiteX4" fmla="*/ 2387600 w 2387600"/>
              <a:gd name="connsiteY4" fmla="*/ 1876636 h 1876636"/>
              <a:gd name="connsiteX5" fmla="*/ 0 w 2387600"/>
              <a:gd name="connsiteY5" fmla="*/ 1876636 h 1876636"/>
              <a:gd name="connsiteX6" fmla="*/ 0 w 2387600"/>
              <a:gd name="connsiteY6" fmla="*/ 1876636 h 1876636"/>
              <a:gd name="connsiteX7" fmla="*/ 0 w 2387600"/>
              <a:gd name="connsiteY7" fmla="*/ 197047 h 1876636"/>
              <a:gd name="connsiteX8" fmla="*/ 197047 w 2387600"/>
              <a:gd name="connsiteY8" fmla="*/ 0 h 18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1876636">
                <a:moveTo>
                  <a:pt x="2190553" y="1876636"/>
                </a:moveTo>
                <a:lnTo>
                  <a:pt x="197047" y="1876636"/>
                </a:lnTo>
                <a:cubicBezTo>
                  <a:pt x="88221" y="1876636"/>
                  <a:pt x="0" y="1788415"/>
                  <a:pt x="0" y="1679589"/>
                </a:cubicBezTo>
                <a:lnTo>
                  <a:pt x="0" y="0"/>
                </a:lnTo>
                <a:lnTo>
                  <a:pt x="0" y="0"/>
                </a:lnTo>
                <a:lnTo>
                  <a:pt x="2387600" y="0"/>
                </a:lnTo>
                <a:lnTo>
                  <a:pt x="2387600" y="0"/>
                </a:lnTo>
                <a:lnTo>
                  <a:pt x="2387600" y="1679589"/>
                </a:lnTo>
                <a:cubicBezTo>
                  <a:pt x="2387600" y="1788415"/>
                  <a:pt x="2299379" y="1876636"/>
                  <a:pt x="2190553" y="1876636"/>
                </a:cubicBez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7060" tIns="149350" rIns="207061" bIns="207060" numCol="1" spcCol="1271" anchor="t" anchorCtr="0">
            <a:noAutofit/>
          </a:bodyPr>
          <a:lstStyle/>
          <a:p>
            <a:pPr marL="0" marR="0" lvl="0" indent="0" algn="l" defTabSz="933427" rtl="0" eaLnBrk="1" fontAlgn="auto" latinLnBrk="0" hangingPunct="1">
              <a:lnSpc>
                <a:spcPct val="90000"/>
              </a:lnSpc>
              <a:spcBef>
                <a:spcPct val="0"/>
              </a:spcBef>
              <a:spcAft>
                <a:spcPct val="35000"/>
              </a:spcAft>
              <a:buClrTx/>
              <a:buSzTx/>
              <a:buFontTx/>
              <a:buNone/>
              <a:tabLst/>
              <a:defRPr/>
            </a:pPr>
            <a:r>
              <a:rPr kumimoji="0" lang="en-US" sz="3200" b="1" i="0" u="none" strike="noStrike" kern="1200" cap="all" spc="0" normalizeH="0" baseline="0" noProof="0" dirty="0">
                <a:ln>
                  <a:noFill/>
                </a:ln>
                <a:solidFill>
                  <a:srgbClr val="01529A"/>
                </a:solidFill>
                <a:effectLst/>
                <a:uLnTx/>
                <a:uFillTx/>
                <a:latin typeface="Franklin Gothic Medium" panose="020B0603020102020204" pitchFamily="34" charset="0"/>
                <a:ea typeface="+mn-ea"/>
                <a:cs typeface="+mn-cs"/>
              </a:rPr>
              <a:t>Role (x2)</a:t>
            </a:r>
          </a:p>
          <a:p>
            <a:pPr marL="342900" marR="0" lvl="0" indent="-342900" algn="l" defTabSz="933427"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1" i="0" u="none" strike="noStrike" kern="1200" cap="all" spc="0" normalizeH="0" baseline="0" noProof="0" dirty="0">
                <a:ln>
                  <a:noFill/>
                </a:ln>
                <a:solidFill>
                  <a:srgbClr val="01529A"/>
                </a:solidFill>
                <a:effectLst/>
                <a:uLnTx/>
                <a:uFillTx/>
                <a:latin typeface="Franklin Gothic Medium" panose="020B0603020102020204" pitchFamily="34" charset="0"/>
                <a:ea typeface="+mn-ea"/>
                <a:cs typeface="+mn-cs"/>
              </a:rPr>
              <a:t>if chevron makes an acquisition or divestiture, when would the controllers team become involved?</a:t>
            </a:r>
          </a:p>
        </p:txBody>
      </p:sp>
      <p:sp>
        <p:nvSpPr>
          <p:cNvPr id="21" name="Oval 20"/>
          <p:cNvSpPr/>
          <p:nvPr/>
        </p:nvSpPr>
        <p:spPr>
          <a:xfrm>
            <a:off x="1055290" y="4792200"/>
            <a:ext cx="1463040" cy="1463040"/>
          </a:xfrm>
          <a:prstGeom prst="ellipse">
            <a:avLst/>
          </a:prstGeom>
          <a:noFill/>
          <a:ln w="28575">
            <a:solidFill>
              <a:srgbClr val="015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p:cNvSpPr/>
          <p:nvPr/>
        </p:nvSpPr>
        <p:spPr>
          <a:xfrm>
            <a:off x="1055290" y="3114146"/>
            <a:ext cx="1463040" cy="1463040"/>
          </a:xfrm>
          <a:prstGeom prst="ellipse">
            <a:avLst/>
          </a:prstGeom>
          <a:noFill/>
          <a:ln w="28575">
            <a:solidFill>
              <a:srgbClr val="015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p:cNvSpPr/>
          <p:nvPr/>
        </p:nvSpPr>
        <p:spPr>
          <a:xfrm>
            <a:off x="1055290" y="1393788"/>
            <a:ext cx="1463040" cy="1463040"/>
          </a:xfrm>
          <a:prstGeom prst="ellipse">
            <a:avLst/>
          </a:prstGeom>
          <a:noFill/>
          <a:ln w="28575">
            <a:solidFill>
              <a:srgbClr val="015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hlinkClick r:id="" action="ppaction://noaction"/>
            <a:extLst>
              <a:ext uri="{FF2B5EF4-FFF2-40B4-BE49-F238E27FC236}">
                <a16:creationId xmlns:a16="http://schemas.microsoft.com/office/drawing/2014/main" xmlns="" id="{16E81E35-1AB0-4C40-AF94-850D83C935F6}"/>
              </a:ext>
            </a:extLst>
          </p:cNvPr>
          <p:cNvSpPr/>
          <p:nvPr/>
        </p:nvSpPr>
        <p:spPr>
          <a:xfrm>
            <a:off x="10199914" y="5928392"/>
            <a:ext cx="1981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xmlns="" id="{3635D003-A041-4FCA-8FE1-EF56BBD5AC67}"/>
              </a:ext>
            </a:extLst>
          </p:cNvPr>
          <p:cNvSpPr txBox="1"/>
          <p:nvPr/>
        </p:nvSpPr>
        <p:spPr>
          <a:xfrm>
            <a:off x="1" y="160276"/>
            <a:ext cx="6296024" cy="646327"/>
          </a:xfrm>
          <a:prstGeom prst="rect">
            <a:avLst/>
          </a:prstGeom>
          <a:noFill/>
        </p:spPr>
        <p:txBody>
          <a:bodyPr wrap="square" lIns="91436" tIns="45718" rIns="91436" bIns="45718" rtlCol="0">
            <a:spAutoFit/>
          </a:bodyPr>
          <a:lstStyle/>
          <a:p>
            <a:pPr algn="ctr" defTabSz="914355"/>
            <a:r>
              <a:rPr lang="en-US" sz="3600" cap="all" dirty="0">
                <a:solidFill>
                  <a:prstClr val="white"/>
                </a:solidFill>
                <a:latin typeface="Century Gothic" panose="020B0502020202020204" pitchFamily="34" charset="0"/>
                <a:ea typeface="Kozuka Gothic Pro R" pitchFamily="34" charset="-128"/>
                <a:cs typeface="Estrangelo Edessa" panose="03080600000000000000" pitchFamily="66" charset="0"/>
              </a:rPr>
              <a:t>2 – 2 – 2 Rule</a:t>
            </a:r>
            <a:endParaRPr lang="en-US" sz="1600" cap="all"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spTree>
    <p:extLst>
      <p:ext uri="{BB962C8B-B14F-4D97-AF65-F5344CB8AC3E}">
        <p14:creationId xmlns:p14="http://schemas.microsoft.com/office/powerpoint/2010/main" val="177870167"/>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7DC186A-44B1-4013-9AC9-DB0FA62EC1E6}"/>
              </a:ext>
            </a:extLst>
          </p:cNvPr>
          <p:cNvSpPr txBox="1"/>
          <p:nvPr/>
        </p:nvSpPr>
        <p:spPr>
          <a:xfrm>
            <a:off x="0" y="93346"/>
            <a:ext cx="6296024" cy="830993"/>
          </a:xfrm>
          <a:prstGeom prst="rect">
            <a:avLst/>
          </a:prstGeom>
          <a:noFill/>
        </p:spPr>
        <p:txBody>
          <a:bodyPr wrap="square" lIns="91436" tIns="45718" rIns="91436" bIns="45718" rtlCol="0">
            <a:spAutoFit/>
          </a:bodyPr>
          <a:lstStyle/>
          <a:p>
            <a:pPr algn="ctr" defTabSz="914355"/>
            <a:r>
              <a:rPr lang="en-US" sz="4800" cap="all" dirty="0">
                <a:solidFill>
                  <a:prstClr val="white"/>
                </a:solidFill>
                <a:latin typeface="Century Gothic" panose="020B0502020202020204" pitchFamily="34" charset="0"/>
                <a:ea typeface="Kozuka Gothic Pro R" pitchFamily="34" charset="-128"/>
                <a:cs typeface="Estrangelo Edessa" panose="03080600000000000000" pitchFamily="66" charset="0"/>
              </a:rPr>
              <a:t>reminders</a:t>
            </a:r>
            <a:endParaRPr lang="en-US" sz="2400" cap="all"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sp>
        <p:nvSpPr>
          <p:cNvPr id="5" name="Content Placeholder 4">
            <a:extLst>
              <a:ext uri="{FF2B5EF4-FFF2-40B4-BE49-F238E27FC236}">
                <a16:creationId xmlns:a16="http://schemas.microsoft.com/office/drawing/2014/main" xmlns="" id="{A8377676-0612-490E-8584-B0C51D9886C2}"/>
              </a:ext>
            </a:extLst>
          </p:cNvPr>
          <p:cNvSpPr>
            <a:spLocks noGrp="1"/>
          </p:cNvSpPr>
          <p:nvPr>
            <p:ph idx="1"/>
          </p:nvPr>
        </p:nvSpPr>
        <p:spPr>
          <a:xfrm>
            <a:off x="423867" y="1574802"/>
            <a:ext cx="11407775" cy="4602164"/>
          </a:xfrm>
        </p:spPr>
        <p:txBody>
          <a:bodyPr/>
          <a:lstStyle/>
          <a:p>
            <a:r>
              <a:rPr lang="en-US" dirty="0">
                <a:solidFill>
                  <a:schemeClr val="tx1"/>
                </a:solidFill>
              </a:rPr>
              <a:t>Sign up for company research workshops in the Business Library for Portfolio Assignment</a:t>
            </a:r>
          </a:p>
          <a:p>
            <a:pPr lvl="1"/>
            <a:r>
              <a:rPr lang="en-US" dirty="0">
                <a:solidFill>
                  <a:schemeClr val="tx1"/>
                </a:solidFill>
              </a:rPr>
              <a:t>Register online: 	</a:t>
            </a:r>
            <a:r>
              <a:rPr lang="en-US" dirty="0">
                <a:solidFill>
                  <a:schemeClr val="tx1"/>
                </a:solidFill>
                <a:hlinkClick r:id="rId2"/>
              </a:rPr>
              <a:t>https://libcal.smu.edu/calendar/businesslibrary?cid=9198&amp;t=d&amp;d=0000-00-00&amp;cal=9198&amp;ct=39677</a:t>
            </a:r>
            <a:endParaRPr lang="en-US" dirty="0">
              <a:solidFill>
                <a:schemeClr val="tx1"/>
              </a:solidFill>
            </a:endParaRPr>
          </a:p>
          <a:p>
            <a:pPr lvl="1"/>
            <a:r>
              <a:rPr lang="en-US" dirty="0">
                <a:solidFill>
                  <a:schemeClr val="tx1"/>
                </a:solidFill>
              </a:rPr>
              <a:t>Instruction and link on Canvas</a:t>
            </a:r>
          </a:p>
          <a:p>
            <a:r>
              <a:rPr lang="en-US" dirty="0">
                <a:solidFill>
                  <a:schemeClr val="tx1"/>
                </a:solidFill>
              </a:rPr>
              <a:t>Due by 5:00pm: Handshake profile completed</a:t>
            </a:r>
          </a:p>
          <a:p>
            <a:r>
              <a:rPr lang="en-US" dirty="0">
                <a:solidFill>
                  <a:schemeClr val="tx1"/>
                </a:solidFill>
              </a:rPr>
              <a:t>Due by 5:00pm: Big Interview Assignment</a:t>
            </a:r>
          </a:p>
          <a:p>
            <a:endParaRPr lang="en-US" dirty="0">
              <a:solidFill>
                <a:schemeClr val="tx1"/>
              </a:solidFill>
            </a:endParaRPr>
          </a:p>
        </p:txBody>
      </p:sp>
    </p:spTree>
    <p:extLst>
      <p:ext uri="{BB962C8B-B14F-4D97-AF65-F5344CB8AC3E}">
        <p14:creationId xmlns:p14="http://schemas.microsoft.com/office/powerpoint/2010/main" val="304397928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270"/>
            <a:ext cx="6290733" cy="817563"/>
          </a:xfrm>
        </p:spPr>
        <p:txBody>
          <a:bodyPr>
            <a:normAutofit/>
          </a:bodyPr>
          <a:lstStyle/>
          <a:p>
            <a:pPr algn="ctr"/>
            <a:r>
              <a:rPr lang="en-US" sz="3600" cap="all" dirty="0" smtClean="0">
                <a:solidFill>
                  <a:prstClr val="white"/>
                </a:solidFill>
                <a:latin typeface="Century Gothic" panose="020B0502020202020204" pitchFamily="34" charset="0"/>
                <a:ea typeface="Kozuka Gothic Pro R" pitchFamily="34" charset="-128"/>
                <a:cs typeface="Estrangelo Edessa" panose="03080600000000000000" pitchFamily="66" charset="0"/>
              </a:rPr>
              <a:t>My Turning Point</a:t>
            </a:r>
            <a:endParaRPr lang="en-US" sz="3600" cap="all"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pic>
        <p:nvPicPr>
          <p:cNvPr id="6" name="Picture 5">
            <a:extLst>
              <a:ext uri="{FF2B5EF4-FFF2-40B4-BE49-F238E27FC236}">
                <a16:creationId xmlns="" xmlns:a16="http://schemas.microsoft.com/office/drawing/2014/main" id="{6C7CC1B1-5523-4DC4-B36C-29AD024E28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24382"/>
            <a:ext cx="12192000" cy="5933618"/>
          </a:xfrm>
          <a:prstGeom prst="rect">
            <a:avLst/>
          </a:prstGeom>
        </p:spPr>
      </p:pic>
    </p:spTree>
    <p:extLst>
      <p:ext uri="{BB962C8B-B14F-4D97-AF65-F5344CB8AC3E}">
        <p14:creationId xmlns:p14="http://schemas.microsoft.com/office/powerpoint/2010/main" val="304067224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737"/>
            <a:ext cx="6299200" cy="817563"/>
          </a:xfrm>
        </p:spPr>
        <p:txBody>
          <a:bodyPr>
            <a:normAutofit/>
          </a:bodyPr>
          <a:lstStyle/>
          <a:p>
            <a:pPr algn="ctr"/>
            <a:r>
              <a:rPr lang="en-US" sz="3600" cap="all" dirty="0">
                <a:solidFill>
                  <a:prstClr val="white"/>
                </a:solidFill>
                <a:latin typeface="Century Gothic" panose="020B0502020202020204" pitchFamily="34" charset="0"/>
                <a:ea typeface="Kozuka Gothic Pro R" pitchFamily="34" charset="-128"/>
                <a:cs typeface="Estrangelo Edessa" panose="03080600000000000000" pitchFamily="66" charset="0"/>
              </a:rPr>
              <a:t>Best Advice Ever</a:t>
            </a:r>
          </a:p>
        </p:txBody>
      </p:sp>
      <p:pic>
        <p:nvPicPr>
          <p:cNvPr id="4" name="Picture 3">
            <a:extLst>
              <a:ext uri="{FF2B5EF4-FFF2-40B4-BE49-F238E27FC236}">
                <a16:creationId xmlns="" xmlns:a16="http://schemas.microsoft.com/office/drawing/2014/main" id="{350E0D08-B7E7-42A5-88FE-F5A4100478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61"/>
          <a:stretch/>
        </p:blipFill>
        <p:spPr>
          <a:xfrm>
            <a:off x="-1" y="907448"/>
            <a:ext cx="12213639" cy="5950552"/>
          </a:xfrm>
          <a:prstGeom prst="rect">
            <a:avLst/>
          </a:prstGeom>
        </p:spPr>
      </p:pic>
    </p:spTree>
    <p:extLst>
      <p:ext uri="{BB962C8B-B14F-4D97-AF65-F5344CB8AC3E}">
        <p14:creationId xmlns:p14="http://schemas.microsoft.com/office/powerpoint/2010/main" val="226163449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7099"/>
            <a:ext cx="6324599" cy="817563"/>
          </a:xfrm>
        </p:spPr>
        <p:txBody>
          <a:bodyPr>
            <a:normAutofit/>
          </a:bodyPr>
          <a:lstStyle/>
          <a:p>
            <a:pPr algn="ctr"/>
            <a:r>
              <a:rPr lang="en-US" sz="3600" cap="all" dirty="0" smtClean="0">
                <a:solidFill>
                  <a:prstClr val="white"/>
                </a:solidFill>
                <a:latin typeface="Century Gothic" panose="020B0502020202020204" pitchFamily="34" charset="0"/>
                <a:ea typeface="Kozuka Gothic Pro R" pitchFamily="34" charset="-128"/>
                <a:cs typeface="Estrangelo Edessa" panose="03080600000000000000" pitchFamily="66" charset="0"/>
              </a:rPr>
              <a:t>My Recruiting job</a:t>
            </a:r>
            <a:endParaRPr lang="en-US" sz="3600" cap="all" dirty="0">
              <a:solidFill>
                <a:prstClr val="white"/>
              </a:solidFill>
              <a:latin typeface="Century Gothic" panose="020B0502020202020204" pitchFamily="34" charset="0"/>
              <a:ea typeface="Kozuka Gothic Pro R" pitchFamily="34" charset="-128"/>
              <a:cs typeface="Estrangelo Edessa" panose="03080600000000000000" pitchFamily="66" charset="0"/>
            </a:endParaRPr>
          </a:p>
        </p:txBody>
      </p:sp>
      <p:pic>
        <p:nvPicPr>
          <p:cNvPr id="4" name="Picture 3">
            <a:extLst>
              <a:ext uri="{FF2B5EF4-FFF2-40B4-BE49-F238E27FC236}">
                <a16:creationId xmlns="" xmlns:a16="http://schemas.microsoft.com/office/drawing/2014/main" id="{AA11C82F-3DFB-4CB1-A9F1-65ADFEFA82B1}"/>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l="-39578" r="-36729"/>
          <a:stretch/>
        </p:blipFill>
        <p:spPr>
          <a:xfrm>
            <a:off x="1" y="1061675"/>
            <a:ext cx="12191999" cy="5796325"/>
          </a:xfrm>
          <a:prstGeom prst="rect">
            <a:avLst/>
          </a:prstGeom>
          <a:solidFill>
            <a:schemeClr val="bg1"/>
          </a:solidFill>
        </p:spPr>
      </p:pic>
    </p:spTree>
    <p:extLst>
      <p:ext uri="{BB962C8B-B14F-4D97-AF65-F5344CB8AC3E}">
        <p14:creationId xmlns:p14="http://schemas.microsoft.com/office/powerpoint/2010/main" val="355557868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270"/>
            <a:ext cx="6282267" cy="817563"/>
          </a:xfrm>
        </p:spPr>
        <p:txBody>
          <a:bodyPr>
            <a:normAutofit/>
          </a:bodyPr>
          <a:lstStyle/>
          <a:p>
            <a:pPr algn="ctr"/>
            <a:r>
              <a:rPr lang="en-US" sz="3600" cap="all" dirty="0">
                <a:solidFill>
                  <a:prstClr val="white"/>
                </a:solidFill>
                <a:latin typeface="Century Gothic" panose="020B0502020202020204" pitchFamily="34" charset="0"/>
                <a:ea typeface="Kozuka Gothic Pro R" pitchFamily="34" charset="-128"/>
                <a:cs typeface="Estrangelo Edessa" panose="03080600000000000000" pitchFamily="66" charset="0"/>
              </a:rPr>
              <a:t>What’s Next</a:t>
            </a:r>
          </a:p>
        </p:txBody>
      </p:sp>
      <p:pic>
        <p:nvPicPr>
          <p:cNvPr id="6" name="Picture 5">
            <a:extLst>
              <a:ext uri="{FF2B5EF4-FFF2-40B4-BE49-F238E27FC236}">
                <a16:creationId xmlns="" xmlns:a16="http://schemas.microsoft.com/office/drawing/2014/main" id="{CE7DA48D-F047-4FBC-B718-8A763A14F8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932849"/>
            <a:ext cx="12192001" cy="5927754"/>
          </a:xfrm>
          <a:prstGeom prst="rect">
            <a:avLst/>
          </a:prstGeom>
        </p:spPr>
      </p:pic>
    </p:spTree>
    <p:extLst>
      <p:ext uri="{BB962C8B-B14F-4D97-AF65-F5344CB8AC3E}">
        <p14:creationId xmlns:p14="http://schemas.microsoft.com/office/powerpoint/2010/main" val="3055003863"/>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SMUThemeJune2017">
  <a:themeElements>
    <a:clrScheme name="SMU Palette 2016">
      <a:dk1>
        <a:sysClr val="windowText" lastClr="000000"/>
      </a:dk1>
      <a:lt1>
        <a:sysClr val="window" lastClr="FFFFFF"/>
      </a:lt1>
      <a:dk2>
        <a:srgbClr val="005DA9"/>
      </a:dk2>
      <a:lt2>
        <a:srgbClr val="CDCFCE"/>
      </a:lt2>
      <a:accent1>
        <a:srgbClr val="5E84BE"/>
      </a:accent1>
      <a:accent2>
        <a:srgbClr val="B10000"/>
      </a:accent2>
      <a:accent3>
        <a:srgbClr val="E2D8B9"/>
      </a:accent3>
      <a:accent4>
        <a:srgbClr val="D49F0E"/>
      </a:accent4>
      <a:accent5>
        <a:srgbClr val="457E28"/>
      </a:accent5>
      <a:accent6>
        <a:srgbClr val="66695B"/>
      </a:accent6>
      <a:hlink>
        <a:srgbClr val="619FFA"/>
      </a:hlink>
      <a:folHlink>
        <a:srgbClr val="FF3737"/>
      </a:folHlink>
    </a:clrScheme>
    <a:fontScheme name="SMU 2016">
      <a:majorFont>
        <a:latin typeface="Palatino Linotype"/>
        <a:ea typeface=""/>
        <a:cs typeface=""/>
      </a:majorFont>
      <a:minorFont>
        <a:latin typeface="Helvetica LT St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MUThemeJune2017" id="{6CE5CF7F-E433-47EC-B4C3-42CCD5B87159}" vid="{98A82494-0B3C-4361-A89B-532B84D7F1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UniversityTemplate_June2017</Template>
  <TotalTime>3679</TotalTime>
  <Words>1780</Words>
  <Application>Microsoft Office PowerPoint</Application>
  <PresentationFormat>Custom</PresentationFormat>
  <Paragraphs>413</Paragraphs>
  <Slides>51</Slides>
  <Notes>15</Notes>
  <HiddenSlides>0</HiddenSlides>
  <MMClips>1</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SMUThemeJune2017</vt:lpstr>
      <vt:lpstr>Career Management Module</vt:lpstr>
      <vt:lpstr>PowerPoint Presentation</vt:lpstr>
      <vt:lpstr>PowerPoint Presentation</vt:lpstr>
      <vt:lpstr>Who Am I?</vt:lpstr>
      <vt:lpstr>My Story</vt:lpstr>
      <vt:lpstr>My Turning Point</vt:lpstr>
      <vt:lpstr>Best Advice Ever</vt:lpstr>
      <vt:lpstr>My Recruiting job</vt:lpstr>
      <vt:lpstr>What’s Next</vt:lpstr>
      <vt:lpstr>Types of  Interviews</vt:lpstr>
      <vt:lpstr>The Hiring Process</vt:lpstr>
      <vt:lpstr>PowerPoint Presentation</vt:lpstr>
      <vt:lpstr>What Employers Look For</vt:lpstr>
      <vt:lpstr>Phone Screens</vt:lpstr>
      <vt:lpstr>How do employers screen resumes?</vt:lpstr>
      <vt:lpstr>Experience ScreeninG</vt:lpstr>
      <vt:lpstr>Key Words</vt:lpstr>
      <vt:lpstr>PowerPoint Presentation</vt:lpstr>
      <vt:lpstr>How do employers screen resumes?</vt:lpstr>
      <vt:lpstr>Types of  Interview Questions</vt:lpstr>
      <vt:lpstr>Types of Questions</vt:lpstr>
      <vt:lpstr>PowerPoint Presentation</vt:lpstr>
      <vt:lpstr>PowerPoint Presentation</vt:lpstr>
      <vt:lpstr>PowerPoint Presentation</vt:lpstr>
      <vt:lpstr>Option 1  or  Option 2</vt:lpstr>
      <vt:lpstr>Opening Questions</vt:lpstr>
      <vt:lpstr>Class ACTIVITY</vt:lpstr>
      <vt:lpstr>PowerPoint Presentation</vt:lpstr>
      <vt:lpstr>Behavior Questions</vt:lpstr>
      <vt:lpstr>Your Secret Weapon</vt:lpstr>
      <vt:lpstr>Behavior Questions</vt:lpstr>
      <vt:lpstr>Class ACTIVITY</vt:lpstr>
      <vt:lpstr>PowerPoint Presentation</vt:lpstr>
      <vt:lpstr>PowerPoint Presentation</vt:lpstr>
      <vt:lpstr>Closing Questions</vt:lpstr>
      <vt:lpstr>PowerPoint Presentation</vt:lpstr>
      <vt:lpstr>Interview Checklist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Hearty, Katherine</dc:creator>
  <cp:lastModifiedBy>Blazevich, Richard</cp:lastModifiedBy>
  <cp:revision>361</cp:revision>
  <cp:lastPrinted>2017-09-20T21:02:05Z</cp:lastPrinted>
  <dcterms:created xsi:type="dcterms:W3CDTF">2017-08-25T19:52:32Z</dcterms:created>
  <dcterms:modified xsi:type="dcterms:W3CDTF">2020-02-24T20:07:38Z</dcterms:modified>
</cp:coreProperties>
</file>