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1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471" r:id="rId2"/>
    <p:sldId id="477" r:id="rId3"/>
    <p:sldId id="630" r:id="rId4"/>
    <p:sldId id="525" r:id="rId5"/>
    <p:sldId id="526" r:id="rId6"/>
    <p:sldId id="478" r:id="rId7"/>
    <p:sldId id="498" r:id="rId8"/>
    <p:sldId id="499" r:id="rId9"/>
    <p:sldId id="479" r:id="rId10"/>
    <p:sldId id="500" r:id="rId11"/>
    <p:sldId id="481" r:id="rId12"/>
    <p:sldId id="482" r:id="rId13"/>
    <p:sldId id="274" r:id="rId14"/>
    <p:sldId id="275" r:id="rId15"/>
    <p:sldId id="276" r:id="rId16"/>
    <p:sldId id="277" r:id="rId17"/>
    <p:sldId id="553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520" r:id="rId28"/>
    <p:sldId id="288" r:id="rId29"/>
    <p:sldId id="291" r:id="rId30"/>
    <p:sldId id="290" r:id="rId31"/>
    <p:sldId id="292" r:id="rId32"/>
    <p:sldId id="293" r:id="rId33"/>
    <p:sldId id="294" r:id="rId34"/>
    <p:sldId id="628" r:id="rId35"/>
    <p:sldId id="629" r:id="rId36"/>
    <p:sldId id="632" r:id="rId37"/>
    <p:sldId id="631" r:id="rId38"/>
    <p:sldId id="551" r:id="rId39"/>
    <p:sldId id="532" r:id="rId40"/>
    <p:sldId id="531" r:id="rId41"/>
    <p:sldId id="527" r:id="rId42"/>
    <p:sldId id="552" r:id="rId43"/>
    <p:sldId id="528" r:id="rId44"/>
    <p:sldId id="296" r:id="rId45"/>
    <p:sldId id="633" r:id="rId46"/>
  </p:sldIdLst>
  <p:sldSz cx="9144000" cy="5148263"/>
  <p:notesSz cx="7010400" cy="9296400"/>
  <p:defaultTextStyle>
    <a:defPPr>
      <a:defRPr lang="en-US"/>
    </a:defPPr>
    <a:lvl1pPr marL="0" algn="l" defTabSz="9146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346" algn="l" defTabSz="9146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693" algn="l" defTabSz="9146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2039" algn="l" defTabSz="9146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9385" algn="l" defTabSz="9146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732" algn="l" defTabSz="9146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4078" algn="l" defTabSz="9146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1424" algn="l" defTabSz="9146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8770" algn="l" defTabSz="9146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el h777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27BF"/>
    <a:srgbClr val="4D1979"/>
    <a:srgbClr val="CC8CF0"/>
    <a:srgbClr val="7A17B1"/>
    <a:srgbClr val="6600CC"/>
    <a:srgbClr val="3B0076"/>
    <a:srgbClr val="4678CA"/>
    <a:srgbClr val="306BE0"/>
    <a:srgbClr val="18B46A"/>
    <a:srgbClr val="5BB1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6176" autoAdjust="0"/>
    <p:restoredTop sz="99822" autoAdjust="0"/>
  </p:normalViewPr>
  <p:slideViewPr>
    <p:cSldViewPr>
      <p:cViewPr>
        <p:scale>
          <a:sx n="62" d="100"/>
          <a:sy n="62" d="100"/>
        </p:scale>
        <p:origin x="2502" y="1488"/>
      </p:cViewPr>
      <p:guideLst>
        <p:guide orient="horz" pos="162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2-03T05:35:27.244" idx="1">
    <p:pos x="6000" y="0"/>
    <p:text>Incomplete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2-03T05:37:37.561" idx="2">
    <p:pos x="6000" y="0"/>
    <p:text>Incomplete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2533-63B8-430A-87F7-09ED6A34D38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ED068-F589-4E72-AA19-BD41BEEDB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448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A47F6-EAC9-457E-92BC-046B20B4AD8C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6913"/>
            <a:ext cx="619125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77C80-A086-4795-92BB-1D7445577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33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7168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285841" algn="l" defTabSz="57168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571683" algn="l" defTabSz="57168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857524" algn="l" defTabSz="57168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143366" algn="l" defTabSz="57168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429207" algn="l" defTabSz="57168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715049" algn="l" defTabSz="57168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000890" algn="l" defTabSz="57168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286732" algn="l" defTabSz="57168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7a869f12d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7a869f12d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7a56ee07dd_3_173:notes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8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7a56ee07dd_3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7a56ee07dd_3_186:notes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8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7a56ee07dd_3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7a56ee07dd_3_194:notes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8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g7a56ee07dd_3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7875" y="685488"/>
            <a:ext cx="6062251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7a56ee07dd_3_201:notes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8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g7a56ee07dd_3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7a56ee07dd_3_209:notes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8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7a56ee07dd_3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7a56ee07dd_3_92:notes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8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7a56ee07dd_3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1747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7a56ee07dd_3_234:notes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8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7a56ee07dd_3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7a81b1162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7a81b1162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7a81b116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7a81b116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Product/Service Firm: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Specialized marketing departments - marketing to consumers, marketing to other businesses in B2B companies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Companies may have little/nothing, some, or all marketing functions in-house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functions the company does not conduct in-house, they outsource from...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Agencies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Specialized teams assigned to clients.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Account managers, media planners, content creation, partner management, etc.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Working for a PRODUCT/SERVICES FIRM, there is usually but not always a triangle structure that has a number of positions at both the bottom and the middle thinning out as the positions get higher.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Working for an AGENCY, there is usually but not always a flatter organizational structure, where there are a lot of people at the bottom levels of the organization but not necessarily many people in the upper ranks. </a:t>
            </a:r>
            <a:br>
              <a:rPr lang="en"/>
            </a:br>
            <a:br>
              <a:rPr lang="en"/>
            </a:br>
            <a:r>
              <a:rPr lang="en"/>
              <a:t>As someone looking for a job in marketing, this is important to know as you decide where and how to start your career. If you are looking for a company to build a career with, you will likely want to pick one with a more congruent triangle structure (ie: client-side product/services firm). If you are looking to gain experience working with great clients potentially wearing a lot of hats, an agency role may be a good fit.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7a869f12d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7a869f12d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7a56ee07dd_3_92:notes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8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7a56ee07dd_3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7a81b1162d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7a81b1162d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7a81b1162d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7a81b1162d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7a56ee07dd_3_253:notes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8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g7a56ee07dd_3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30777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7a56ee07dd_3_253:notes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8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g7a56ee07dd_3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75466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7a56ee07dd_3_253:notes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8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g7a56ee07dd_3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82808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7a56ee07dd_3_253:notes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8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g7a56ee07dd_3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41418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7a56ee07dd_3_253:notes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8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g7a56ee07dd_3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16420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7a56ee07dd_3_253:notes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8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g7a56ee07dd_3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20226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7a56ee07dd_3_253:notes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8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g7a56ee07dd_3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7a56ee07dd_3_106:notes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8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g7a56ee07dd_3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7a56ee07dd_3_114:notes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8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7a56ee07dd_3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7a56ee07dd_3_114:notes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8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7a56ee07dd_3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3317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7a56ee07dd_3_133:notes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8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7a56ee07dd_3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7a56ee07dd_3_140:notes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8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7a56ee07dd_3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7a56ee07dd_3_153:notes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8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g7a56ee07dd_3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7a56ee07dd_3_166:notes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8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7a56ee07dd_3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2E0FE08-C916-4E96-89DE-33B90E8AE2F5}"/>
              </a:ext>
            </a:extLst>
          </p:cNvPr>
          <p:cNvSpPr/>
          <p:nvPr userDrawn="1"/>
        </p:nvSpPr>
        <p:spPr>
          <a:xfrm>
            <a:off x="-1" y="772239"/>
            <a:ext cx="9142701" cy="4382432"/>
          </a:xfrm>
          <a:prstGeom prst="rect">
            <a:avLst/>
          </a:prstGeom>
          <a:solidFill>
            <a:srgbClr val="4D1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37C6860E-7E76-4739-9E42-C14C90E83D81}" type="datetime1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3800" y="4771678"/>
            <a:ext cx="990600" cy="274097"/>
          </a:xfrm>
          <a:prstGeom prst="rect">
            <a:avLst/>
          </a:prstGeom>
        </p:spPr>
        <p:txBody>
          <a:bodyPr lIns="57168" tIns="28584" rIns="57168" bIns="28584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027DF33-A32A-48E6-84DE-73770CBAF0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917349"/>
            <a:ext cx="6400800" cy="1315667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57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2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9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4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1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8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7311"/>
            <a:ext cx="7772400" cy="1103540"/>
          </a:xfrm>
        </p:spPr>
        <p:txBody>
          <a:bodyPr/>
          <a:lstStyle>
            <a:lvl1pPr algn="ctr">
              <a:defRPr sz="320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5E296F-32DA-4DFE-9023-02CCE411B99A}"/>
              </a:ext>
            </a:extLst>
          </p:cNvPr>
          <p:cNvSpPr/>
          <p:nvPr userDrawn="1"/>
        </p:nvSpPr>
        <p:spPr>
          <a:xfrm>
            <a:off x="0" y="6408"/>
            <a:ext cx="9135772" cy="765831"/>
          </a:xfrm>
          <a:prstGeom prst="rect">
            <a:avLst/>
          </a:prstGeom>
          <a:solidFill>
            <a:srgbClr val="7A27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5338"/>
            <a:ext cx="7924800" cy="676901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6112-C010-4303-81D4-D7E8C8269112}" type="datetime1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201261"/>
            <a:ext cx="7924800" cy="3088958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5338"/>
            <a:ext cx="7924800" cy="676901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7666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2B896E-3457-454C-925C-3C40BBED52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9165" r="819" b="7778"/>
          <a:stretch/>
        </p:blipFill>
        <p:spPr>
          <a:xfrm>
            <a:off x="0" y="0"/>
            <a:ext cx="9144000" cy="51482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2B896E-3457-454C-925C-3C40BBED52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9165" r="819" b="7778"/>
          <a:stretch/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FB7A45-10BE-40E5-85C6-490D7CC2B3DC}"/>
              </a:ext>
            </a:extLst>
          </p:cNvPr>
          <p:cNvSpPr/>
          <p:nvPr userDrawn="1"/>
        </p:nvSpPr>
        <p:spPr>
          <a:xfrm>
            <a:off x="152400" y="135995"/>
            <a:ext cx="4876535" cy="4876535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19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675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2_Title and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609600" y="95338"/>
            <a:ext cx="7924800" cy="676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dt" idx="10"/>
          </p:nvPr>
        </p:nvSpPr>
        <p:spPr>
          <a:xfrm>
            <a:off x="5715000" y="4771690"/>
            <a:ext cx="1524000" cy="27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ftr" idx="11"/>
          </p:nvPr>
        </p:nvSpPr>
        <p:spPr>
          <a:xfrm>
            <a:off x="609600" y="4771690"/>
            <a:ext cx="2895600" cy="27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609600" y="1201264"/>
            <a:ext cx="7924800" cy="3088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6454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5391"/>
            <a:ext cx="8763000" cy="613740"/>
          </a:xfrm>
        </p:spPr>
        <p:txBody>
          <a:bodyPr/>
          <a:lstStyle>
            <a:lvl1pPr algn="l">
              <a:defRPr sz="3597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11C0E-647B-4B0D-A7C9-9086B97B05D9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3597"/>
            </a:lvl1pPr>
          </a:lstStyle>
          <a:p>
            <a:fld id="{C027DF33-A32A-48E6-84DE-73770CBAF0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985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7F35D85-BED4-4D7D-A37C-0B23A55C9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8" b="85986"/>
          <a:stretch/>
        </p:blipFill>
        <p:spPr>
          <a:xfrm>
            <a:off x="0" y="6408"/>
            <a:ext cx="9144000" cy="514826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2165" y="772239"/>
            <a:ext cx="9142701" cy="4376024"/>
          </a:xfrm>
          <a:prstGeom prst="rect">
            <a:avLst/>
          </a:prstGeom>
          <a:solidFill>
            <a:srgbClr val="000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3464" y="123939"/>
            <a:ext cx="9144000" cy="495759"/>
          </a:xfrm>
          <a:prstGeom prst="rect">
            <a:avLst/>
          </a:prstGeom>
        </p:spPr>
        <p:txBody>
          <a:bodyPr vert="horz" lIns="91469" tIns="45735" rIns="91469" bIns="45735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1263"/>
            <a:ext cx="7924800" cy="3397615"/>
          </a:xfrm>
          <a:prstGeom prst="rect">
            <a:avLst/>
          </a:prstGeom>
        </p:spPr>
        <p:txBody>
          <a:bodyPr vert="horz" lIns="91469" tIns="45735" rIns="91469" bIns="4573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4771678"/>
            <a:ext cx="1524000" cy="274097"/>
          </a:xfrm>
          <a:prstGeom prst="rect">
            <a:avLst/>
          </a:prstGeom>
        </p:spPr>
        <p:txBody>
          <a:bodyPr vert="horz" lIns="91469" tIns="45735" rIns="91469" bIns="45735" rtlCol="0" anchor="ctr"/>
          <a:lstStyle>
            <a:lvl1pPr algn="r">
              <a:defRPr sz="1000" strike="noStrike" spc="6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9391BA73-D61D-4E96-81A4-E04A495B3CA1}" type="datetime1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4771678"/>
            <a:ext cx="2895600" cy="274097"/>
          </a:xfrm>
          <a:prstGeom prst="rect">
            <a:avLst/>
          </a:prstGeom>
        </p:spPr>
        <p:txBody>
          <a:bodyPr vert="horz" lIns="91469" tIns="45735" rIns="91469" bIns="45735" rtlCol="0" anchor="ctr"/>
          <a:lstStyle>
            <a:lvl1pPr algn="l">
              <a:defRPr sz="1000" cap="all" spc="6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46DE80-A6BE-43C8-828F-BC86CAD8B60C}"/>
              </a:ext>
            </a:extLst>
          </p:cNvPr>
          <p:cNvSpPr/>
          <p:nvPr userDrawn="1"/>
        </p:nvSpPr>
        <p:spPr>
          <a:xfrm>
            <a:off x="0" y="6408"/>
            <a:ext cx="9135772" cy="765831"/>
          </a:xfrm>
          <a:prstGeom prst="rect">
            <a:avLst/>
          </a:prstGeom>
          <a:solidFill>
            <a:srgbClr val="7A27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648E64-97AC-4E07-91EB-BC0497E6AF71}"/>
              </a:ext>
            </a:extLst>
          </p:cNvPr>
          <p:cNvSpPr/>
          <p:nvPr userDrawn="1"/>
        </p:nvSpPr>
        <p:spPr>
          <a:xfrm>
            <a:off x="-1" y="772239"/>
            <a:ext cx="9142701" cy="4382432"/>
          </a:xfrm>
          <a:prstGeom prst="rect">
            <a:avLst/>
          </a:prstGeom>
          <a:solidFill>
            <a:srgbClr val="4D1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6" r:id="rId4"/>
    <p:sldLayoutId id="2147483671" r:id="rId5"/>
    <p:sldLayoutId id="2147483670" r:id="rId6"/>
    <p:sldLayoutId id="2147483673" r:id="rId7"/>
    <p:sldLayoutId id="2147483674" r:id="rId8"/>
  </p:sldLayoutIdLst>
  <p:hf hdr="0" ftr="0" dt="0"/>
  <p:txStyles>
    <p:titleStyle>
      <a:lvl1pPr algn="ctr" defTabSz="914693" rtl="0" eaLnBrk="1" latinLnBrk="0" hangingPunct="1">
        <a:spcBef>
          <a:spcPct val="0"/>
        </a:spcBef>
        <a:buNone/>
        <a:defRPr sz="3000" b="1" kern="1200" cap="none" spc="50" baseline="0">
          <a:solidFill>
            <a:srgbClr val="FFFF99"/>
          </a:solidFill>
          <a:latin typeface="Calibri" panose="020F050202020403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3010" indent="-343010" algn="l" defTabSz="914693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800" kern="1200" spc="3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3188" indent="-285841" algn="l" defTabSz="914693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800" kern="1200" spc="3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366" indent="-228673" algn="l" defTabSz="914693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800" kern="1200" spc="3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712" indent="-228673" algn="l" defTabSz="914693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800" kern="1200" spc="3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8058" indent="-228673" algn="l" defTabSz="914693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800" kern="1200" spc="3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5405" indent="-228673" algn="l" defTabSz="914693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751" indent="-228673" algn="l" defTabSz="914693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30097" indent="-228673" algn="l" defTabSz="914693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7444" indent="-228673" algn="l" defTabSz="914693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6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346" algn="l" defTabSz="9146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693" algn="l" defTabSz="9146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2039" algn="l" defTabSz="9146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385" algn="l" defTabSz="9146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732" algn="l" defTabSz="9146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4078" algn="l" defTabSz="9146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424" algn="l" defTabSz="9146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770" algn="l" defTabSz="9146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1F54C7C-DA86-483C-A169-02D1394802C7}"/>
              </a:ext>
            </a:extLst>
          </p:cNvPr>
          <p:cNvSpPr/>
          <p:nvPr/>
        </p:nvSpPr>
        <p:spPr>
          <a:xfrm>
            <a:off x="0" y="6408"/>
            <a:ext cx="9144000" cy="3253521"/>
          </a:xfrm>
          <a:prstGeom prst="rect">
            <a:avLst/>
          </a:prstGeom>
          <a:solidFill>
            <a:srgbClr val="7A17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AD2102-3474-4B2B-A579-18B6E2B425AF}"/>
              </a:ext>
            </a:extLst>
          </p:cNvPr>
          <p:cNvSpPr/>
          <p:nvPr/>
        </p:nvSpPr>
        <p:spPr>
          <a:xfrm>
            <a:off x="0" y="0"/>
            <a:ext cx="9144000" cy="2116931"/>
          </a:xfrm>
          <a:prstGeom prst="rect">
            <a:avLst/>
          </a:prstGeom>
          <a:solidFill>
            <a:srgbClr val="CC8C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34001" y="76270"/>
            <a:ext cx="3753294" cy="631351"/>
          </a:xfrm>
          <a:prstGeom prst="rect">
            <a:avLst/>
          </a:prstGeom>
        </p:spPr>
        <p:txBody>
          <a:bodyPr vert="horz" lIns="91469" tIns="45735" rIns="91469" bIns="4573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none" spc="50" baseline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en-US" sz="1800" b="1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259930"/>
            <a:ext cx="9144000" cy="1812063"/>
          </a:xfrm>
          <a:prstGeom prst="rect">
            <a:avLst/>
          </a:prstGeom>
        </p:spPr>
        <p:txBody>
          <a:bodyPr vert="horz" lIns="91469" tIns="45735" rIns="91469" bIns="4573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none" spc="50" baseline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b="1" dirty="0"/>
              <a:t>Find Your Focus</a:t>
            </a:r>
          </a:p>
          <a:p>
            <a:pPr>
              <a:lnSpc>
                <a:spcPct val="90000"/>
              </a:lnSpc>
            </a:pPr>
            <a:r>
              <a:rPr lang="en-US" sz="4800" b="1" dirty="0"/>
              <a:t>Marketing Career Paths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Which Type of Marketing Job Might Be Best for You?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C67E37-323B-4440-8DB1-B63ACC156B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74" b="49185" l="4222" r="93000">
                        <a14:foregroundMark x1="29778" y1="46074" x2="60222" y2="49333"/>
                        <a14:foregroundMark x1="93000" y1="42741" x2="90889" y2="19111"/>
                        <a14:foregroundMark x1="90889" y1="19111" x2="93000" y2="20519"/>
                        <a14:foregroundMark x1="48667" y1="18593" x2="52556" y2="20296"/>
                        <a14:foregroundMark x1="28667" y1="49407" x2="15013" y2="40738"/>
                        <a14:foregroundMark x1="5667" y1="33111" x2="8222" y2="34074"/>
                        <a14:foregroundMark x1="4333" y1="16519" x2="7444" y2="16593"/>
                        <a14:foregroundMark x1="51667" y1="4074" x2="52222" y2="4741"/>
                        <a14:foregroundMark x1="9667" y1="4667" x2="9667" y2="4667"/>
                        <a14:foregroundMark x1="8444" y1="6815" x2="8444" y2="6815"/>
                        <a14:backgroundMark x1="10222" y1="37556" x2="13222" y2="39481"/>
                        <a14:backgroundMark x1="10000" y1="37185" x2="13778" y2="40000"/>
                        <a14:backgroundMark x1="13889" y1="40000" x2="15000" y2="40963"/>
                        <a14:backgroundMark x1="15444" y1="40963" x2="14556" y2="40889"/>
                        <a14:backgroundMark x1="15333" y1="41259" x2="13444" y2="39778"/>
                        <a14:backgroundMark x1="15111" y1="41037" x2="14000" y2="40296"/>
                        <a14:backgroundMark x1="15111" y1="40741" x2="14000" y2="40519"/>
                        <a14:backgroundMark x1="15556" y1="40889" x2="14333" y2="4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2398712" y="0"/>
            <a:ext cx="4346575" cy="325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71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D3238-9166-4B1C-94B2-35D48A958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marketers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F222-C612-4366-B960-073BF59622F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8748" y="1356059"/>
            <a:ext cx="4187123" cy="30861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Clr>
                <a:schemeClr val="tx1"/>
              </a:buClr>
              <a:buNone/>
            </a:pPr>
            <a:r>
              <a:rPr lang="en-US" sz="4396" dirty="0">
                <a:solidFill>
                  <a:srgbClr val="3589C7"/>
                </a:solidFill>
              </a:rPr>
              <a:t>Marketers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dirty="0">
                <a:solidFill>
                  <a:srgbClr val="3589C7"/>
                </a:solidFill>
              </a:rPr>
              <a:t>inspire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dirty="0">
                <a:solidFill>
                  <a:srgbClr val="3589C7"/>
                </a:solidFill>
              </a:rPr>
              <a:t>people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b="1" dirty="0"/>
              <a:t>to buy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dirty="0">
                <a:solidFill>
                  <a:srgbClr val="3589C7"/>
                </a:solidFill>
              </a:rPr>
              <a:t>an organization's </a:t>
            </a:r>
            <a:r>
              <a:rPr lang="en-US" sz="4396" b="1" dirty="0"/>
              <a:t>products or 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DB2A76-B268-42B1-A1B7-1B5DC0FFD1CA}"/>
              </a:ext>
            </a:extLst>
          </p:cNvPr>
          <p:cNvSpPr txBox="1"/>
          <p:nvPr/>
        </p:nvSpPr>
        <p:spPr>
          <a:xfrm>
            <a:off x="4922197" y="1356060"/>
            <a:ext cx="3882605" cy="2834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70">
              <a:lnSpc>
                <a:spcPct val="80000"/>
              </a:lnSpc>
            </a:pPr>
            <a:r>
              <a:rPr lang="en-US" sz="3697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Marketers </a:t>
            </a:r>
          </a:p>
          <a:p>
            <a:pPr algn="ctr" defTabSz="913870">
              <a:lnSpc>
                <a:spcPct val="80000"/>
              </a:lnSpc>
            </a:pPr>
            <a:r>
              <a:rPr lang="en-US" sz="3697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analyze</a:t>
            </a:r>
            <a:r>
              <a:rPr lang="en-US" sz="3697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defTabSz="913870">
              <a:lnSpc>
                <a:spcPct val="80000"/>
              </a:lnSpc>
            </a:pPr>
            <a:r>
              <a:rPr lang="en-US" sz="3697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competitive </a:t>
            </a:r>
          </a:p>
          <a:p>
            <a:pPr algn="ctr" defTabSz="913870">
              <a:lnSpc>
                <a:spcPct val="80000"/>
              </a:lnSpc>
            </a:pPr>
            <a:r>
              <a:rPr lang="en-US" sz="3697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</a:p>
          <a:p>
            <a:pPr algn="ctr" defTabSz="913870">
              <a:lnSpc>
                <a:spcPct val="80000"/>
              </a:lnSpc>
            </a:pPr>
            <a:r>
              <a:rPr lang="en-US" sz="3697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company</a:t>
            </a:r>
          </a:p>
          <a:p>
            <a:pPr algn="ctr" defTabSz="913870">
              <a:lnSpc>
                <a:spcPct val="80000"/>
              </a:lnSpc>
            </a:pPr>
            <a:r>
              <a:rPr lang="en-US" sz="3697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opportunities</a:t>
            </a:r>
          </a:p>
        </p:txBody>
      </p:sp>
    </p:spTree>
    <p:extLst>
      <p:ext uri="{BB962C8B-B14F-4D97-AF65-F5344CB8AC3E}">
        <p14:creationId xmlns:p14="http://schemas.microsoft.com/office/powerpoint/2010/main" val="261166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D3238-9166-4B1C-94B2-35D48A958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skills are needed to do that?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F222-C612-4366-B960-073BF59622F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8748" y="1356059"/>
            <a:ext cx="4187123" cy="30861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Clr>
                <a:schemeClr val="tx1"/>
              </a:buClr>
              <a:buNone/>
            </a:pPr>
            <a:r>
              <a:rPr lang="en-US" sz="4396" dirty="0">
                <a:solidFill>
                  <a:srgbClr val="3589C7"/>
                </a:solidFill>
              </a:rPr>
              <a:t>Marketers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dirty="0">
                <a:solidFill>
                  <a:srgbClr val="3589C7"/>
                </a:solidFill>
              </a:rPr>
              <a:t>inspire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dirty="0">
                <a:solidFill>
                  <a:srgbClr val="3589C7"/>
                </a:solidFill>
              </a:rPr>
              <a:t>people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b="1" dirty="0"/>
              <a:t>to buy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dirty="0">
                <a:solidFill>
                  <a:srgbClr val="3589C7"/>
                </a:solidFill>
              </a:rPr>
              <a:t>an organization's </a:t>
            </a:r>
            <a:r>
              <a:rPr lang="en-US" sz="4396" b="1" dirty="0"/>
              <a:t>products or services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53B42B-C3E0-406E-BEB8-A808BC02EA82}"/>
              </a:ext>
            </a:extLst>
          </p:cNvPr>
          <p:cNvSpPr txBox="1"/>
          <p:nvPr/>
        </p:nvSpPr>
        <p:spPr>
          <a:xfrm>
            <a:off x="5028778" y="1127672"/>
            <a:ext cx="3435004" cy="29679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493" indent="-285493" defTabSz="91387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197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Analytical Skills</a:t>
            </a:r>
          </a:p>
          <a:p>
            <a:pPr marL="285493" indent="-285493" defTabSz="91387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197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Strategic Thinking</a:t>
            </a:r>
          </a:p>
          <a:p>
            <a:pPr marL="285493" indent="-285493" defTabSz="91387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197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493" indent="-285493" defTabSz="91387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197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44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DC087-6B28-455B-A5AF-C620AED0B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Skills needed for marketing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3A01E8-81D8-4DB8-8BE4-0CCBF8F56B15}"/>
              </a:ext>
            </a:extLst>
          </p:cNvPr>
          <p:cNvSpPr txBox="1"/>
          <p:nvPr/>
        </p:nvSpPr>
        <p:spPr>
          <a:xfrm>
            <a:off x="232618" y="1163723"/>
            <a:ext cx="3045180" cy="2936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870">
              <a:spcAft>
                <a:spcPts val="1798"/>
              </a:spcAft>
            </a:pPr>
            <a:r>
              <a:rPr lang="en-US" sz="2797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797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Inspire</a:t>
            </a:r>
          </a:p>
          <a:p>
            <a:pPr marL="285493" indent="-285493" defTabSz="913870">
              <a:spcAft>
                <a:spcPts val="1798"/>
              </a:spcAft>
              <a:buFont typeface="Arial" panose="020B0604020202020204" pitchFamily="34" charset="0"/>
              <a:buChar char="•"/>
            </a:pPr>
            <a:r>
              <a:rPr lang="en-US" sz="2797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Creativity</a:t>
            </a:r>
          </a:p>
          <a:p>
            <a:pPr marL="285493" indent="-285493" defTabSz="913870">
              <a:spcAft>
                <a:spcPts val="1798"/>
              </a:spcAft>
              <a:buFont typeface="Arial" panose="020B0604020202020204" pitchFamily="34" charset="0"/>
              <a:buChar char="•"/>
            </a:pPr>
            <a:r>
              <a:rPr lang="en-US" sz="2797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Leadership</a:t>
            </a:r>
          </a:p>
          <a:p>
            <a:pPr marL="285493" indent="-285493" defTabSz="913870">
              <a:spcAft>
                <a:spcPts val="1798"/>
              </a:spcAft>
              <a:buFont typeface="Arial" panose="020B0604020202020204" pitchFamily="34" charset="0"/>
              <a:buChar char="•"/>
            </a:pPr>
            <a:r>
              <a:rPr lang="en-US" sz="2797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 Skills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A223BF-FCB0-4CF5-BB37-0AF270CD4D13}"/>
              </a:ext>
            </a:extLst>
          </p:cNvPr>
          <p:cNvSpPr txBox="1"/>
          <p:nvPr/>
        </p:nvSpPr>
        <p:spPr>
          <a:xfrm>
            <a:off x="3430059" y="1163723"/>
            <a:ext cx="2283885" cy="184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870">
              <a:spcAft>
                <a:spcPts val="1798"/>
              </a:spcAft>
            </a:pPr>
            <a:r>
              <a:rPr lang="en-US" sz="2797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797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</a:t>
            </a:r>
          </a:p>
          <a:p>
            <a:pPr marL="285493" indent="-285493" defTabSz="913870">
              <a:spcAft>
                <a:spcPts val="1798"/>
              </a:spcAft>
              <a:buFont typeface="Arial" panose="020B0604020202020204" pitchFamily="34" charset="0"/>
              <a:buChar char="•"/>
            </a:pPr>
            <a:r>
              <a:rPr lang="en-US" sz="2797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Curiosity</a:t>
            </a:r>
          </a:p>
          <a:p>
            <a:pPr marL="285493" indent="-285493" defTabSz="913870">
              <a:spcAft>
                <a:spcPts val="1798"/>
              </a:spcAft>
              <a:buFont typeface="Arial" panose="020B0604020202020204" pitchFamily="34" charset="0"/>
              <a:buChar char="•"/>
            </a:pPr>
            <a:r>
              <a:rPr lang="en-US" sz="2797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Empathy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7BBE50-AE0F-431A-86D4-8BA145CF888E}"/>
              </a:ext>
            </a:extLst>
          </p:cNvPr>
          <p:cNvSpPr txBox="1"/>
          <p:nvPr/>
        </p:nvSpPr>
        <p:spPr>
          <a:xfrm>
            <a:off x="5866202" y="1163723"/>
            <a:ext cx="3045180" cy="184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870">
              <a:spcAft>
                <a:spcPts val="1798"/>
              </a:spcAft>
            </a:pPr>
            <a:r>
              <a:rPr lang="en-US" sz="2797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797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Buy</a:t>
            </a:r>
          </a:p>
          <a:p>
            <a:pPr marL="285493" indent="-285493" defTabSz="913870">
              <a:spcAft>
                <a:spcPts val="1798"/>
              </a:spcAft>
              <a:buFont typeface="Arial" panose="020B0604020202020204" pitchFamily="34" charset="0"/>
              <a:buChar char="•"/>
            </a:pPr>
            <a:r>
              <a:rPr lang="en-US" sz="2797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Analytical Skills</a:t>
            </a:r>
          </a:p>
          <a:p>
            <a:pPr marL="285493" indent="-285493" defTabSz="913870">
              <a:spcAft>
                <a:spcPts val="1798"/>
              </a:spcAft>
              <a:buFont typeface="Arial" panose="020B0604020202020204" pitchFamily="34" charset="0"/>
              <a:buChar char="•"/>
            </a:pPr>
            <a:r>
              <a:rPr lang="en-US" sz="2797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Strategic Thinking</a:t>
            </a:r>
          </a:p>
        </p:txBody>
      </p:sp>
    </p:spTree>
    <p:extLst>
      <p:ext uri="{BB962C8B-B14F-4D97-AF65-F5344CB8AC3E}">
        <p14:creationId xmlns:p14="http://schemas.microsoft.com/office/powerpoint/2010/main" val="343520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8"/>
          <p:cNvSpPr txBox="1">
            <a:spLocks noGrp="1"/>
          </p:cNvSpPr>
          <p:nvPr>
            <p:ph type="title"/>
          </p:nvPr>
        </p:nvSpPr>
        <p:spPr>
          <a:xfrm>
            <a:off x="609600" y="97631"/>
            <a:ext cx="7924800" cy="676200"/>
          </a:xfrm>
          <a:prstGeom prst="rect">
            <a:avLst/>
          </a:prstGeom>
        </p:spPr>
        <p:txBody>
          <a:bodyPr spcFirstLastPara="1" vert="horz" wrap="square" lIns="91450" tIns="45725" rIns="91450" bIns="45725" rtlCol="0" anchor="t" anchorCtr="0">
            <a:noAutofit/>
          </a:bodyPr>
          <a:lstStyle/>
          <a:p>
            <a:r>
              <a:rPr lang="en"/>
              <a:t>Topics in This Module</a:t>
            </a:r>
            <a:endParaRPr/>
          </a:p>
        </p:txBody>
      </p:sp>
      <p:sp>
        <p:nvSpPr>
          <p:cNvPr id="216" name="Google Shape;216;p38"/>
          <p:cNvSpPr txBox="1">
            <a:spLocks noGrp="1"/>
          </p:cNvSpPr>
          <p:nvPr>
            <p:ph type="body" idx="1"/>
          </p:nvPr>
        </p:nvSpPr>
        <p:spPr>
          <a:xfrm>
            <a:off x="853375" y="1257356"/>
            <a:ext cx="7924800" cy="3086100"/>
          </a:xfrm>
          <a:prstGeom prst="rect">
            <a:avLst/>
          </a:prstGeom>
        </p:spPr>
        <p:txBody>
          <a:bodyPr spcFirstLastPara="1" vert="horz" wrap="square" lIns="91450" tIns="45725" rIns="91450" bIns="45725" rtlCol="0" anchor="t" anchorCtr="0">
            <a:noAutofit/>
          </a:bodyPr>
          <a:lstStyle/>
          <a:p>
            <a:pPr indent="-457200">
              <a:spcBef>
                <a:spcPts val="2000"/>
              </a:spcBef>
              <a:buClr>
                <a:srgbClr val="6FA8DC"/>
              </a:buClr>
              <a:buSzPts val="3000"/>
              <a:buFont typeface="Calibri"/>
              <a:buAutoNum type="arabicPeriod"/>
            </a:pPr>
            <a:r>
              <a:rPr lang="en" sz="3000" b="1" dirty="0">
                <a:solidFill>
                  <a:srgbClr val="6FA8DC"/>
                </a:solidFill>
              </a:rPr>
              <a:t>What do marketers do?</a:t>
            </a:r>
            <a:endParaRPr sz="3000" b="1" dirty="0">
              <a:solidFill>
                <a:srgbClr val="FFFFFF"/>
              </a:solidFill>
            </a:endParaRPr>
          </a:p>
          <a:p>
            <a:pPr indent="-457200">
              <a:spcBef>
                <a:spcPts val="2000"/>
              </a:spcBef>
              <a:buClr>
                <a:srgbClr val="FFFFFF"/>
              </a:buClr>
              <a:buSzPts val="3000"/>
              <a:buFont typeface="Calibri"/>
              <a:buAutoNum type="arabicPeriod"/>
            </a:pPr>
            <a:r>
              <a:rPr lang="en" sz="3000" b="1" dirty="0">
                <a:solidFill>
                  <a:srgbClr val="FFFFFF"/>
                </a:solidFill>
              </a:rPr>
              <a:t>What are common types of marketing jobs?</a:t>
            </a:r>
            <a:endParaRPr sz="3000" dirty="0">
              <a:solidFill>
                <a:srgbClr val="FFFFFF"/>
              </a:solidFill>
            </a:endParaRPr>
          </a:p>
          <a:p>
            <a:pPr indent="-457200">
              <a:spcBef>
                <a:spcPts val="2000"/>
              </a:spcBef>
              <a:buClr>
                <a:srgbClr val="6FA8DC"/>
              </a:buClr>
              <a:buSzPts val="3000"/>
              <a:buFont typeface="Calibri"/>
              <a:buAutoNum type="arabicPeriod"/>
            </a:pPr>
            <a:r>
              <a:rPr lang="en" sz="3000" b="1" dirty="0">
                <a:solidFill>
                  <a:srgbClr val="6FA8DC"/>
                </a:solidFill>
              </a:rPr>
              <a:t>Which type of marketing job is best for you?</a:t>
            </a:r>
            <a:endParaRPr sz="3000" dirty="0">
              <a:solidFill>
                <a:srgbClr val="6FA8D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None/>
            </a:pPr>
            <a:endParaRPr sz="3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9"/>
          <p:cNvSpPr txBox="1">
            <a:spLocks noGrp="1"/>
          </p:cNvSpPr>
          <p:nvPr>
            <p:ph type="title"/>
          </p:nvPr>
        </p:nvSpPr>
        <p:spPr>
          <a:xfrm>
            <a:off x="609600" y="97631"/>
            <a:ext cx="7924800" cy="6762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50" tIns="45725" rIns="91450" bIns="45725" rtlCol="0" anchor="t" anchorCtr="0">
            <a:noAutofit/>
          </a:bodyPr>
          <a:lstStyle/>
          <a:p>
            <a:r>
              <a:rPr lang="en"/>
              <a:t>Types of marketing jobs</a:t>
            </a:r>
            <a:endParaRPr/>
          </a:p>
        </p:txBody>
      </p:sp>
      <p:pic>
        <p:nvPicPr>
          <p:cNvPr id="223" name="Google Shape;223;p39" descr="Creative director lead team brainstroming of production marketing plan to communication brand in meeting room at modern office.Diversity asian and caucasian people working togerther"/>
          <p:cNvPicPr preferRelativeResize="0"/>
          <p:nvPr/>
        </p:nvPicPr>
        <p:blipFill rotWithShape="1">
          <a:blip r:embed="rId3">
            <a:alphaModFix/>
          </a:blip>
          <a:srcRect l="30000" t="5330" r="6000" b="9754"/>
          <a:stretch/>
        </p:blipFill>
        <p:spPr>
          <a:xfrm>
            <a:off x="604310" y="870475"/>
            <a:ext cx="1839383" cy="145483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9"/>
          <p:cNvSpPr txBox="1"/>
          <p:nvPr/>
        </p:nvSpPr>
        <p:spPr>
          <a:xfrm>
            <a:off x="-51756" y="2330523"/>
            <a:ext cx="3122762" cy="614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Marketing Generalist</a:t>
            </a:r>
            <a:r>
              <a:rPr lang="en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algn="ctr"/>
            <a:r>
              <a:rPr lang="en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Brand/Product/Marketing Manager</a:t>
            </a:r>
            <a:endParaRPr dirty="0"/>
          </a:p>
        </p:txBody>
      </p:sp>
      <p:pic>
        <p:nvPicPr>
          <p:cNvPr id="232" name="Google Shape;23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426" y="870470"/>
            <a:ext cx="2185361" cy="1454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0D4DB62-967B-48B4-ABE9-9EBF755441CF}"/>
              </a:ext>
            </a:extLst>
          </p:cNvPr>
          <p:cNvGrpSpPr/>
          <p:nvPr/>
        </p:nvGrpSpPr>
        <p:grpSpPr>
          <a:xfrm>
            <a:off x="3200400" y="870469"/>
            <a:ext cx="2743200" cy="2075038"/>
            <a:chOff x="3200400" y="868088"/>
            <a:chExt cx="2743200" cy="2075038"/>
          </a:xfrm>
        </p:grpSpPr>
        <p:sp>
          <p:nvSpPr>
            <p:cNvPr id="222" name="Google Shape;222;p39"/>
            <p:cNvSpPr txBox="1"/>
            <p:nvPr/>
          </p:nvSpPr>
          <p:spPr>
            <a:xfrm>
              <a:off x="3200400" y="2328141"/>
              <a:ext cx="2743200" cy="6149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en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Content Creator</a:t>
              </a: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/>
              <a:r>
                <a:rPr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Creative Director / Copywriter</a:t>
              </a:r>
              <a:endParaRPr/>
            </a:p>
          </p:txBody>
        </p:sp>
        <p:pic>
          <p:nvPicPr>
            <p:cNvPr id="224" name="Google Shape;224;p39" descr="High angle view of an artist drawing something on graphic tablet at the office"/>
            <p:cNvPicPr preferRelativeResize="0"/>
            <p:nvPr/>
          </p:nvPicPr>
          <p:blipFill rotWithShape="1">
            <a:blip r:embed="rId5">
              <a:alphaModFix/>
            </a:blip>
            <a:srcRect l="7468" r="9374" b="6251"/>
            <a:stretch/>
          </p:blipFill>
          <p:spPr>
            <a:xfrm>
              <a:off x="3649391" y="868094"/>
              <a:ext cx="1845221" cy="14548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p39"/>
            <p:cNvPicPr preferRelativeResize="0"/>
            <p:nvPr/>
          </p:nvPicPr>
          <p:blipFill rotWithShape="1">
            <a:blip r:embed="rId6">
              <a:alphaModFix/>
            </a:blip>
            <a:srcRect l="5517" r="9994"/>
            <a:stretch/>
          </p:blipFill>
          <p:spPr>
            <a:xfrm>
              <a:off x="3479325" y="868088"/>
              <a:ext cx="2185350" cy="14548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23D3BB3-9ECB-4061-83EA-BF2542BB4EE5}"/>
              </a:ext>
            </a:extLst>
          </p:cNvPr>
          <p:cNvGrpSpPr/>
          <p:nvPr/>
        </p:nvGrpSpPr>
        <p:grpSpPr>
          <a:xfrm>
            <a:off x="6248400" y="870475"/>
            <a:ext cx="2743200" cy="2075032"/>
            <a:chOff x="6248400" y="868094"/>
            <a:chExt cx="2743200" cy="2075032"/>
          </a:xfrm>
        </p:grpSpPr>
        <p:pic>
          <p:nvPicPr>
            <p:cNvPr id="225" name="Google Shape;225;p39" descr="Happy business woman talking via cellphone with partner and reading financial information form laptop computer.Smiling female skilled editor calling via cellphone and searching information on notebook"/>
            <p:cNvPicPr preferRelativeResize="0"/>
            <p:nvPr/>
          </p:nvPicPr>
          <p:blipFill rotWithShape="1">
            <a:blip r:embed="rId7">
              <a:alphaModFix/>
            </a:blip>
            <a:srcRect l="9641" r="9895" b="9000"/>
            <a:stretch/>
          </p:blipFill>
          <p:spPr>
            <a:xfrm>
              <a:off x="6700309" y="868094"/>
              <a:ext cx="1839383" cy="14548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" name="Google Shape;228;p39"/>
            <p:cNvSpPr txBox="1"/>
            <p:nvPr/>
          </p:nvSpPr>
          <p:spPr>
            <a:xfrm>
              <a:off x="6248400" y="2328141"/>
              <a:ext cx="2743200" cy="6149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en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Media Specialist</a:t>
              </a:r>
              <a:r>
                <a:rPr lang="en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Digital/Social Media Manager</a:t>
              </a:r>
              <a:endParaRPr/>
            </a:p>
          </p:txBody>
        </p:sp>
        <p:pic>
          <p:nvPicPr>
            <p:cNvPr id="234" name="Google Shape;234;p3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527325" y="868100"/>
              <a:ext cx="2185349" cy="145761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1AAECB7-531D-4D3B-A1C1-19E085157186}"/>
              </a:ext>
            </a:extLst>
          </p:cNvPr>
          <p:cNvGrpSpPr/>
          <p:nvPr/>
        </p:nvGrpSpPr>
        <p:grpSpPr>
          <a:xfrm>
            <a:off x="1613210" y="3029882"/>
            <a:ext cx="2938205" cy="2062483"/>
            <a:chOff x="1613209" y="3027500"/>
            <a:chExt cx="2938205" cy="2062483"/>
          </a:xfrm>
        </p:grpSpPr>
        <p:pic>
          <p:nvPicPr>
            <p:cNvPr id="226" name="Google Shape;226;p39" descr="Group of colleagues going over paperwork together in a modern office. Positive way of discussing important questions. Team-workers analyzing together graphs and charts on printed statistic documents"/>
            <p:cNvPicPr preferRelativeResize="0"/>
            <p:nvPr/>
          </p:nvPicPr>
          <p:blipFill rotWithShape="1">
            <a:blip r:embed="rId9">
              <a:alphaModFix/>
            </a:blip>
            <a:srcRect l="13333" r="6203" b="9000"/>
            <a:stretch/>
          </p:blipFill>
          <p:spPr>
            <a:xfrm>
              <a:off x="2126850" y="3028534"/>
              <a:ext cx="1839383" cy="14548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9" name="Google Shape;229;p39"/>
            <p:cNvSpPr txBox="1"/>
            <p:nvPr/>
          </p:nvSpPr>
          <p:spPr>
            <a:xfrm>
              <a:off x="1613209" y="4474998"/>
              <a:ext cx="2938205" cy="6149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en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Insights Specialist</a:t>
              </a:r>
              <a:r>
                <a:rPr lang="en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" sz="16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Insights/</a:t>
              </a:r>
              <a:r>
                <a:rPr lang="en-US" sz="16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Data </a:t>
              </a:r>
              <a:r>
                <a:rPr lang="en" sz="16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Analytics Manager</a:t>
              </a:r>
              <a:endParaRPr dirty="0"/>
            </a:p>
          </p:txBody>
        </p:sp>
        <p:pic>
          <p:nvPicPr>
            <p:cNvPr id="235" name="Google Shape;235;p3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953863" y="3027500"/>
              <a:ext cx="2185350" cy="14568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C07E535-AE7A-4188-AE34-8C27349DDE61}"/>
              </a:ext>
            </a:extLst>
          </p:cNvPr>
          <p:cNvGrpSpPr/>
          <p:nvPr/>
        </p:nvGrpSpPr>
        <p:grpSpPr>
          <a:xfrm>
            <a:off x="4724400" y="3029882"/>
            <a:ext cx="2743200" cy="2062483"/>
            <a:chOff x="4724400" y="3027500"/>
            <a:chExt cx="2743200" cy="2062483"/>
          </a:xfrm>
        </p:grpSpPr>
        <p:pic>
          <p:nvPicPr>
            <p:cNvPr id="227" name="Google Shape;227;p39" descr="Team Meeting of Renewable Energy Engineers Working on an Innovative More Efficient Solar Panel Battery Concept. Group of Specialists Gathered Around Table, Solving Problems. Bright Research Facility"/>
            <p:cNvPicPr preferRelativeResize="0"/>
            <p:nvPr/>
          </p:nvPicPr>
          <p:blipFill rotWithShape="1">
            <a:blip r:embed="rId11">
              <a:alphaModFix/>
            </a:blip>
            <a:srcRect l="16743" r="15378" b="9938"/>
            <a:stretch/>
          </p:blipFill>
          <p:spPr>
            <a:xfrm>
              <a:off x="5177770" y="3028534"/>
              <a:ext cx="1839383" cy="14548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39"/>
            <p:cNvSpPr txBox="1"/>
            <p:nvPr/>
          </p:nvSpPr>
          <p:spPr>
            <a:xfrm>
              <a:off x="4724400" y="4474998"/>
              <a:ext cx="2743200" cy="6149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en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Innovation Specialist</a:t>
              </a:r>
              <a:r>
                <a:rPr lang="en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Innovation Manager</a:t>
              </a:r>
              <a:endParaRPr/>
            </a:p>
          </p:txBody>
        </p:sp>
        <p:pic>
          <p:nvPicPr>
            <p:cNvPr id="236" name="Google Shape;236;p39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5003325" y="3027501"/>
              <a:ext cx="2185350" cy="14557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39"/>
            <p:cNvPicPr preferRelativeResize="0"/>
            <p:nvPr/>
          </p:nvPicPr>
          <p:blipFill rotWithShape="1">
            <a:blip r:embed="rId13">
              <a:alphaModFix/>
            </a:blip>
            <a:srcRect l="24998"/>
            <a:stretch/>
          </p:blipFill>
          <p:spPr>
            <a:xfrm>
              <a:off x="5004788" y="3027500"/>
              <a:ext cx="2185350" cy="14569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0"/>
          <p:cNvSpPr txBox="1">
            <a:spLocks noGrp="1"/>
          </p:cNvSpPr>
          <p:nvPr>
            <p:ph type="title"/>
          </p:nvPr>
        </p:nvSpPr>
        <p:spPr>
          <a:xfrm>
            <a:off x="172719" y="97631"/>
            <a:ext cx="7924800" cy="6762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50" tIns="45725" rIns="91450" bIns="45725" rtlCol="0" anchor="t" anchorCtr="0">
            <a:noAutofit/>
          </a:bodyPr>
          <a:lstStyle/>
          <a:p>
            <a:r>
              <a:rPr lang="en"/>
              <a:t>Marketing Generalists</a:t>
            </a:r>
            <a:endParaRPr/>
          </a:p>
        </p:txBody>
      </p:sp>
      <p:sp>
        <p:nvSpPr>
          <p:cNvPr id="243" name="Google Shape;243;p40"/>
          <p:cNvSpPr txBox="1"/>
          <p:nvPr/>
        </p:nvSpPr>
        <p:spPr>
          <a:xfrm>
            <a:off x="-69012" y="3293778"/>
            <a:ext cx="4140679" cy="9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Marketing Generalist</a:t>
            </a:r>
            <a:r>
              <a:rPr lang="en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algn="ctr"/>
            <a:r>
              <a:rPr lang="en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Brand/Product/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Marketing</a:t>
            </a:r>
            <a:r>
              <a:rPr lang="en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Manager</a:t>
            </a:r>
            <a:endParaRPr sz="1200" dirty="0"/>
          </a:p>
        </p:txBody>
      </p:sp>
      <p:sp>
        <p:nvSpPr>
          <p:cNvPr id="244" name="Google Shape;244;p40"/>
          <p:cNvSpPr txBox="1"/>
          <p:nvPr/>
        </p:nvSpPr>
        <p:spPr>
          <a:xfrm>
            <a:off x="3828183" y="899284"/>
            <a:ext cx="5239619" cy="415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they do:</a:t>
            </a:r>
            <a:endParaRPr dirty="0"/>
          </a:p>
          <a:p>
            <a:pPr marL="568325" lvl="1" indent="-342900"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Develop brand strategies</a:t>
            </a:r>
            <a:endParaRPr dirty="0"/>
          </a:p>
          <a:p>
            <a:pPr marL="568325" lvl="1" indent="-342900"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Identify business opportunities</a:t>
            </a:r>
            <a:endParaRPr dirty="0"/>
          </a:p>
          <a:p>
            <a:pPr marL="568325" lvl="1" indent="-342900"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Lead cross-functional teams to create new products and marketing programs</a:t>
            </a:r>
            <a:endParaRPr dirty="0"/>
          </a:p>
          <a:p>
            <a:pPr marL="800246" lvl="1" indent="-190500">
              <a:buClr>
                <a:schemeClr val="lt1"/>
              </a:buClr>
              <a:buSzPts val="2400"/>
            </a:pPr>
            <a:endParaRPr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68325" indent="-342900"/>
            <a:r>
              <a:rPr lang="en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Most important skills:</a:t>
            </a:r>
            <a:endParaRPr dirty="0"/>
          </a:p>
          <a:p>
            <a:pPr marL="568325" lvl="1" indent="-342900"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Strategic Thinking</a:t>
            </a:r>
            <a:endParaRPr dirty="0"/>
          </a:p>
          <a:p>
            <a:pPr marL="568325" lvl="1" indent="-342900"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Empathy</a:t>
            </a:r>
            <a:endParaRPr dirty="0"/>
          </a:p>
          <a:p>
            <a:pPr marL="568325" lvl="1" indent="-342900"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Leadership</a:t>
            </a:r>
            <a:endParaRPr dirty="0"/>
          </a:p>
        </p:txBody>
      </p:sp>
      <p:pic>
        <p:nvPicPr>
          <p:cNvPr id="245" name="Google Shape;24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50" y="975414"/>
            <a:ext cx="3482550" cy="231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86429AC-365F-4517-ACA6-9B28693DB97A}"/>
              </a:ext>
            </a:extLst>
          </p:cNvPr>
          <p:cNvSpPr/>
          <p:nvPr/>
        </p:nvSpPr>
        <p:spPr>
          <a:xfrm>
            <a:off x="3332124" y="1406096"/>
            <a:ext cx="4976117" cy="3078823"/>
          </a:xfrm>
          <a:prstGeom prst="ellipse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50" name="Google Shape;250;p41"/>
          <p:cNvSpPr txBox="1">
            <a:spLocks noGrp="1"/>
          </p:cNvSpPr>
          <p:nvPr>
            <p:ph type="title"/>
          </p:nvPr>
        </p:nvSpPr>
        <p:spPr>
          <a:xfrm>
            <a:off x="228600" y="70748"/>
            <a:ext cx="7924800" cy="6762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50" tIns="45725" rIns="91450" bIns="45725" rtlCol="0" anchor="t" anchorCtr="0">
            <a:noAutofit/>
          </a:bodyPr>
          <a:lstStyle/>
          <a:p>
            <a:r>
              <a:rPr lang="en"/>
              <a:t>Marketing Generalist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-86260" y="2330523"/>
            <a:ext cx="2839310" cy="614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Marketing Generalist</a:t>
            </a:r>
            <a:r>
              <a:rPr lang="en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algn="ctr"/>
            <a:r>
              <a:rPr lang="en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Brand/Product/Marketing Manager</a:t>
            </a:r>
            <a:endParaRPr sz="1200" dirty="0"/>
          </a:p>
        </p:txBody>
      </p:sp>
      <p:sp>
        <p:nvSpPr>
          <p:cNvPr id="252" name="Google Shape;252;p41"/>
          <p:cNvSpPr/>
          <p:nvPr/>
        </p:nvSpPr>
        <p:spPr>
          <a:xfrm>
            <a:off x="3772730" y="1143923"/>
            <a:ext cx="1219200" cy="1218075"/>
          </a:xfrm>
          <a:prstGeom prst="ellipse">
            <a:avLst/>
          </a:prstGeom>
          <a:solidFill>
            <a:schemeClr val="lt1"/>
          </a:solidFill>
          <a:ln w="10775" cap="flat" cmpd="sng">
            <a:solidFill>
              <a:srgbClr val="5B6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algn="ctr"/>
            <a:r>
              <a:rPr lang="en"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R&amp;D</a:t>
            </a:r>
            <a:endParaRPr sz="1400"/>
          </a:p>
        </p:txBody>
      </p:sp>
      <p:sp>
        <p:nvSpPr>
          <p:cNvPr id="253" name="Google Shape;253;p41"/>
          <p:cNvSpPr/>
          <p:nvPr/>
        </p:nvSpPr>
        <p:spPr>
          <a:xfrm>
            <a:off x="5197296" y="826377"/>
            <a:ext cx="1219200" cy="1218075"/>
          </a:xfrm>
          <a:prstGeom prst="ellipse">
            <a:avLst/>
          </a:prstGeom>
          <a:solidFill>
            <a:schemeClr val="lt1"/>
          </a:solidFill>
          <a:ln w="10775" cap="flat" cmpd="sng">
            <a:solidFill>
              <a:srgbClr val="5B6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algn="ctr"/>
            <a:r>
              <a:rPr lang="en" sz="14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Finance</a:t>
            </a:r>
            <a:endParaRPr sz="1400" dirty="0"/>
          </a:p>
        </p:txBody>
      </p:sp>
      <p:sp>
        <p:nvSpPr>
          <p:cNvPr id="254" name="Google Shape;254;p41"/>
          <p:cNvSpPr/>
          <p:nvPr/>
        </p:nvSpPr>
        <p:spPr>
          <a:xfrm>
            <a:off x="6648532" y="1083575"/>
            <a:ext cx="1219200" cy="1218075"/>
          </a:xfrm>
          <a:prstGeom prst="ellipse">
            <a:avLst/>
          </a:prstGeom>
          <a:solidFill>
            <a:schemeClr val="lt1"/>
          </a:solidFill>
          <a:ln w="10775" cap="flat" cmpd="sng">
            <a:solidFill>
              <a:srgbClr val="5B6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none" lIns="0" tIns="45700" rIns="0" bIns="45700" anchor="ctr" anchorCtr="0">
            <a:noAutofit/>
          </a:bodyPr>
          <a:lstStyle/>
          <a:p>
            <a:pPr algn="ctr"/>
            <a:r>
              <a:rPr lang="en" sz="14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Operations</a:t>
            </a:r>
            <a:endParaRPr sz="1400" dirty="0"/>
          </a:p>
        </p:txBody>
      </p:sp>
      <p:sp>
        <p:nvSpPr>
          <p:cNvPr id="255" name="Google Shape;255;p41"/>
          <p:cNvSpPr/>
          <p:nvPr/>
        </p:nvSpPr>
        <p:spPr>
          <a:xfrm>
            <a:off x="7528512" y="2325311"/>
            <a:ext cx="1219200" cy="1218075"/>
          </a:xfrm>
          <a:prstGeom prst="ellipse">
            <a:avLst/>
          </a:prstGeom>
          <a:solidFill>
            <a:schemeClr val="lt1"/>
          </a:solidFill>
          <a:ln w="10775" cap="flat" cmpd="sng">
            <a:solidFill>
              <a:srgbClr val="5B6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algn="ctr"/>
            <a:r>
              <a:rPr lang="en"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Sales</a:t>
            </a:r>
            <a:endParaRPr sz="1400"/>
          </a:p>
        </p:txBody>
      </p:sp>
      <p:sp>
        <p:nvSpPr>
          <p:cNvPr id="256" name="Google Shape;256;p41"/>
          <p:cNvSpPr/>
          <p:nvPr/>
        </p:nvSpPr>
        <p:spPr>
          <a:xfrm>
            <a:off x="6648532" y="3501506"/>
            <a:ext cx="1219200" cy="1218075"/>
          </a:xfrm>
          <a:prstGeom prst="ellipse">
            <a:avLst/>
          </a:prstGeom>
          <a:solidFill>
            <a:schemeClr val="lt1"/>
          </a:solidFill>
          <a:ln w="10775" cap="flat" cmpd="sng">
            <a:solidFill>
              <a:srgbClr val="5B6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algn="ctr"/>
            <a:r>
              <a:rPr lang="en"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Public</a:t>
            </a:r>
            <a:endParaRPr sz="1400"/>
          </a:p>
          <a:p>
            <a:pPr algn="ctr"/>
            <a:r>
              <a:rPr lang="en"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Relations</a:t>
            </a:r>
            <a:endParaRPr sz="1400"/>
          </a:p>
        </p:txBody>
      </p:sp>
      <p:sp>
        <p:nvSpPr>
          <p:cNvPr id="257" name="Google Shape;257;p41"/>
          <p:cNvSpPr/>
          <p:nvPr/>
        </p:nvSpPr>
        <p:spPr>
          <a:xfrm>
            <a:off x="5197296" y="3824244"/>
            <a:ext cx="1219200" cy="1218075"/>
          </a:xfrm>
          <a:prstGeom prst="ellipse">
            <a:avLst/>
          </a:prstGeom>
          <a:solidFill>
            <a:schemeClr val="lt1"/>
          </a:solidFill>
          <a:ln w="10775" cap="flat" cmpd="sng">
            <a:solidFill>
              <a:srgbClr val="5B6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algn="ctr"/>
            <a:r>
              <a:rPr lang="en" sz="14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Agencies</a:t>
            </a:r>
            <a:endParaRPr sz="1400" dirty="0"/>
          </a:p>
        </p:txBody>
      </p:sp>
      <p:sp>
        <p:nvSpPr>
          <p:cNvPr id="258" name="Google Shape;258;p41"/>
          <p:cNvSpPr/>
          <p:nvPr/>
        </p:nvSpPr>
        <p:spPr>
          <a:xfrm>
            <a:off x="3772730" y="3497859"/>
            <a:ext cx="1219200" cy="1218075"/>
          </a:xfrm>
          <a:prstGeom prst="ellipse">
            <a:avLst/>
          </a:prstGeom>
          <a:solidFill>
            <a:schemeClr val="lt1"/>
          </a:solidFill>
          <a:ln w="10775" cap="flat" cmpd="sng">
            <a:solidFill>
              <a:srgbClr val="5B6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algn="ctr"/>
            <a:r>
              <a:rPr lang="en"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Legal</a:t>
            </a:r>
            <a:endParaRPr sz="1400"/>
          </a:p>
        </p:txBody>
      </p:sp>
      <p:sp>
        <p:nvSpPr>
          <p:cNvPr id="259" name="Google Shape;259;p41"/>
          <p:cNvSpPr/>
          <p:nvPr/>
        </p:nvSpPr>
        <p:spPr>
          <a:xfrm>
            <a:off x="2839411" y="2325311"/>
            <a:ext cx="1219200" cy="1218075"/>
          </a:xfrm>
          <a:prstGeom prst="ellipse">
            <a:avLst/>
          </a:prstGeom>
          <a:solidFill>
            <a:schemeClr val="lt1"/>
          </a:solidFill>
          <a:ln w="10775" cap="flat" cmpd="sng">
            <a:solidFill>
              <a:srgbClr val="5B6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algn="ctr"/>
            <a:r>
              <a:rPr lang="en"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Insights</a:t>
            </a:r>
            <a:endParaRPr sz="1400"/>
          </a:p>
        </p:txBody>
      </p:sp>
      <p:cxnSp>
        <p:nvCxnSpPr>
          <p:cNvPr id="260" name="Google Shape;260;p41"/>
          <p:cNvCxnSpPr>
            <a:stCxn id="259" idx="6"/>
            <a:endCxn id="255" idx="2"/>
          </p:cNvCxnSpPr>
          <p:nvPr/>
        </p:nvCxnSpPr>
        <p:spPr>
          <a:xfrm>
            <a:off x="4058611" y="2934347"/>
            <a:ext cx="3469800" cy="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1" name="Google Shape;261;p41"/>
          <p:cNvCxnSpPr>
            <a:stCxn id="252" idx="5"/>
            <a:endCxn id="256" idx="1"/>
          </p:cNvCxnSpPr>
          <p:nvPr/>
        </p:nvCxnSpPr>
        <p:spPr>
          <a:xfrm>
            <a:off x="4813382" y="2183614"/>
            <a:ext cx="2013600" cy="149640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2" name="Google Shape;262;p41"/>
          <p:cNvCxnSpPr>
            <a:stCxn id="258" idx="7"/>
            <a:endCxn id="254" idx="3"/>
          </p:cNvCxnSpPr>
          <p:nvPr/>
        </p:nvCxnSpPr>
        <p:spPr>
          <a:xfrm rot="10800000" flipH="1">
            <a:off x="4813382" y="2123141"/>
            <a:ext cx="2013600" cy="155310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3" name="Google Shape;263;p41"/>
          <p:cNvCxnSpPr>
            <a:stCxn id="257" idx="0"/>
            <a:endCxn id="253" idx="4"/>
          </p:cNvCxnSpPr>
          <p:nvPr/>
        </p:nvCxnSpPr>
        <p:spPr>
          <a:xfrm rot="10800000">
            <a:off x="5806896" y="2044343"/>
            <a:ext cx="0" cy="177990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4" name="Google Shape;264;p41"/>
          <p:cNvSpPr/>
          <p:nvPr/>
        </p:nvSpPr>
        <p:spPr>
          <a:xfrm>
            <a:off x="5197296" y="2325311"/>
            <a:ext cx="1219200" cy="1218075"/>
          </a:xfrm>
          <a:prstGeom prst="ellipse">
            <a:avLst/>
          </a:prstGeom>
          <a:solidFill>
            <a:schemeClr val="lt1"/>
          </a:solidFill>
          <a:ln w="10775" cap="flat" cmpd="sng">
            <a:solidFill>
              <a:srgbClr val="5B6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algn="ctr"/>
            <a:r>
              <a:rPr lang="en-US" sz="14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Marketing</a:t>
            </a:r>
            <a:endParaRPr sz="1400" dirty="0"/>
          </a:p>
          <a:p>
            <a:pPr algn="ctr"/>
            <a:r>
              <a:rPr lang="en" sz="14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Manager</a:t>
            </a:r>
            <a:endParaRPr sz="1400" dirty="0"/>
          </a:p>
        </p:txBody>
      </p:sp>
      <p:pic>
        <p:nvPicPr>
          <p:cNvPr id="265" name="Google Shape;26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711" y="870482"/>
            <a:ext cx="2185371" cy="145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1"/>
          <p:cNvSpPr txBox="1">
            <a:spLocks noGrp="1"/>
          </p:cNvSpPr>
          <p:nvPr>
            <p:ph type="title"/>
          </p:nvPr>
        </p:nvSpPr>
        <p:spPr>
          <a:xfrm>
            <a:off x="228600" y="70748"/>
            <a:ext cx="7924800" cy="6762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50" tIns="45725" rIns="91450" bIns="45725" rtlCol="0" anchor="t" anchorCtr="0">
            <a:noAutofit/>
          </a:bodyPr>
          <a:lstStyle/>
          <a:p>
            <a:r>
              <a:rPr lang="en" dirty="0"/>
              <a:t>Marketing Generalist </a:t>
            </a:r>
            <a:r>
              <a:rPr lang="en-US" dirty="0"/>
              <a:t>Career Path</a:t>
            </a:r>
            <a:endParaRPr dirty="0"/>
          </a:p>
        </p:txBody>
      </p:sp>
      <p:sp>
        <p:nvSpPr>
          <p:cNvPr id="251" name="Google Shape;251;p41"/>
          <p:cNvSpPr txBox="1"/>
          <p:nvPr/>
        </p:nvSpPr>
        <p:spPr>
          <a:xfrm>
            <a:off x="-86260" y="2330523"/>
            <a:ext cx="2839310" cy="614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Marketing Generalist</a:t>
            </a:r>
            <a:r>
              <a:rPr lang="en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algn="ctr"/>
            <a:r>
              <a:rPr lang="en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Brand/Product/Marketing Manager</a:t>
            </a:r>
            <a:endParaRPr sz="1200" dirty="0"/>
          </a:p>
        </p:txBody>
      </p:sp>
      <p:pic>
        <p:nvPicPr>
          <p:cNvPr id="265" name="Google Shape;26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711" y="870482"/>
            <a:ext cx="2185371" cy="1454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rapezoid 2">
            <a:extLst>
              <a:ext uri="{FF2B5EF4-FFF2-40B4-BE49-F238E27FC236}">
                <a16:creationId xmlns:a16="http://schemas.microsoft.com/office/drawing/2014/main" id="{C514AE35-F42B-4368-A3FE-A868CF99CD4B}"/>
              </a:ext>
            </a:extLst>
          </p:cNvPr>
          <p:cNvSpPr/>
          <p:nvPr/>
        </p:nvSpPr>
        <p:spPr>
          <a:xfrm>
            <a:off x="4016326" y="4401238"/>
            <a:ext cx="3777176" cy="676276"/>
          </a:xfrm>
          <a:prstGeom prst="trapezoi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Assistant, Analyst, or Coordinator</a:t>
            </a:r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38824B4A-67F3-4A60-8C81-80BBD8A76F50}"/>
              </a:ext>
            </a:extLst>
          </p:cNvPr>
          <p:cNvSpPr/>
          <p:nvPr/>
        </p:nvSpPr>
        <p:spPr>
          <a:xfrm>
            <a:off x="4182690" y="3539096"/>
            <a:ext cx="3444451" cy="676276"/>
          </a:xfrm>
          <a:prstGeom prst="trapezoi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Manager</a:t>
            </a:r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B2250085-A7CC-40A2-B62C-4E4AF6425EF7}"/>
              </a:ext>
            </a:extLst>
          </p:cNvPr>
          <p:cNvSpPr/>
          <p:nvPr/>
        </p:nvSpPr>
        <p:spPr>
          <a:xfrm>
            <a:off x="4353587" y="2676954"/>
            <a:ext cx="3102654" cy="676276"/>
          </a:xfrm>
          <a:prstGeom prst="trapezoi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Director</a:t>
            </a:r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61F7ECCF-ACC7-4648-AD32-877209D94A12}"/>
              </a:ext>
            </a:extLst>
          </p:cNvPr>
          <p:cNvSpPr/>
          <p:nvPr/>
        </p:nvSpPr>
        <p:spPr>
          <a:xfrm>
            <a:off x="4512387" y="1814812"/>
            <a:ext cx="2785054" cy="676276"/>
          </a:xfrm>
          <a:prstGeom prst="trapezoi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VP</a:t>
            </a:r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3E8C593A-8549-4FA4-94F2-2CFB458489C5}"/>
              </a:ext>
            </a:extLst>
          </p:cNvPr>
          <p:cNvSpPr/>
          <p:nvPr/>
        </p:nvSpPr>
        <p:spPr>
          <a:xfrm>
            <a:off x="4688674" y="952670"/>
            <a:ext cx="2432480" cy="676276"/>
          </a:xfrm>
          <a:prstGeom prst="trapezoi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Chief Marketing Officer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C2D59F5-C583-47BE-9022-FC29CEBF61D2}"/>
              </a:ext>
            </a:extLst>
          </p:cNvPr>
          <p:cNvGrpSpPr/>
          <p:nvPr/>
        </p:nvGrpSpPr>
        <p:grpSpPr>
          <a:xfrm>
            <a:off x="2628396" y="3183164"/>
            <a:ext cx="2043733" cy="1218075"/>
            <a:chOff x="2628395" y="3180782"/>
            <a:chExt cx="2043733" cy="1218075"/>
          </a:xfrm>
        </p:grpSpPr>
        <p:sp>
          <p:nvSpPr>
            <p:cNvPr id="25" name="Google Shape;259;p41">
              <a:extLst>
                <a:ext uri="{FF2B5EF4-FFF2-40B4-BE49-F238E27FC236}">
                  <a16:creationId xmlns:a16="http://schemas.microsoft.com/office/drawing/2014/main" id="{269B7A4C-DBD5-4F1C-A424-609B37048616}"/>
                </a:ext>
              </a:extLst>
            </p:cNvPr>
            <p:cNvSpPr/>
            <p:nvPr/>
          </p:nvSpPr>
          <p:spPr>
            <a:xfrm>
              <a:off x="2628395" y="3180782"/>
              <a:ext cx="1219200" cy="1218075"/>
            </a:xfrm>
            <a:prstGeom prst="ellipse">
              <a:avLst/>
            </a:prstGeom>
            <a:solidFill>
              <a:schemeClr val="lt1"/>
            </a:solidFill>
            <a:ln w="10775" cap="flat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algn="ctr"/>
              <a:r>
                <a:rPr lang="en" sz="1400" dirty="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Agencies</a:t>
              </a:r>
              <a:endParaRPr sz="1400" dirty="0"/>
            </a:p>
          </p:txBody>
        </p:sp>
        <p:sp>
          <p:nvSpPr>
            <p:cNvPr id="6" name="Arrow: Notched Right 5">
              <a:extLst>
                <a:ext uri="{FF2B5EF4-FFF2-40B4-BE49-F238E27FC236}">
                  <a16:creationId xmlns:a16="http://schemas.microsoft.com/office/drawing/2014/main" id="{ACE1311F-4F42-47E9-BD05-DEAEBB28D835}"/>
                </a:ext>
              </a:extLst>
            </p:cNvPr>
            <p:cNvSpPr/>
            <p:nvPr/>
          </p:nvSpPr>
          <p:spPr>
            <a:xfrm rot="11907322">
              <a:off x="3693251" y="3753687"/>
              <a:ext cx="978877" cy="618034"/>
            </a:xfrm>
            <a:prstGeom prst="notchedRightArrow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E1F702D-8E8C-4C0C-BA5C-B8501047C0D4}"/>
              </a:ext>
            </a:extLst>
          </p:cNvPr>
          <p:cNvGrpSpPr/>
          <p:nvPr/>
        </p:nvGrpSpPr>
        <p:grpSpPr>
          <a:xfrm>
            <a:off x="6966803" y="2613428"/>
            <a:ext cx="1993542" cy="1254467"/>
            <a:chOff x="6966803" y="2611046"/>
            <a:chExt cx="1993542" cy="1254467"/>
          </a:xfrm>
        </p:grpSpPr>
        <p:sp>
          <p:nvSpPr>
            <p:cNvPr id="27" name="Google Shape;259;p41">
              <a:extLst>
                <a:ext uri="{FF2B5EF4-FFF2-40B4-BE49-F238E27FC236}">
                  <a16:creationId xmlns:a16="http://schemas.microsoft.com/office/drawing/2014/main" id="{59E44286-9D74-4420-A182-787914212C55}"/>
                </a:ext>
              </a:extLst>
            </p:cNvPr>
            <p:cNvSpPr/>
            <p:nvPr/>
          </p:nvSpPr>
          <p:spPr>
            <a:xfrm>
              <a:off x="7741145" y="2611046"/>
              <a:ext cx="1219200" cy="1218075"/>
            </a:xfrm>
            <a:prstGeom prst="ellipse">
              <a:avLst/>
            </a:prstGeom>
            <a:solidFill>
              <a:schemeClr val="lt1"/>
            </a:solidFill>
            <a:ln w="10775" cap="flat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algn="ctr"/>
              <a:r>
                <a:rPr lang="en" sz="1400" dirty="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Marketing Specialist</a:t>
              </a:r>
              <a:endParaRPr sz="1400" dirty="0"/>
            </a:p>
          </p:txBody>
        </p:sp>
        <p:sp>
          <p:nvSpPr>
            <p:cNvPr id="31" name="Arrow: Notched Right 30">
              <a:extLst>
                <a:ext uri="{FF2B5EF4-FFF2-40B4-BE49-F238E27FC236}">
                  <a16:creationId xmlns:a16="http://schemas.microsoft.com/office/drawing/2014/main" id="{5E09C87A-519B-41C6-8698-0EAF868F57A8}"/>
                </a:ext>
              </a:extLst>
            </p:cNvPr>
            <p:cNvSpPr/>
            <p:nvPr/>
          </p:nvSpPr>
          <p:spPr>
            <a:xfrm rot="19883353">
              <a:off x="6966803" y="3247479"/>
              <a:ext cx="978877" cy="618034"/>
            </a:xfrm>
            <a:prstGeom prst="notchedRightArrow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2440E65-86F2-450D-91FD-EC2A2A9346C8}"/>
              </a:ext>
            </a:extLst>
          </p:cNvPr>
          <p:cNvGrpSpPr/>
          <p:nvPr/>
        </p:nvGrpSpPr>
        <p:grpSpPr>
          <a:xfrm>
            <a:off x="3048936" y="1889950"/>
            <a:ext cx="1938923" cy="1293626"/>
            <a:chOff x="3048935" y="1887569"/>
            <a:chExt cx="1938923" cy="1293626"/>
          </a:xfrm>
        </p:grpSpPr>
        <p:sp>
          <p:nvSpPr>
            <p:cNvPr id="33" name="Google Shape;259;p41">
              <a:extLst>
                <a:ext uri="{FF2B5EF4-FFF2-40B4-BE49-F238E27FC236}">
                  <a16:creationId xmlns:a16="http://schemas.microsoft.com/office/drawing/2014/main" id="{CBE146AC-CB14-411E-AC07-5AFFCB3CC707}"/>
                </a:ext>
              </a:extLst>
            </p:cNvPr>
            <p:cNvSpPr/>
            <p:nvPr/>
          </p:nvSpPr>
          <p:spPr>
            <a:xfrm>
              <a:off x="3048935" y="1887569"/>
              <a:ext cx="1219200" cy="1218075"/>
            </a:xfrm>
            <a:prstGeom prst="ellipse">
              <a:avLst/>
            </a:prstGeom>
            <a:solidFill>
              <a:schemeClr val="lt1"/>
            </a:solidFill>
            <a:ln w="10775" cap="flat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algn="ctr"/>
              <a:r>
                <a:rPr lang="en" sz="1400" dirty="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Recruiting</a:t>
              </a:r>
              <a:endParaRPr sz="1400" dirty="0"/>
            </a:p>
          </p:txBody>
        </p:sp>
        <p:sp>
          <p:nvSpPr>
            <p:cNvPr id="34" name="Arrow: Notched Right 33">
              <a:extLst>
                <a:ext uri="{FF2B5EF4-FFF2-40B4-BE49-F238E27FC236}">
                  <a16:creationId xmlns:a16="http://schemas.microsoft.com/office/drawing/2014/main" id="{C69B0E14-1046-43A2-BF62-544A53CDAFB5}"/>
                </a:ext>
              </a:extLst>
            </p:cNvPr>
            <p:cNvSpPr/>
            <p:nvPr/>
          </p:nvSpPr>
          <p:spPr>
            <a:xfrm rot="12622404">
              <a:off x="4008981" y="2563161"/>
              <a:ext cx="978877" cy="618034"/>
            </a:xfrm>
            <a:prstGeom prst="notchedRightArrow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B96640-2388-476A-957B-6FE4A7395ECB}"/>
              </a:ext>
            </a:extLst>
          </p:cNvPr>
          <p:cNvGrpSpPr/>
          <p:nvPr/>
        </p:nvGrpSpPr>
        <p:grpSpPr>
          <a:xfrm>
            <a:off x="6966804" y="1205774"/>
            <a:ext cx="1879536" cy="1444142"/>
            <a:chOff x="6966804" y="1203393"/>
            <a:chExt cx="1879536" cy="1444142"/>
          </a:xfrm>
        </p:grpSpPr>
        <p:sp>
          <p:nvSpPr>
            <p:cNvPr id="28" name="Google Shape;259;p41">
              <a:extLst>
                <a:ext uri="{FF2B5EF4-FFF2-40B4-BE49-F238E27FC236}">
                  <a16:creationId xmlns:a16="http://schemas.microsoft.com/office/drawing/2014/main" id="{72AA5BFF-2EA2-4475-8FB0-1EECF80C21FA}"/>
                </a:ext>
              </a:extLst>
            </p:cNvPr>
            <p:cNvSpPr/>
            <p:nvPr/>
          </p:nvSpPr>
          <p:spPr>
            <a:xfrm>
              <a:off x="7627140" y="1203393"/>
              <a:ext cx="1219200" cy="1218075"/>
            </a:xfrm>
            <a:prstGeom prst="ellipse">
              <a:avLst/>
            </a:prstGeom>
            <a:solidFill>
              <a:schemeClr val="lt1"/>
            </a:solidFill>
            <a:ln w="10775" cap="flat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algn="ctr"/>
              <a:r>
                <a:rPr lang="en" sz="1400" dirty="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Business</a:t>
              </a:r>
            </a:p>
            <a:p>
              <a:pPr algn="ctr"/>
              <a:r>
                <a:rPr lang="en" sz="1400" dirty="0">
                  <a:solidFill>
                    <a:schemeClr val="dk1"/>
                  </a:solidFill>
                  <a:latin typeface="Arial Narrow"/>
                  <a:sym typeface="Arial Narrow"/>
                </a:rPr>
                <a:t>Start-Up</a:t>
              </a:r>
              <a:endParaRPr sz="1400" dirty="0"/>
            </a:p>
          </p:txBody>
        </p:sp>
        <p:sp>
          <p:nvSpPr>
            <p:cNvPr id="35" name="Arrow: Notched Right 34">
              <a:extLst>
                <a:ext uri="{FF2B5EF4-FFF2-40B4-BE49-F238E27FC236}">
                  <a16:creationId xmlns:a16="http://schemas.microsoft.com/office/drawing/2014/main" id="{86DED2B8-288F-4B33-A559-753AF29B55B1}"/>
                </a:ext>
              </a:extLst>
            </p:cNvPr>
            <p:cNvSpPr/>
            <p:nvPr/>
          </p:nvSpPr>
          <p:spPr>
            <a:xfrm rot="19883353">
              <a:off x="6966804" y="2029501"/>
              <a:ext cx="978877" cy="618034"/>
            </a:xfrm>
            <a:prstGeom prst="notchedRightArrow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CE111F-3B09-407D-A3A3-6274C9851355}"/>
              </a:ext>
            </a:extLst>
          </p:cNvPr>
          <p:cNvGrpSpPr/>
          <p:nvPr/>
        </p:nvGrpSpPr>
        <p:grpSpPr>
          <a:xfrm>
            <a:off x="3469474" y="596737"/>
            <a:ext cx="1873488" cy="1455676"/>
            <a:chOff x="3469474" y="594356"/>
            <a:chExt cx="1873488" cy="1455676"/>
          </a:xfrm>
        </p:grpSpPr>
        <p:sp>
          <p:nvSpPr>
            <p:cNvPr id="26" name="Google Shape;259;p41">
              <a:extLst>
                <a:ext uri="{FF2B5EF4-FFF2-40B4-BE49-F238E27FC236}">
                  <a16:creationId xmlns:a16="http://schemas.microsoft.com/office/drawing/2014/main" id="{2AA35259-1930-4717-AD81-4A2917B6E165}"/>
                </a:ext>
              </a:extLst>
            </p:cNvPr>
            <p:cNvSpPr/>
            <p:nvPr/>
          </p:nvSpPr>
          <p:spPr>
            <a:xfrm>
              <a:off x="3469474" y="594356"/>
              <a:ext cx="1219200" cy="1218075"/>
            </a:xfrm>
            <a:prstGeom prst="ellipse">
              <a:avLst/>
            </a:prstGeom>
            <a:solidFill>
              <a:schemeClr val="lt1"/>
            </a:solidFill>
            <a:ln w="10775" cap="flat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algn="ctr"/>
              <a:r>
                <a:rPr lang="en" sz="1400" dirty="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General Manager</a:t>
              </a:r>
              <a:endParaRPr sz="1400" dirty="0"/>
            </a:p>
          </p:txBody>
        </p:sp>
        <p:sp>
          <p:nvSpPr>
            <p:cNvPr id="36" name="Arrow: Notched Right 35">
              <a:extLst>
                <a:ext uri="{FF2B5EF4-FFF2-40B4-BE49-F238E27FC236}">
                  <a16:creationId xmlns:a16="http://schemas.microsoft.com/office/drawing/2014/main" id="{4F42EB40-2C44-4D65-9494-5054BA91DA13}"/>
                </a:ext>
              </a:extLst>
            </p:cNvPr>
            <p:cNvSpPr/>
            <p:nvPr/>
          </p:nvSpPr>
          <p:spPr>
            <a:xfrm rot="12219798">
              <a:off x="4364085" y="1431998"/>
              <a:ext cx="978877" cy="618034"/>
            </a:xfrm>
            <a:prstGeom prst="notchedRightArrow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91285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2"/>
          <p:cNvSpPr txBox="1">
            <a:spLocks noGrp="1"/>
          </p:cNvSpPr>
          <p:nvPr>
            <p:ph type="title"/>
          </p:nvPr>
        </p:nvSpPr>
        <p:spPr>
          <a:xfrm>
            <a:off x="152400" y="97631"/>
            <a:ext cx="7924800" cy="6762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50" tIns="45725" rIns="91450" bIns="45725" rtlCol="0" anchor="t" anchorCtr="0">
            <a:noAutofit/>
          </a:bodyPr>
          <a:lstStyle/>
          <a:p>
            <a:r>
              <a:rPr lang="en"/>
              <a:t>Content Creators</a:t>
            </a:r>
            <a:endParaRPr/>
          </a:p>
        </p:txBody>
      </p:sp>
      <p:sp>
        <p:nvSpPr>
          <p:cNvPr id="271" name="Google Shape;271;p42"/>
          <p:cNvSpPr txBox="1"/>
          <p:nvPr/>
        </p:nvSpPr>
        <p:spPr>
          <a:xfrm>
            <a:off x="4114800" y="899284"/>
            <a:ext cx="4953000" cy="415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they do:</a:t>
            </a:r>
            <a:endParaRPr dirty="0"/>
          </a:p>
          <a:p>
            <a:pPr marL="571500" lvl="1" indent="-342900"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Generate ideas for advertising campaigns </a:t>
            </a:r>
            <a:endParaRPr dirty="0"/>
          </a:p>
          <a:p>
            <a:pPr marL="571500" lvl="1" indent="-342900"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Write copy to inspire customers to buy products or services</a:t>
            </a: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  <a:p>
            <a:pPr marL="571500" lvl="1" indent="-342900"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Develop graphics or ads</a:t>
            </a: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  <a:p>
            <a:pPr marL="800246" lvl="1" indent="-190500">
              <a:buClr>
                <a:schemeClr val="lt1"/>
              </a:buClr>
              <a:buSzPts val="2400"/>
            </a:pPr>
            <a:endParaRPr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Most important skills:</a:t>
            </a:r>
            <a:endParaRPr dirty="0"/>
          </a:p>
          <a:p>
            <a:pPr marL="571500" lvl="1" indent="-342900"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Creativity</a:t>
            </a: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  <a:p>
            <a:pPr marL="571500" lvl="1" indent="-342900"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Communication Skills</a:t>
            </a:r>
            <a:endParaRPr dirty="0"/>
          </a:p>
          <a:p>
            <a:pPr marL="571500" lvl="1" indent="-342900"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Writing and/or Design Skills</a:t>
            </a:r>
            <a:endParaRPr dirty="0"/>
          </a:p>
        </p:txBody>
      </p:sp>
      <p:sp>
        <p:nvSpPr>
          <p:cNvPr id="272" name="Google Shape;272;p42"/>
          <p:cNvSpPr txBox="1"/>
          <p:nvPr/>
        </p:nvSpPr>
        <p:spPr>
          <a:xfrm>
            <a:off x="-16150" y="3388878"/>
            <a:ext cx="3962400" cy="8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Content Creator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Creative Director / Copywriter</a:t>
            </a:r>
            <a:endParaRPr/>
          </a:p>
        </p:txBody>
      </p:sp>
      <p:pic>
        <p:nvPicPr>
          <p:cNvPr id="273" name="Google Shape;273;p42"/>
          <p:cNvPicPr preferRelativeResize="0"/>
          <p:nvPr/>
        </p:nvPicPr>
        <p:blipFill rotWithShape="1">
          <a:blip r:embed="rId3">
            <a:alphaModFix/>
          </a:blip>
          <a:srcRect l="5517" r="9994"/>
          <a:stretch/>
        </p:blipFill>
        <p:spPr>
          <a:xfrm>
            <a:off x="152401" y="975415"/>
            <a:ext cx="3625299" cy="2413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43"/>
          <p:cNvCxnSpPr/>
          <p:nvPr/>
        </p:nvCxnSpPr>
        <p:spPr>
          <a:xfrm rot="10800000" flipH="1">
            <a:off x="1493180" y="1791704"/>
            <a:ext cx="6828254" cy="2354355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6A7A4DC1-162E-42EA-AC5C-B1B9464ABA7C}"/>
              </a:ext>
            </a:extLst>
          </p:cNvPr>
          <p:cNvGrpSpPr/>
          <p:nvPr/>
        </p:nvGrpSpPr>
        <p:grpSpPr>
          <a:xfrm>
            <a:off x="846476" y="1133339"/>
            <a:ext cx="8142206" cy="3671082"/>
            <a:chOff x="846476" y="1130958"/>
            <a:chExt cx="8142206" cy="3671082"/>
          </a:xfrm>
        </p:grpSpPr>
        <p:sp>
          <p:nvSpPr>
            <p:cNvPr id="13" name="Google Shape;282;p43">
              <a:extLst>
                <a:ext uri="{FF2B5EF4-FFF2-40B4-BE49-F238E27FC236}">
                  <a16:creationId xmlns:a16="http://schemas.microsoft.com/office/drawing/2014/main" id="{2C6DD661-D668-424E-A357-2D23772C3351}"/>
                </a:ext>
              </a:extLst>
            </p:cNvPr>
            <p:cNvSpPr/>
            <p:nvPr/>
          </p:nvSpPr>
          <p:spPr>
            <a:xfrm>
              <a:off x="3576180" y="2543571"/>
              <a:ext cx="1317944" cy="1316728"/>
            </a:xfrm>
            <a:prstGeom prst="ellipse">
              <a:avLst/>
            </a:prstGeom>
            <a:solidFill>
              <a:schemeClr val="lt1"/>
            </a:solidFill>
            <a:ln w="10775" cap="flat" cmpd="sng">
              <a:solidFill>
                <a:srgbClr val="5B6E7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algn="ctr"/>
              <a:endParaRPr sz="1600" dirty="0"/>
            </a:p>
          </p:txBody>
        </p:sp>
        <p:sp>
          <p:nvSpPr>
            <p:cNvPr id="14" name="Google Shape;283;p43">
              <a:extLst>
                <a:ext uri="{FF2B5EF4-FFF2-40B4-BE49-F238E27FC236}">
                  <a16:creationId xmlns:a16="http://schemas.microsoft.com/office/drawing/2014/main" id="{D70F3F0F-0C38-4364-935B-8AACE6B79EB3}"/>
                </a:ext>
              </a:extLst>
            </p:cNvPr>
            <p:cNvSpPr/>
            <p:nvPr/>
          </p:nvSpPr>
          <p:spPr>
            <a:xfrm>
              <a:off x="4941032" y="2072700"/>
              <a:ext cx="1317944" cy="1316728"/>
            </a:xfrm>
            <a:prstGeom prst="ellipse">
              <a:avLst/>
            </a:prstGeom>
            <a:solidFill>
              <a:schemeClr val="lt1"/>
            </a:solidFill>
            <a:ln w="10775" cap="flat" cmpd="sng">
              <a:solidFill>
                <a:srgbClr val="5B6E7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algn="ctr"/>
              <a:endParaRPr sz="1600" dirty="0"/>
            </a:p>
          </p:txBody>
        </p:sp>
        <p:sp>
          <p:nvSpPr>
            <p:cNvPr id="15" name="Google Shape;284;p43">
              <a:extLst>
                <a:ext uri="{FF2B5EF4-FFF2-40B4-BE49-F238E27FC236}">
                  <a16:creationId xmlns:a16="http://schemas.microsoft.com/office/drawing/2014/main" id="{DC858B23-D205-4F81-83DC-0C0E3495EEE8}"/>
                </a:ext>
              </a:extLst>
            </p:cNvPr>
            <p:cNvSpPr/>
            <p:nvPr/>
          </p:nvSpPr>
          <p:spPr>
            <a:xfrm>
              <a:off x="2211328" y="3014442"/>
              <a:ext cx="1317944" cy="1316728"/>
            </a:xfrm>
            <a:prstGeom prst="ellipse">
              <a:avLst/>
            </a:prstGeom>
            <a:solidFill>
              <a:schemeClr val="lt1"/>
            </a:solidFill>
            <a:ln w="10775" cap="flat" cmpd="sng">
              <a:solidFill>
                <a:srgbClr val="5B6E7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algn="ctr"/>
              <a:endParaRPr sz="1600" dirty="0"/>
            </a:p>
          </p:txBody>
        </p:sp>
        <p:sp>
          <p:nvSpPr>
            <p:cNvPr id="16" name="Google Shape;285;p43">
              <a:extLst>
                <a:ext uri="{FF2B5EF4-FFF2-40B4-BE49-F238E27FC236}">
                  <a16:creationId xmlns:a16="http://schemas.microsoft.com/office/drawing/2014/main" id="{CEE28534-090F-4D0F-A234-DAEC7E2FE866}"/>
                </a:ext>
              </a:extLst>
            </p:cNvPr>
            <p:cNvSpPr/>
            <p:nvPr/>
          </p:nvSpPr>
          <p:spPr>
            <a:xfrm>
              <a:off x="846476" y="3485312"/>
              <a:ext cx="1317944" cy="1316728"/>
            </a:xfrm>
            <a:prstGeom prst="ellipse">
              <a:avLst/>
            </a:prstGeom>
            <a:solidFill>
              <a:schemeClr val="lt1"/>
            </a:solidFill>
            <a:ln w="10775" cap="flat" cmpd="sng">
              <a:solidFill>
                <a:srgbClr val="5B6E7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algn="ctr"/>
              <a:endParaRPr sz="1600" dirty="0"/>
            </a:p>
          </p:txBody>
        </p:sp>
        <p:sp>
          <p:nvSpPr>
            <p:cNvPr id="17" name="Google Shape;286;p43">
              <a:extLst>
                <a:ext uri="{FF2B5EF4-FFF2-40B4-BE49-F238E27FC236}">
                  <a16:creationId xmlns:a16="http://schemas.microsoft.com/office/drawing/2014/main" id="{C88A55FA-348E-4D1E-8FC7-A4777F81E9F4}"/>
                </a:ext>
              </a:extLst>
            </p:cNvPr>
            <p:cNvSpPr/>
            <p:nvPr/>
          </p:nvSpPr>
          <p:spPr>
            <a:xfrm>
              <a:off x="6305884" y="1601829"/>
              <a:ext cx="1317944" cy="1316728"/>
            </a:xfrm>
            <a:prstGeom prst="ellipse">
              <a:avLst/>
            </a:prstGeom>
            <a:solidFill>
              <a:schemeClr val="lt1"/>
            </a:solidFill>
            <a:ln w="10775" cap="flat" cmpd="sng">
              <a:solidFill>
                <a:srgbClr val="5B6E7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algn="ctr"/>
              <a:endParaRPr sz="1600" dirty="0"/>
            </a:p>
          </p:txBody>
        </p:sp>
        <p:sp>
          <p:nvSpPr>
            <p:cNvPr id="18" name="Google Shape;287;p43">
              <a:extLst>
                <a:ext uri="{FF2B5EF4-FFF2-40B4-BE49-F238E27FC236}">
                  <a16:creationId xmlns:a16="http://schemas.microsoft.com/office/drawing/2014/main" id="{13D35799-65A4-4C09-B1B2-BBBF24EAC350}"/>
                </a:ext>
              </a:extLst>
            </p:cNvPr>
            <p:cNvSpPr/>
            <p:nvPr/>
          </p:nvSpPr>
          <p:spPr>
            <a:xfrm>
              <a:off x="7670738" y="1130958"/>
              <a:ext cx="1317944" cy="1316728"/>
            </a:xfrm>
            <a:prstGeom prst="ellipse">
              <a:avLst/>
            </a:prstGeom>
            <a:solidFill>
              <a:schemeClr val="lt1"/>
            </a:solidFill>
            <a:ln w="10775" cap="flat" cmpd="sng">
              <a:solidFill>
                <a:srgbClr val="5B6E7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algn="ctr"/>
              <a:endParaRPr sz="1600" dirty="0"/>
            </a:p>
          </p:txBody>
        </p:sp>
      </p:grpSp>
      <p:sp>
        <p:nvSpPr>
          <p:cNvPr id="278" name="Google Shape;278;p43"/>
          <p:cNvSpPr txBox="1">
            <a:spLocks noGrp="1"/>
          </p:cNvSpPr>
          <p:nvPr>
            <p:ph type="title"/>
          </p:nvPr>
        </p:nvSpPr>
        <p:spPr>
          <a:xfrm>
            <a:off x="186820" y="54569"/>
            <a:ext cx="7924800" cy="6762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50" tIns="45725" rIns="91450" bIns="45725" rtlCol="0" anchor="t" anchorCtr="0">
            <a:noAutofit/>
          </a:bodyPr>
          <a:lstStyle/>
          <a:p>
            <a:r>
              <a:rPr lang="en"/>
              <a:t>Content Creator</a:t>
            </a:r>
            <a:endParaRPr/>
          </a:p>
        </p:txBody>
      </p:sp>
      <p:sp>
        <p:nvSpPr>
          <p:cNvPr id="279" name="Google Shape;279;p43"/>
          <p:cNvSpPr txBox="1"/>
          <p:nvPr/>
        </p:nvSpPr>
        <p:spPr>
          <a:xfrm>
            <a:off x="155318" y="2330523"/>
            <a:ext cx="2743200" cy="614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Content Creator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Creative Director / Copywriter</a:t>
            </a:r>
            <a:endParaRPr/>
          </a:p>
        </p:txBody>
      </p:sp>
      <p:pic>
        <p:nvPicPr>
          <p:cNvPr id="280" name="Google Shape;280;p43" descr="High angle view of an artist drawing something on graphic tablet at the office"/>
          <p:cNvPicPr preferRelativeResize="0"/>
          <p:nvPr/>
        </p:nvPicPr>
        <p:blipFill rotWithShape="1">
          <a:blip r:embed="rId3">
            <a:alphaModFix/>
          </a:blip>
          <a:srcRect l="7468" r="9374" b="6251"/>
          <a:stretch/>
        </p:blipFill>
        <p:spPr>
          <a:xfrm>
            <a:off x="604310" y="870476"/>
            <a:ext cx="1845221" cy="145483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3"/>
          <p:cNvSpPr/>
          <p:nvPr/>
        </p:nvSpPr>
        <p:spPr>
          <a:xfrm>
            <a:off x="3567904" y="2545952"/>
            <a:ext cx="1317944" cy="1316728"/>
          </a:xfrm>
          <a:prstGeom prst="ellipse">
            <a:avLst/>
          </a:prstGeom>
          <a:solidFill>
            <a:schemeClr val="lt1"/>
          </a:solidFill>
          <a:ln w="10775" cap="flat" cmpd="sng">
            <a:solidFill>
              <a:srgbClr val="5B6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Refine</a:t>
            </a:r>
            <a:endParaRPr sz="1600" dirty="0"/>
          </a:p>
          <a:p>
            <a:pPr algn="ctr"/>
            <a:r>
              <a:rPr lang="en" sz="16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Copy &amp; Graphics</a:t>
            </a:r>
            <a:endParaRPr sz="1600" dirty="0"/>
          </a:p>
        </p:txBody>
      </p:sp>
      <p:sp>
        <p:nvSpPr>
          <p:cNvPr id="283" name="Google Shape;283;p43"/>
          <p:cNvSpPr/>
          <p:nvPr/>
        </p:nvSpPr>
        <p:spPr>
          <a:xfrm>
            <a:off x="4932756" y="2075081"/>
            <a:ext cx="1317944" cy="1316728"/>
          </a:xfrm>
          <a:prstGeom prst="ellipse">
            <a:avLst/>
          </a:prstGeom>
          <a:solidFill>
            <a:schemeClr val="lt1"/>
          </a:solidFill>
          <a:ln w="10775" cap="flat" cmpd="sng">
            <a:solidFill>
              <a:srgbClr val="5B6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Produce Final Elements</a:t>
            </a:r>
            <a:endParaRPr sz="1600"/>
          </a:p>
        </p:txBody>
      </p:sp>
      <p:sp>
        <p:nvSpPr>
          <p:cNvPr id="284" name="Google Shape;284;p43"/>
          <p:cNvSpPr/>
          <p:nvPr/>
        </p:nvSpPr>
        <p:spPr>
          <a:xfrm>
            <a:off x="2203052" y="3016823"/>
            <a:ext cx="1317944" cy="1316728"/>
          </a:xfrm>
          <a:prstGeom prst="ellipse">
            <a:avLst/>
          </a:prstGeom>
          <a:solidFill>
            <a:schemeClr val="lt1"/>
          </a:solidFill>
          <a:ln w="10775" cap="flat" cmpd="sng">
            <a:solidFill>
              <a:srgbClr val="5B6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Generate Concepts</a:t>
            </a:r>
            <a:endParaRPr sz="1600"/>
          </a:p>
        </p:txBody>
      </p:sp>
      <p:sp>
        <p:nvSpPr>
          <p:cNvPr id="285" name="Google Shape;285;p43"/>
          <p:cNvSpPr/>
          <p:nvPr/>
        </p:nvSpPr>
        <p:spPr>
          <a:xfrm>
            <a:off x="838200" y="3487693"/>
            <a:ext cx="1317944" cy="1316728"/>
          </a:xfrm>
          <a:prstGeom prst="ellipse">
            <a:avLst/>
          </a:prstGeom>
          <a:solidFill>
            <a:schemeClr val="lt1"/>
          </a:solidFill>
          <a:ln w="10775" cap="flat" cmpd="sng">
            <a:solidFill>
              <a:srgbClr val="5B6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Identify</a:t>
            </a:r>
            <a:endParaRPr sz="1600"/>
          </a:p>
          <a:p>
            <a:pPr algn="ctr"/>
            <a:r>
              <a:rPr lang="en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Goals</a:t>
            </a:r>
            <a:endParaRPr sz="1600"/>
          </a:p>
        </p:txBody>
      </p:sp>
      <p:sp>
        <p:nvSpPr>
          <p:cNvPr id="286" name="Google Shape;286;p43"/>
          <p:cNvSpPr/>
          <p:nvPr/>
        </p:nvSpPr>
        <p:spPr>
          <a:xfrm>
            <a:off x="6297608" y="1604210"/>
            <a:ext cx="1317944" cy="1316728"/>
          </a:xfrm>
          <a:prstGeom prst="ellipse">
            <a:avLst/>
          </a:prstGeom>
          <a:solidFill>
            <a:schemeClr val="lt1"/>
          </a:solidFill>
          <a:ln w="10775" cap="flat" cmpd="sng">
            <a:solidFill>
              <a:srgbClr val="5B6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Launch</a:t>
            </a:r>
            <a:endParaRPr sz="1600"/>
          </a:p>
        </p:txBody>
      </p:sp>
      <p:sp>
        <p:nvSpPr>
          <p:cNvPr id="287" name="Google Shape;287;p43"/>
          <p:cNvSpPr/>
          <p:nvPr/>
        </p:nvSpPr>
        <p:spPr>
          <a:xfrm>
            <a:off x="7662462" y="1133339"/>
            <a:ext cx="1317944" cy="1316728"/>
          </a:xfrm>
          <a:prstGeom prst="ellipse">
            <a:avLst/>
          </a:prstGeom>
          <a:solidFill>
            <a:schemeClr val="lt1"/>
          </a:solidFill>
          <a:ln w="10775" cap="flat" cmpd="sng">
            <a:solidFill>
              <a:srgbClr val="5B6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Analyze </a:t>
            </a:r>
          </a:p>
          <a:p>
            <a:pPr algn="ctr"/>
            <a:r>
              <a:rPr lang="en" sz="16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&amp; </a:t>
            </a:r>
          </a:p>
          <a:p>
            <a:pPr algn="ctr"/>
            <a:r>
              <a:rPr lang="en" sz="16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Improve</a:t>
            </a:r>
            <a:endParaRPr sz="1600" dirty="0"/>
          </a:p>
        </p:txBody>
      </p:sp>
      <p:pic>
        <p:nvPicPr>
          <p:cNvPr id="288" name="Google Shape;288;p43"/>
          <p:cNvPicPr preferRelativeResize="0"/>
          <p:nvPr/>
        </p:nvPicPr>
        <p:blipFill rotWithShape="1">
          <a:blip r:embed="rId4">
            <a:alphaModFix/>
          </a:blip>
          <a:srcRect l="5517" r="9994"/>
          <a:stretch/>
        </p:blipFill>
        <p:spPr>
          <a:xfrm>
            <a:off x="487601" y="870482"/>
            <a:ext cx="2185299" cy="145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830378-66F5-4AB3-BF94-F63782C5F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5338"/>
            <a:ext cx="7924800" cy="676901"/>
          </a:xfrm>
        </p:spPr>
        <p:txBody>
          <a:bodyPr/>
          <a:lstStyle/>
          <a:p>
            <a:pPr algn="ctr"/>
            <a:r>
              <a:rPr lang="en-US" dirty="0"/>
              <a:t>Today’s Topics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7EE8BF-B2A8-49E1-A48D-08DF2A19426D}"/>
              </a:ext>
            </a:extLst>
          </p:cNvPr>
          <p:cNvSpPr txBox="1"/>
          <p:nvPr/>
        </p:nvSpPr>
        <p:spPr>
          <a:xfrm>
            <a:off x="2133600" y="1126331"/>
            <a:ext cx="487679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000"/>
              </a:spcAft>
              <a:buAutoNum type="arabicPeriod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What is marketing?</a:t>
            </a:r>
          </a:p>
          <a:p>
            <a:pPr marL="457200" indent="-457200">
              <a:spcAft>
                <a:spcPts val="2000"/>
              </a:spcAft>
              <a:buAutoNum type="arabicPeriod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What do marketers do?</a:t>
            </a:r>
          </a:p>
          <a:p>
            <a:pPr marL="457200" indent="-457200">
              <a:spcAft>
                <a:spcPts val="2000"/>
              </a:spcAft>
              <a:buAutoNum type="arabicPeriod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What are common types of marketing jobs?</a:t>
            </a:r>
          </a:p>
          <a:p>
            <a:pPr marL="457200" indent="-457200">
              <a:spcAft>
                <a:spcPts val="2000"/>
              </a:spcAft>
              <a:buAutoNum type="arabicPeriod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Which type of marketing job might be best for you?</a:t>
            </a:r>
          </a:p>
        </p:txBody>
      </p:sp>
    </p:spTree>
    <p:extLst>
      <p:ext uri="{BB962C8B-B14F-4D97-AF65-F5344CB8AC3E}">
        <p14:creationId xmlns:p14="http://schemas.microsoft.com/office/powerpoint/2010/main" val="100847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4"/>
          <p:cNvSpPr txBox="1">
            <a:spLocks noGrp="1"/>
          </p:cNvSpPr>
          <p:nvPr>
            <p:ph type="title"/>
          </p:nvPr>
        </p:nvSpPr>
        <p:spPr>
          <a:xfrm>
            <a:off x="186820" y="54569"/>
            <a:ext cx="7924800" cy="6762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50" tIns="45725" rIns="91450" bIns="45725" rtlCol="0" anchor="t" anchorCtr="0">
            <a:noAutofit/>
          </a:bodyPr>
          <a:lstStyle/>
          <a:p>
            <a:r>
              <a:rPr lang="en"/>
              <a:t>Content Creator</a:t>
            </a:r>
            <a:endParaRPr/>
          </a:p>
        </p:txBody>
      </p:sp>
      <p:sp>
        <p:nvSpPr>
          <p:cNvPr id="294" name="Google Shape;294;p44"/>
          <p:cNvSpPr txBox="1"/>
          <p:nvPr/>
        </p:nvSpPr>
        <p:spPr>
          <a:xfrm>
            <a:off x="155318" y="2330523"/>
            <a:ext cx="2743200" cy="614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Content Creator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Creative Director / Copywriter</a:t>
            </a:r>
            <a:endParaRPr/>
          </a:p>
        </p:txBody>
      </p:sp>
      <p:pic>
        <p:nvPicPr>
          <p:cNvPr id="295" name="Google Shape;295;p44" descr="High angle view of an artist drawing something on graphic tablet at the office"/>
          <p:cNvPicPr preferRelativeResize="0"/>
          <p:nvPr/>
        </p:nvPicPr>
        <p:blipFill rotWithShape="1">
          <a:blip r:embed="rId3">
            <a:alphaModFix/>
          </a:blip>
          <a:srcRect l="7468" r="9374" b="6251"/>
          <a:stretch/>
        </p:blipFill>
        <p:spPr>
          <a:xfrm>
            <a:off x="604310" y="870476"/>
            <a:ext cx="1845221" cy="14548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6" name="Google Shape;296;p44"/>
          <p:cNvCxnSpPr/>
          <p:nvPr/>
        </p:nvCxnSpPr>
        <p:spPr>
          <a:xfrm rot="10800000" flipH="1">
            <a:off x="1493180" y="1791704"/>
            <a:ext cx="6828254" cy="2354355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7" name="Google Shape;297;p44"/>
          <p:cNvSpPr/>
          <p:nvPr/>
        </p:nvSpPr>
        <p:spPr>
          <a:xfrm>
            <a:off x="3567904" y="2545952"/>
            <a:ext cx="1317944" cy="1316728"/>
          </a:xfrm>
          <a:prstGeom prst="ellipse">
            <a:avLst/>
          </a:prstGeom>
          <a:solidFill>
            <a:srgbClr val="95F395"/>
          </a:solidFill>
          <a:ln w="10775" cap="flat" cmpd="sng">
            <a:solidFill>
              <a:srgbClr val="5B6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algn="ctr"/>
            <a:r>
              <a:rPr lang="en" sz="16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Refine</a:t>
            </a:r>
            <a:endParaRPr sz="1600"/>
          </a:p>
          <a:p>
            <a:pPr algn="ctr"/>
            <a:r>
              <a:rPr lang="en" sz="16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Copy &amp; Graphics</a:t>
            </a:r>
            <a:endParaRPr sz="1600"/>
          </a:p>
        </p:txBody>
      </p:sp>
      <p:sp>
        <p:nvSpPr>
          <p:cNvPr id="298" name="Google Shape;298;p44"/>
          <p:cNvSpPr/>
          <p:nvPr/>
        </p:nvSpPr>
        <p:spPr>
          <a:xfrm>
            <a:off x="4932756" y="2075081"/>
            <a:ext cx="1317944" cy="1316728"/>
          </a:xfrm>
          <a:prstGeom prst="ellipse">
            <a:avLst/>
          </a:prstGeom>
          <a:solidFill>
            <a:srgbClr val="95F395"/>
          </a:solidFill>
          <a:ln w="10775" cap="flat" cmpd="sng">
            <a:solidFill>
              <a:srgbClr val="5B6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algn="ctr"/>
            <a:r>
              <a:rPr lang="en" sz="16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Produce Final Elements</a:t>
            </a:r>
            <a:endParaRPr sz="1600"/>
          </a:p>
        </p:txBody>
      </p:sp>
      <p:sp>
        <p:nvSpPr>
          <p:cNvPr id="299" name="Google Shape;299;p44"/>
          <p:cNvSpPr/>
          <p:nvPr/>
        </p:nvSpPr>
        <p:spPr>
          <a:xfrm>
            <a:off x="2203052" y="3016823"/>
            <a:ext cx="1317944" cy="1316728"/>
          </a:xfrm>
          <a:prstGeom prst="ellipse">
            <a:avLst/>
          </a:prstGeom>
          <a:solidFill>
            <a:srgbClr val="95F395"/>
          </a:solidFill>
          <a:ln w="10775" cap="flat" cmpd="sng">
            <a:solidFill>
              <a:srgbClr val="5B6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algn="ctr"/>
            <a:r>
              <a:rPr lang="en" sz="16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Generate Concepts</a:t>
            </a:r>
            <a:endParaRPr sz="1600"/>
          </a:p>
        </p:txBody>
      </p:sp>
      <p:sp>
        <p:nvSpPr>
          <p:cNvPr id="300" name="Google Shape;300;p44"/>
          <p:cNvSpPr/>
          <p:nvPr/>
        </p:nvSpPr>
        <p:spPr>
          <a:xfrm>
            <a:off x="838200" y="3487693"/>
            <a:ext cx="1317944" cy="1316728"/>
          </a:xfrm>
          <a:prstGeom prst="ellipse">
            <a:avLst/>
          </a:prstGeom>
          <a:solidFill>
            <a:schemeClr val="lt1"/>
          </a:solidFill>
          <a:ln w="10775" cap="flat" cmpd="sng">
            <a:solidFill>
              <a:srgbClr val="5B6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Identify</a:t>
            </a:r>
            <a:endParaRPr sz="1600"/>
          </a:p>
          <a:p>
            <a:pPr algn="ctr"/>
            <a:r>
              <a:rPr lang="en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Goals</a:t>
            </a:r>
            <a:endParaRPr sz="1600"/>
          </a:p>
        </p:txBody>
      </p:sp>
      <p:sp>
        <p:nvSpPr>
          <p:cNvPr id="301" name="Google Shape;301;p44"/>
          <p:cNvSpPr/>
          <p:nvPr/>
        </p:nvSpPr>
        <p:spPr>
          <a:xfrm>
            <a:off x="6297608" y="1604210"/>
            <a:ext cx="1317944" cy="1316728"/>
          </a:xfrm>
          <a:prstGeom prst="ellipse">
            <a:avLst/>
          </a:prstGeom>
          <a:solidFill>
            <a:schemeClr val="lt1"/>
          </a:solidFill>
          <a:ln w="10775" cap="flat" cmpd="sng">
            <a:solidFill>
              <a:srgbClr val="5B6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Launch</a:t>
            </a:r>
            <a:endParaRPr sz="1600"/>
          </a:p>
        </p:txBody>
      </p:sp>
      <p:sp>
        <p:nvSpPr>
          <p:cNvPr id="302" name="Google Shape;302;p44"/>
          <p:cNvSpPr/>
          <p:nvPr/>
        </p:nvSpPr>
        <p:spPr>
          <a:xfrm>
            <a:off x="7662462" y="1133339"/>
            <a:ext cx="1317944" cy="1316728"/>
          </a:xfrm>
          <a:prstGeom prst="ellipse">
            <a:avLst/>
          </a:prstGeom>
          <a:solidFill>
            <a:schemeClr val="lt1"/>
          </a:solidFill>
          <a:ln w="10775" cap="flat" cmpd="sng">
            <a:solidFill>
              <a:srgbClr val="5B6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Analyze </a:t>
            </a:r>
          </a:p>
          <a:p>
            <a:pPr algn="ctr"/>
            <a:r>
              <a:rPr lang="en" sz="16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&amp;</a:t>
            </a:r>
          </a:p>
          <a:p>
            <a:pPr algn="ctr"/>
            <a:r>
              <a:rPr lang="en" sz="16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Improve</a:t>
            </a:r>
            <a:endParaRPr sz="1600" dirty="0"/>
          </a:p>
        </p:txBody>
      </p:sp>
      <p:pic>
        <p:nvPicPr>
          <p:cNvPr id="303" name="Google Shape;303;p44"/>
          <p:cNvPicPr preferRelativeResize="0"/>
          <p:nvPr/>
        </p:nvPicPr>
        <p:blipFill rotWithShape="1">
          <a:blip r:embed="rId4">
            <a:alphaModFix/>
          </a:blip>
          <a:srcRect l="5517" r="9994"/>
          <a:stretch/>
        </p:blipFill>
        <p:spPr>
          <a:xfrm>
            <a:off x="487601" y="870482"/>
            <a:ext cx="2185299" cy="145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5"/>
          <p:cNvSpPr txBox="1">
            <a:spLocks noGrp="1"/>
          </p:cNvSpPr>
          <p:nvPr>
            <p:ph type="title"/>
          </p:nvPr>
        </p:nvSpPr>
        <p:spPr>
          <a:xfrm>
            <a:off x="152400" y="97631"/>
            <a:ext cx="7924800" cy="6762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50" tIns="45725" rIns="91450" bIns="45725" rtlCol="0" anchor="t" anchorCtr="0">
            <a:noAutofit/>
          </a:bodyPr>
          <a:lstStyle/>
          <a:p>
            <a:r>
              <a:rPr lang="en"/>
              <a:t>Media Specialist</a:t>
            </a:r>
            <a:endParaRPr/>
          </a:p>
        </p:txBody>
      </p:sp>
      <p:sp>
        <p:nvSpPr>
          <p:cNvPr id="309" name="Google Shape;309;p45"/>
          <p:cNvSpPr txBox="1"/>
          <p:nvPr/>
        </p:nvSpPr>
        <p:spPr>
          <a:xfrm>
            <a:off x="4114801" y="899284"/>
            <a:ext cx="4953000" cy="415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they do:</a:t>
            </a:r>
            <a:endParaRPr dirty="0"/>
          </a:p>
          <a:p>
            <a:pPr marL="571500" lvl="1" indent="-342900"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Develop media strategy  </a:t>
            </a:r>
            <a:endParaRPr dirty="0"/>
          </a:p>
          <a:p>
            <a:pPr marL="571500" lvl="1" indent="-342900"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Negotiate media contracts and execute media campaigns</a:t>
            </a:r>
            <a:endParaRPr dirty="0"/>
          </a:p>
          <a:p>
            <a:pPr marL="571500" lvl="1" indent="-342900"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Analyze results and adjust strategy as needed</a:t>
            </a:r>
            <a:endParaRPr dirty="0"/>
          </a:p>
          <a:p>
            <a:pPr marL="800246" lvl="1" indent="-190500">
              <a:buClr>
                <a:schemeClr val="lt1"/>
              </a:buClr>
              <a:buSzPts val="2400"/>
            </a:pPr>
            <a:endParaRPr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Most important skills:</a:t>
            </a:r>
            <a:endParaRPr dirty="0"/>
          </a:p>
          <a:p>
            <a:pPr marL="571500" lvl="1" indent="-342900"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Strategic Planning</a:t>
            </a:r>
            <a:endParaRPr dirty="0"/>
          </a:p>
          <a:p>
            <a:pPr marL="571500" lvl="1" indent="-342900"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Communication Skills</a:t>
            </a:r>
            <a:endParaRPr dirty="0"/>
          </a:p>
          <a:p>
            <a:pPr marL="571500" lvl="1" indent="-342900"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Analytical Skills</a:t>
            </a:r>
            <a:endParaRPr dirty="0"/>
          </a:p>
        </p:txBody>
      </p:sp>
      <p:sp>
        <p:nvSpPr>
          <p:cNvPr id="310" name="Google Shape;310;p45"/>
          <p:cNvSpPr txBox="1"/>
          <p:nvPr/>
        </p:nvSpPr>
        <p:spPr>
          <a:xfrm>
            <a:off x="650" y="3447844"/>
            <a:ext cx="3984900" cy="8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Media Specialist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Digital/Social Media Manager</a:t>
            </a:r>
            <a:endParaRPr/>
          </a:p>
        </p:txBody>
      </p:sp>
      <p:pic>
        <p:nvPicPr>
          <p:cNvPr id="311" name="Google Shape;31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151" y="968906"/>
            <a:ext cx="3765975" cy="2511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6"/>
          <p:cNvSpPr txBox="1">
            <a:spLocks noGrp="1"/>
          </p:cNvSpPr>
          <p:nvPr>
            <p:ph type="title"/>
          </p:nvPr>
        </p:nvSpPr>
        <p:spPr>
          <a:xfrm>
            <a:off x="186820" y="54569"/>
            <a:ext cx="7924800" cy="6762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50" tIns="45725" rIns="91450" bIns="45725" rtlCol="0" anchor="t" anchorCtr="0">
            <a:noAutofit/>
          </a:bodyPr>
          <a:lstStyle/>
          <a:p>
            <a:r>
              <a:rPr lang="en"/>
              <a:t>Media Specialist</a:t>
            </a:r>
            <a:endParaRPr/>
          </a:p>
        </p:txBody>
      </p:sp>
      <p:pic>
        <p:nvPicPr>
          <p:cNvPr id="317" name="Google Shape;317;p46" descr="Happy business woman talking via cellphone with partner and reading financial information form laptop computer.Smiling female skilled editor calling via cellphone and searching information on notebook"/>
          <p:cNvPicPr preferRelativeResize="0"/>
          <p:nvPr/>
        </p:nvPicPr>
        <p:blipFill rotWithShape="1">
          <a:blip r:embed="rId3">
            <a:alphaModFix/>
          </a:blip>
          <a:srcRect l="9641" r="9895" b="9000"/>
          <a:stretch/>
        </p:blipFill>
        <p:spPr>
          <a:xfrm>
            <a:off x="610148" y="870476"/>
            <a:ext cx="1839383" cy="145483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6"/>
          <p:cNvSpPr txBox="1"/>
          <p:nvPr/>
        </p:nvSpPr>
        <p:spPr>
          <a:xfrm>
            <a:off x="158238" y="2330523"/>
            <a:ext cx="2743200" cy="614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Media Specialist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Digital/Social Media Manager</a:t>
            </a:r>
            <a:endParaRPr/>
          </a:p>
        </p:txBody>
      </p:sp>
      <p:cxnSp>
        <p:nvCxnSpPr>
          <p:cNvPr id="319" name="Google Shape;319;p46"/>
          <p:cNvCxnSpPr/>
          <p:nvPr/>
        </p:nvCxnSpPr>
        <p:spPr>
          <a:xfrm rot="10800000" flipH="1">
            <a:off x="1493180" y="1791704"/>
            <a:ext cx="6828254" cy="2354355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0" name="Google Shape;320;p46"/>
          <p:cNvSpPr/>
          <p:nvPr/>
        </p:nvSpPr>
        <p:spPr>
          <a:xfrm>
            <a:off x="3567904" y="2545952"/>
            <a:ext cx="1317944" cy="1316728"/>
          </a:xfrm>
          <a:prstGeom prst="ellipse">
            <a:avLst/>
          </a:prstGeom>
          <a:solidFill>
            <a:schemeClr val="lt1"/>
          </a:solidFill>
          <a:ln w="10775" cap="flat" cmpd="sng">
            <a:solidFill>
              <a:srgbClr val="5B6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Refine</a:t>
            </a:r>
            <a:endParaRPr sz="1600"/>
          </a:p>
          <a:p>
            <a:pPr algn="ctr"/>
            <a:r>
              <a:rPr lang="en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Copy &amp; Graphics</a:t>
            </a:r>
            <a:endParaRPr sz="1600"/>
          </a:p>
        </p:txBody>
      </p:sp>
      <p:sp>
        <p:nvSpPr>
          <p:cNvPr id="321" name="Google Shape;321;p46"/>
          <p:cNvSpPr/>
          <p:nvPr/>
        </p:nvSpPr>
        <p:spPr>
          <a:xfrm>
            <a:off x="4932756" y="2075081"/>
            <a:ext cx="1317944" cy="1316728"/>
          </a:xfrm>
          <a:prstGeom prst="ellipse">
            <a:avLst/>
          </a:prstGeom>
          <a:solidFill>
            <a:schemeClr val="lt1"/>
          </a:solidFill>
          <a:ln w="10775" cap="flat" cmpd="sng">
            <a:solidFill>
              <a:srgbClr val="5B6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Produce Final Elements</a:t>
            </a:r>
            <a:endParaRPr sz="1600"/>
          </a:p>
        </p:txBody>
      </p:sp>
      <p:sp>
        <p:nvSpPr>
          <p:cNvPr id="322" name="Google Shape;322;p46"/>
          <p:cNvSpPr/>
          <p:nvPr/>
        </p:nvSpPr>
        <p:spPr>
          <a:xfrm>
            <a:off x="2203052" y="3016823"/>
            <a:ext cx="1317944" cy="1316728"/>
          </a:xfrm>
          <a:prstGeom prst="ellipse">
            <a:avLst/>
          </a:prstGeom>
          <a:solidFill>
            <a:schemeClr val="lt1"/>
          </a:solidFill>
          <a:ln w="10775" cap="flat" cmpd="sng">
            <a:solidFill>
              <a:srgbClr val="5B6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Generate Concepts</a:t>
            </a:r>
            <a:endParaRPr sz="1600"/>
          </a:p>
        </p:txBody>
      </p:sp>
      <p:sp>
        <p:nvSpPr>
          <p:cNvPr id="323" name="Google Shape;323;p46"/>
          <p:cNvSpPr/>
          <p:nvPr/>
        </p:nvSpPr>
        <p:spPr>
          <a:xfrm>
            <a:off x="838200" y="3487693"/>
            <a:ext cx="1317944" cy="1316728"/>
          </a:xfrm>
          <a:prstGeom prst="ellipse">
            <a:avLst/>
          </a:prstGeom>
          <a:solidFill>
            <a:srgbClr val="95F395"/>
          </a:solidFill>
          <a:ln w="10775" cap="flat" cmpd="sng">
            <a:solidFill>
              <a:srgbClr val="5B6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algn="ctr"/>
            <a:r>
              <a:rPr lang="en" sz="16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Identify</a:t>
            </a:r>
            <a:endParaRPr sz="1600"/>
          </a:p>
          <a:p>
            <a:pPr algn="ctr"/>
            <a:r>
              <a:rPr lang="en" sz="16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Goals</a:t>
            </a:r>
            <a:endParaRPr sz="1600"/>
          </a:p>
        </p:txBody>
      </p:sp>
      <p:sp>
        <p:nvSpPr>
          <p:cNvPr id="324" name="Google Shape;324;p46"/>
          <p:cNvSpPr/>
          <p:nvPr/>
        </p:nvSpPr>
        <p:spPr>
          <a:xfrm>
            <a:off x="6297608" y="1604210"/>
            <a:ext cx="1317944" cy="1316728"/>
          </a:xfrm>
          <a:prstGeom prst="ellipse">
            <a:avLst/>
          </a:prstGeom>
          <a:solidFill>
            <a:srgbClr val="95F395"/>
          </a:solidFill>
          <a:ln w="10775" cap="flat" cmpd="sng">
            <a:solidFill>
              <a:srgbClr val="5B6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algn="ctr"/>
            <a:r>
              <a:rPr lang="en" sz="16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Launch</a:t>
            </a:r>
            <a:endParaRPr sz="1600"/>
          </a:p>
        </p:txBody>
      </p:sp>
      <p:sp>
        <p:nvSpPr>
          <p:cNvPr id="325" name="Google Shape;325;p46"/>
          <p:cNvSpPr/>
          <p:nvPr/>
        </p:nvSpPr>
        <p:spPr>
          <a:xfrm>
            <a:off x="7662462" y="1133339"/>
            <a:ext cx="1317944" cy="1316728"/>
          </a:xfrm>
          <a:prstGeom prst="ellipse">
            <a:avLst/>
          </a:prstGeom>
          <a:solidFill>
            <a:srgbClr val="95F395"/>
          </a:solidFill>
          <a:ln w="10775" cap="flat" cmpd="sng">
            <a:solidFill>
              <a:srgbClr val="5B6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algn="ctr"/>
            <a:r>
              <a:rPr lang="en" sz="16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Analyze </a:t>
            </a:r>
          </a:p>
          <a:p>
            <a:pPr algn="ctr"/>
            <a:r>
              <a:rPr lang="en" sz="16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&amp;</a:t>
            </a:r>
          </a:p>
          <a:p>
            <a:pPr algn="ctr"/>
            <a:r>
              <a:rPr lang="en" sz="16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Improve</a:t>
            </a:r>
            <a:endParaRPr sz="1600" dirty="0"/>
          </a:p>
        </p:txBody>
      </p:sp>
      <p:pic>
        <p:nvPicPr>
          <p:cNvPr id="326" name="Google Shape;32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588" y="870481"/>
            <a:ext cx="2181174" cy="1454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7"/>
          <p:cNvSpPr txBox="1">
            <a:spLocks noGrp="1"/>
          </p:cNvSpPr>
          <p:nvPr>
            <p:ph type="title"/>
          </p:nvPr>
        </p:nvSpPr>
        <p:spPr>
          <a:xfrm>
            <a:off x="152400" y="97631"/>
            <a:ext cx="7924800" cy="6762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50" tIns="45725" rIns="91450" bIns="45725" rtlCol="0" anchor="t" anchorCtr="0">
            <a:noAutofit/>
          </a:bodyPr>
          <a:lstStyle/>
          <a:p>
            <a:r>
              <a:rPr lang="en"/>
              <a:t>Insights Specialists</a:t>
            </a:r>
            <a:endParaRPr/>
          </a:p>
        </p:txBody>
      </p:sp>
      <p:sp>
        <p:nvSpPr>
          <p:cNvPr id="332" name="Google Shape;332;p47"/>
          <p:cNvSpPr txBox="1"/>
          <p:nvPr/>
        </p:nvSpPr>
        <p:spPr>
          <a:xfrm>
            <a:off x="4114800" y="899284"/>
            <a:ext cx="5029200" cy="415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they do:</a:t>
            </a:r>
            <a:endParaRPr dirty="0"/>
          </a:p>
          <a:p>
            <a:pPr marL="571500" lvl="1" indent="-342900"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Research consumer and category trends</a:t>
            </a:r>
            <a:endParaRPr dirty="0"/>
          </a:p>
          <a:p>
            <a:pPr marL="571500" lvl="1" indent="-342900"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Identify business opportunities</a:t>
            </a:r>
            <a:endParaRPr dirty="0"/>
          </a:p>
          <a:p>
            <a:pPr marL="571500" lvl="1" indent="-342900"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Develop recommendations to build brand equity and grow sales  </a:t>
            </a:r>
            <a:endParaRPr dirty="0"/>
          </a:p>
          <a:p>
            <a:pPr marL="800246" lvl="1" indent="-190500">
              <a:buClr>
                <a:schemeClr val="lt1"/>
              </a:buClr>
              <a:buSzPts val="2400"/>
            </a:pPr>
            <a:endParaRPr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Most important skills:</a:t>
            </a:r>
            <a:endParaRPr dirty="0"/>
          </a:p>
          <a:p>
            <a:pPr marL="571500" lvl="1" indent="-342900"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Curiosity</a:t>
            </a:r>
            <a:endParaRPr dirty="0"/>
          </a:p>
          <a:p>
            <a:pPr marL="571500" lvl="1" indent="-342900"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Empathy</a:t>
            </a:r>
            <a:endParaRPr dirty="0"/>
          </a:p>
          <a:p>
            <a:pPr marL="571500" lvl="1" indent="-342900"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Analytical Skills</a:t>
            </a:r>
            <a:endParaRPr dirty="0"/>
          </a:p>
        </p:txBody>
      </p:sp>
      <p:sp>
        <p:nvSpPr>
          <p:cNvPr id="333" name="Google Shape;333;p47"/>
          <p:cNvSpPr txBox="1"/>
          <p:nvPr/>
        </p:nvSpPr>
        <p:spPr>
          <a:xfrm>
            <a:off x="172038" y="3539056"/>
            <a:ext cx="3712500" cy="8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Insights Specialist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Insights/Analytics Manager</a:t>
            </a:r>
            <a:endParaRPr/>
          </a:p>
        </p:txBody>
      </p:sp>
      <p:pic>
        <p:nvPicPr>
          <p:cNvPr id="334" name="Google Shape;33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534" y="968906"/>
            <a:ext cx="3817524" cy="254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8"/>
          <p:cNvSpPr txBox="1">
            <a:spLocks noGrp="1"/>
          </p:cNvSpPr>
          <p:nvPr>
            <p:ph type="title"/>
          </p:nvPr>
        </p:nvSpPr>
        <p:spPr>
          <a:xfrm>
            <a:off x="186820" y="54569"/>
            <a:ext cx="7924800" cy="6762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50" tIns="45725" rIns="91450" bIns="45725" rtlCol="0" anchor="t" anchorCtr="0">
            <a:noAutofit/>
          </a:bodyPr>
          <a:lstStyle/>
          <a:p>
            <a:r>
              <a:rPr lang="en"/>
              <a:t>Insights Specialist</a:t>
            </a:r>
            <a:endParaRPr/>
          </a:p>
        </p:txBody>
      </p:sp>
      <p:pic>
        <p:nvPicPr>
          <p:cNvPr id="340" name="Google Shape;340;p48" descr="Group of colleagues going over paperwork together in a modern office. Positive way of discussing important questions. Team-workers analyzing together graphs and charts on printed statistic documents"/>
          <p:cNvPicPr preferRelativeResize="0"/>
          <p:nvPr/>
        </p:nvPicPr>
        <p:blipFill rotWithShape="1">
          <a:blip r:embed="rId3">
            <a:alphaModFix/>
          </a:blip>
          <a:srcRect l="13333" r="6203" b="9000"/>
          <a:stretch/>
        </p:blipFill>
        <p:spPr>
          <a:xfrm>
            <a:off x="604310" y="887706"/>
            <a:ext cx="1839383" cy="145483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8"/>
          <p:cNvSpPr txBox="1"/>
          <p:nvPr/>
        </p:nvSpPr>
        <p:spPr>
          <a:xfrm>
            <a:off x="153859" y="2334171"/>
            <a:ext cx="2743200" cy="614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Insights Specialist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Insights/Analytics Manager</a:t>
            </a:r>
            <a:endParaRPr/>
          </a:p>
        </p:txBody>
      </p:sp>
      <p:pic>
        <p:nvPicPr>
          <p:cNvPr id="342" name="Google Shape;342;p48"/>
          <p:cNvPicPr preferRelativeResize="0"/>
          <p:nvPr/>
        </p:nvPicPr>
        <p:blipFill rotWithShape="1">
          <a:blip r:embed="rId4">
            <a:alphaModFix/>
          </a:blip>
          <a:srcRect l="3644" r="2388"/>
          <a:stretch/>
        </p:blipFill>
        <p:spPr>
          <a:xfrm>
            <a:off x="3200401" y="1127673"/>
            <a:ext cx="5638801" cy="3425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325" y="887706"/>
            <a:ext cx="2182248" cy="1454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9"/>
          <p:cNvSpPr txBox="1">
            <a:spLocks noGrp="1"/>
          </p:cNvSpPr>
          <p:nvPr>
            <p:ph type="title"/>
          </p:nvPr>
        </p:nvSpPr>
        <p:spPr>
          <a:xfrm>
            <a:off x="152400" y="97631"/>
            <a:ext cx="7924800" cy="6762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50" tIns="45725" rIns="91450" bIns="45725" rtlCol="0" anchor="t" anchorCtr="0">
            <a:noAutofit/>
          </a:bodyPr>
          <a:lstStyle/>
          <a:p>
            <a:r>
              <a:rPr lang="en"/>
              <a:t>Innovation Specialist</a:t>
            </a:r>
            <a:endParaRPr/>
          </a:p>
        </p:txBody>
      </p:sp>
      <p:sp>
        <p:nvSpPr>
          <p:cNvPr id="349" name="Google Shape;349;p49"/>
          <p:cNvSpPr txBox="1"/>
          <p:nvPr/>
        </p:nvSpPr>
        <p:spPr>
          <a:xfrm>
            <a:off x="4114800" y="899281"/>
            <a:ext cx="5002200" cy="3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they do:</a:t>
            </a:r>
            <a:endParaRPr dirty="0"/>
          </a:p>
          <a:p>
            <a:pPr marL="571500" lvl="1" indent="-342900"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Identify opportunities for new business offerings</a:t>
            </a:r>
            <a:endParaRPr dirty="0"/>
          </a:p>
          <a:p>
            <a:pPr marL="571500" lvl="1" indent="-342900"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Develop &amp; test concepts</a:t>
            </a: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lvl="1" indent="-342900"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Gain organizational approvals throughout innovation process</a:t>
            </a: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/>
            <a:r>
              <a:rPr lang="en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Most important skills:</a:t>
            </a:r>
            <a:endParaRPr dirty="0"/>
          </a:p>
          <a:p>
            <a:pPr marL="571500" lvl="1" indent="-342900"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Curiosity</a:t>
            </a:r>
            <a:endParaRPr dirty="0"/>
          </a:p>
          <a:p>
            <a:pPr marL="571500" lvl="1" indent="-342900"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Empathy</a:t>
            </a:r>
            <a:endParaRPr dirty="0"/>
          </a:p>
          <a:p>
            <a:pPr marL="571500" lvl="1" indent="-342900"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Strategic Thinking</a:t>
            </a:r>
            <a:endParaRPr dirty="0"/>
          </a:p>
        </p:txBody>
      </p:sp>
      <p:sp>
        <p:nvSpPr>
          <p:cNvPr id="350" name="Google Shape;350;p49"/>
          <p:cNvSpPr txBox="1"/>
          <p:nvPr/>
        </p:nvSpPr>
        <p:spPr>
          <a:xfrm>
            <a:off x="343226" y="3469106"/>
            <a:ext cx="3471600" cy="8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Innovation Specialist</a:t>
            </a:r>
            <a:r>
              <a:rPr lang="en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algn="ctr"/>
            <a:r>
              <a:rPr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Innovation Manager</a:t>
            </a:r>
            <a:endParaRPr/>
          </a:p>
        </p:txBody>
      </p:sp>
      <p:pic>
        <p:nvPicPr>
          <p:cNvPr id="351" name="Google Shape;351;p49"/>
          <p:cNvPicPr preferRelativeResize="0"/>
          <p:nvPr/>
        </p:nvPicPr>
        <p:blipFill rotWithShape="1">
          <a:blip r:embed="rId3">
            <a:alphaModFix/>
          </a:blip>
          <a:srcRect l="24998"/>
          <a:stretch/>
        </p:blipFill>
        <p:spPr>
          <a:xfrm>
            <a:off x="208684" y="975382"/>
            <a:ext cx="3740574" cy="249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1AF600-BFDF-4599-A3CB-95FF6FD34CBA}"/>
              </a:ext>
            </a:extLst>
          </p:cNvPr>
          <p:cNvGrpSpPr/>
          <p:nvPr/>
        </p:nvGrpSpPr>
        <p:grpSpPr>
          <a:xfrm>
            <a:off x="3276600" y="1212073"/>
            <a:ext cx="5562600" cy="3488496"/>
            <a:chOff x="3276600" y="1209692"/>
            <a:chExt cx="5562600" cy="3488496"/>
          </a:xfrm>
          <a:solidFill>
            <a:srgbClr val="3399FF"/>
          </a:solidFill>
        </p:grpSpPr>
        <p:sp>
          <p:nvSpPr>
            <p:cNvPr id="11" name="Google Shape;359;p50">
              <a:extLst>
                <a:ext uri="{FF2B5EF4-FFF2-40B4-BE49-F238E27FC236}">
                  <a16:creationId xmlns:a16="http://schemas.microsoft.com/office/drawing/2014/main" id="{9960697D-4301-4C20-B692-37382FBCF0E2}"/>
                </a:ext>
              </a:extLst>
            </p:cNvPr>
            <p:cNvSpPr/>
            <p:nvPr/>
          </p:nvSpPr>
          <p:spPr>
            <a:xfrm>
              <a:off x="3276600" y="1209692"/>
              <a:ext cx="5562600" cy="532908"/>
            </a:xfrm>
            <a:prstGeom prst="rect">
              <a:avLst/>
            </a:prstGeom>
            <a:grpFill/>
            <a:ln w="10775" cap="flat" cmpd="sng">
              <a:solidFill>
                <a:srgbClr val="5B6E7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Google Shape;360;p50">
              <a:extLst>
                <a:ext uri="{FF2B5EF4-FFF2-40B4-BE49-F238E27FC236}">
                  <a16:creationId xmlns:a16="http://schemas.microsoft.com/office/drawing/2014/main" id="{5F77728B-13A7-495B-A197-310B1B81549E}"/>
                </a:ext>
              </a:extLst>
            </p:cNvPr>
            <p:cNvSpPr/>
            <p:nvPr/>
          </p:nvSpPr>
          <p:spPr>
            <a:xfrm>
              <a:off x="3554730" y="1948589"/>
              <a:ext cx="5006340" cy="532908"/>
            </a:xfrm>
            <a:prstGeom prst="rect">
              <a:avLst/>
            </a:prstGeom>
            <a:grpFill/>
            <a:ln w="10775" cap="flat" cmpd="sng">
              <a:solidFill>
                <a:srgbClr val="5B6E7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Google Shape;361;p50">
              <a:extLst>
                <a:ext uri="{FF2B5EF4-FFF2-40B4-BE49-F238E27FC236}">
                  <a16:creationId xmlns:a16="http://schemas.microsoft.com/office/drawing/2014/main" id="{C6D34E2C-4F79-4AC7-9F3C-7313F605B8FD}"/>
                </a:ext>
              </a:extLst>
            </p:cNvPr>
            <p:cNvSpPr/>
            <p:nvPr/>
          </p:nvSpPr>
          <p:spPr>
            <a:xfrm>
              <a:off x="3832860" y="2687486"/>
              <a:ext cx="4450080" cy="532908"/>
            </a:xfrm>
            <a:prstGeom prst="rect">
              <a:avLst/>
            </a:prstGeom>
            <a:grpFill/>
            <a:ln w="10775" cap="flat" cmpd="sng">
              <a:solidFill>
                <a:srgbClr val="5B6E7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Google Shape;362;p50">
              <a:extLst>
                <a:ext uri="{FF2B5EF4-FFF2-40B4-BE49-F238E27FC236}">
                  <a16:creationId xmlns:a16="http://schemas.microsoft.com/office/drawing/2014/main" id="{6D94E8A9-C298-4415-B6F3-E07B4DFEC30C}"/>
                </a:ext>
              </a:extLst>
            </p:cNvPr>
            <p:cNvSpPr/>
            <p:nvPr/>
          </p:nvSpPr>
          <p:spPr>
            <a:xfrm>
              <a:off x="4110990" y="3426382"/>
              <a:ext cx="3893820" cy="532908"/>
            </a:xfrm>
            <a:prstGeom prst="rect">
              <a:avLst/>
            </a:prstGeom>
            <a:grpFill/>
            <a:ln w="10775" cap="flat" cmpd="sng">
              <a:solidFill>
                <a:srgbClr val="5B6E7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Google Shape;363;p50">
              <a:extLst>
                <a:ext uri="{FF2B5EF4-FFF2-40B4-BE49-F238E27FC236}">
                  <a16:creationId xmlns:a16="http://schemas.microsoft.com/office/drawing/2014/main" id="{5D130790-6CBF-4243-9C28-07BC8992FE2A}"/>
                </a:ext>
              </a:extLst>
            </p:cNvPr>
            <p:cNvSpPr/>
            <p:nvPr/>
          </p:nvSpPr>
          <p:spPr>
            <a:xfrm>
              <a:off x="4389120" y="4165280"/>
              <a:ext cx="3337560" cy="532908"/>
            </a:xfrm>
            <a:prstGeom prst="rect">
              <a:avLst/>
            </a:prstGeom>
            <a:grpFill/>
            <a:ln w="10775" cap="flat" cmpd="sng">
              <a:solidFill>
                <a:srgbClr val="5B6E7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6" name="Google Shape;356;p50"/>
          <p:cNvSpPr txBox="1">
            <a:spLocks noGrp="1"/>
          </p:cNvSpPr>
          <p:nvPr>
            <p:ph type="title"/>
          </p:nvPr>
        </p:nvSpPr>
        <p:spPr>
          <a:xfrm>
            <a:off x="186820" y="54569"/>
            <a:ext cx="7924800" cy="6762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50" tIns="45725" rIns="91450" bIns="45725" rtlCol="0" anchor="t" anchorCtr="0">
            <a:noAutofit/>
          </a:bodyPr>
          <a:lstStyle/>
          <a:p>
            <a:r>
              <a:rPr lang="en"/>
              <a:t>Innovation Specialist</a:t>
            </a:r>
            <a:endParaRPr/>
          </a:p>
        </p:txBody>
      </p:sp>
      <p:pic>
        <p:nvPicPr>
          <p:cNvPr id="357" name="Google Shape;357;p50" descr="Team Meeting of Renewable Energy Engineers Working on an Innovative More Efficient Solar Panel Battery Concept. Group of Specialists Gathered Around Table, Solving Problems. Bright Research Facility"/>
          <p:cNvPicPr preferRelativeResize="0"/>
          <p:nvPr/>
        </p:nvPicPr>
        <p:blipFill rotWithShape="1">
          <a:blip r:embed="rId3">
            <a:alphaModFix/>
          </a:blip>
          <a:srcRect l="16743" r="15378" b="9938"/>
          <a:stretch/>
        </p:blipFill>
        <p:spPr>
          <a:xfrm>
            <a:off x="604310" y="853822"/>
            <a:ext cx="1839383" cy="1454834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50"/>
          <p:cNvSpPr txBox="1"/>
          <p:nvPr/>
        </p:nvSpPr>
        <p:spPr>
          <a:xfrm>
            <a:off x="150939" y="2300287"/>
            <a:ext cx="2743200" cy="614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Innovation Specialist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Innovation Manager</a:t>
            </a:r>
            <a:endParaRPr/>
          </a:p>
        </p:txBody>
      </p:sp>
      <p:sp>
        <p:nvSpPr>
          <p:cNvPr id="359" name="Google Shape;359;p50"/>
          <p:cNvSpPr/>
          <p:nvPr/>
        </p:nvSpPr>
        <p:spPr>
          <a:xfrm>
            <a:off x="3276600" y="1203802"/>
            <a:ext cx="5562600" cy="532908"/>
          </a:xfrm>
          <a:prstGeom prst="rect">
            <a:avLst/>
          </a:prstGeom>
          <a:solidFill>
            <a:schemeClr val="accent1"/>
          </a:solidFill>
          <a:ln w="10775" cap="flat" cmpd="sng">
            <a:solidFill>
              <a:srgbClr val="5B6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b="1">
                <a:solidFill>
                  <a:schemeClr val="lt1"/>
                </a:solidFill>
                <a:latin typeface="Calibri" panose="020F0502020204030204" pitchFamily="34" charset="0"/>
                <a:ea typeface="Arial Narrow"/>
                <a:cs typeface="Calibri" panose="020F0502020204030204" pitchFamily="34" charset="0"/>
                <a:sym typeface="Arial Narrow"/>
              </a:rPr>
              <a:t>Identify Opportunity Areas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0" name="Google Shape;360;p50"/>
          <p:cNvSpPr/>
          <p:nvPr/>
        </p:nvSpPr>
        <p:spPr>
          <a:xfrm>
            <a:off x="3554730" y="1942699"/>
            <a:ext cx="5006340" cy="532908"/>
          </a:xfrm>
          <a:prstGeom prst="rect">
            <a:avLst/>
          </a:prstGeom>
          <a:solidFill>
            <a:srgbClr val="74988A"/>
          </a:solidFill>
          <a:ln w="10775" cap="flat" cmpd="sng">
            <a:solidFill>
              <a:srgbClr val="5B6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b="1">
                <a:solidFill>
                  <a:schemeClr val="lt1"/>
                </a:solidFill>
                <a:latin typeface="Calibri" panose="020F0502020204030204" pitchFamily="34" charset="0"/>
                <a:ea typeface="Arial Narrow"/>
                <a:cs typeface="Calibri" panose="020F0502020204030204" pitchFamily="34" charset="0"/>
                <a:sym typeface="Arial Narrow"/>
              </a:rPr>
              <a:t>Develop and Test Concepts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1" name="Google Shape;361;p50"/>
          <p:cNvSpPr/>
          <p:nvPr/>
        </p:nvSpPr>
        <p:spPr>
          <a:xfrm>
            <a:off x="3832860" y="2681596"/>
            <a:ext cx="4450080" cy="532908"/>
          </a:xfrm>
          <a:prstGeom prst="rect">
            <a:avLst/>
          </a:prstGeom>
          <a:solidFill>
            <a:srgbClr val="66A677"/>
          </a:solidFill>
          <a:ln w="10775" cap="flat" cmpd="sng">
            <a:solidFill>
              <a:srgbClr val="5B6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b="1">
                <a:solidFill>
                  <a:schemeClr val="lt1"/>
                </a:solidFill>
                <a:latin typeface="Calibri" panose="020F0502020204030204" pitchFamily="34" charset="0"/>
                <a:ea typeface="Arial Narrow"/>
                <a:cs typeface="Calibri" panose="020F0502020204030204" pitchFamily="34" charset="0"/>
                <a:sym typeface="Arial Narrow"/>
              </a:rPr>
              <a:t>Build Business Case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2" name="Google Shape;362;p50"/>
          <p:cNvSpPr/>
          <p:nvPr/>
        </p:nvSpPr>
        <p:spPr>
          <a:xfrm>
            <a:off x="4110990" y="3420492"/>
            <a:ext cx="3893820" cy="532908"/>
          </a:xfrm>
          <a:prstGeom prst="rect">
            <a:avLst/>
          </a:prstGeom>
          <a:solidFill>
            <a:srgbClr val="5BB169"/>
          </a:solidFill>
          <a:ln w="10775" cap="flat" cmpd="sng">
            <a:solidFill>
              <a:srgbClr val="5B6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b="1">
                <a:solidFill>
                  <a:schemeClr val="lt1"/>
                </a:solidFill>
                <a:latin typeface="Calibri" panose="020F0502020204030204" pitchFamily="34" charset="0"/>
                <a:ea typeface="Arial Narrow"/>
                <a:cs typeface="Calibri" panose="020F0502020204030204" pitchFamily="34" charset="0"/>
                <a:sym typeface="Arial Narrow"/>
              </a:rPr>
              <a:t>Develop and Test Solution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3" name="Google Shape;363;p50"/>
          <p:cNvSpPr/>
          <p:nvPr/>
        </p:nvSpPr>
        <p:spPr>
          <a:xfrm>
            <a:off x="4389120" y="4159390"/>
            <a:ext cx="3337560" cy="532908"/>
          </a:xfrm>
          <a:prstGeom prst="rect">
            <a:avLst/>
          </a:prstGeom>
          <a:solidFill>
            <a:srgbClr val="18B46A"/>
          </a:solidFill>
          <a:ln w="10775" cap="flat" cmpd="sng">
            <a:solidFill>
              <a:srgbClr val="5B6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b="1">
                <a:solidFill>
                  <a:schemeClr val="lt1"/>
                </a:solidFill>
                <a:latin typeface="Calibri" panose="020F0502020204030204" pitchFamily="34" charset="0"/>
                <a:ea typeface="Arial Narrow"/>
                <a:cs typeface="Calibri" panose="020F0502020204030204" pitchFamily="34" charset="0"/>
                <a:sym typeface="Arial Narrow"/>
              </a:rPr>
              <a:t>Launch, Evaluate, and Refine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4" name="Google Shape;364;p50"/>
          <p:cNvPicPr preferRelativeResize="0"/>
          <p:nvPr/>
        </p:nvPicPr>
        <p:blipFill rotWithShape="1">
          <a:blip r:embed="rId4">
            <a:alphaModFix/>
          </a:blip>
          <a:srcRect l="24998"/>
          <a:stretch/>
        </p:blipFill>
        <p:spPr>
          <a:xfrm>
            <a:off x="429863" y="852794"/>
            <a:ext cx="2185350" cy="145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" grpId="0" animBg="1"/>
      <p:bldP spid="360" grpId="0" animBg="1"/>
      <p:bldP spid="361" grpId="0" animBg="1"/>
      <p:bldP spid="362" grpId="0" animBg="1"/>
      <p:bldP spid="36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9"/>
          <p:cNvSpPr txBox="1">
            <a:spLocks noGrp="1"/>
          </p:cNvSpPr>
          <p:nvPr>
            <p:ph type="title"/>
          </p:nvPr>
        </p:nvSpPr>
        <p:spPr>
          <a:xfrm>
            <a:off x="609600" y="97631"/>
            <a:ext cx="7924800" cy="6762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50" tIns="45725" rIns="91450" bIns="45725" rtlCol="0" anchor="t" anchorCtr="0">
            <a:noAutofit/>
          </a:bodyPr>
          <a:lstStyle/>
          <a:p>
            <a:r>
              <a:rPr lang="en"/>
              <a:t>Types of marketing jobs</a:t>
            </a:r>
            <a:endParaRPr/>
          </a:p>
        </p:txBody>
      </p:sp>
      <p:pic>
        <p:nvPicPr>
          <p:cNvPr id="223" name="Google Shape;223;p39" descr="Creative director lead team brainstroming of production marketing plan to communication brand in meeting room at modern office.Diversity asian and caucasian people working togerther"/>
          <p:cNvPicPr preferRelativeResize="0"/>
          <p:nvPr/>
        </p:nvPicPr>
        <p:blipFill rotWithShape="1">
          <a:blip r:embed="rId3">
            <a:alphaModFix/>
          </a:blip>
          <a:srcRect l="30000" t="5330" r="6000" b="9754"/>
          <a:stretch/>
        </p:blipFill>
        <p:spPr>
          <a:xfrm>
            <a:off x="604310" y="870475"/>
            <a:ext cx="1839383" cy="145483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9"/>
          <p:cNvSpPr txBox="1"/>
          <p:nvPr/>
        </p:nvSpPr>
        <p:spPr>
          <a:xfrm>
            <a:off x="-51756" y="2330523"/>
            <a:ext cx="3122762" cy="614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Marketing Generalist</a:t>
            </a:r>
            <a:r>
              <a:rPr lang="en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algn="ctr"/>
            <a:r>
              <a:rPr lang="en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Brand/Product/Marketing Manager</a:t>
            </a:r>
            <a:endParaRPr dirty="0"/>
          </a:p>
        </p:txBody>
      </p:sp>
      <p:pic>
        <p:nvPicPr>
          <p:cNvPr id="232" name="Google Shape;23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426" y="870470"/>
            <a:ext cx="2185361" cy="1454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0D4DB62-967B-48B4-ABE9-9EBF755441CF}"/>
              </a:ext>
            </a:extLst>
          </p:cNvPr>
          <p:cNvGrpSpPr/>
          <p:nvPr/>
        </p:nvGrpSpPr>
        <p:grpSpPr>
          <a:xfrm>
            <a:off x="3200400" y="870469"/>
            <a:ext cx="2743200" cy="2075038"/>
            <a:chOff x="3200400" y="868088"/>
            <a:chExt cx="2743200" cy="2075038"/>
          </a:xfrm>
        </p:grpSpPr>
        <p:sp>
          <p:nvSpPr>
            <p:cNvPr id="222" name="Google Shape;222;p39"/>
            <p:cNvSpPr txBox="1"/>
            <p:nvPr/>
          </p:nvSpPr>
          <p:spPr>
            <a:xfrm>
              <a:off x="3200400" y="2328141"/>
              <a:ext cx="2743200" cy="6149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en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Content Creator</a:t>
              </a: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/>
              <a:r>
                <a:rPr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Creative Director / Copywriter</a:t>
              </a:r>
              <a:endParaRPr/>
            </a:p>
          </p:txBody>
        </p:sp>
        <p:pic>
          <p:nvPicPr>
            <p:cNvPr id="224" name="Google Shape;224;p39" descr="High angle view of an artist drawing something on graphic tablet at the office"/>
            <p:cNvPicPr preferRelativeResize="0"/>
            <p:nvPr/>
          </p:nvPicPr>
          <p:blipFill rotWithShape="1">
            <a:blip r:embed="rId5">
              <a:alphaModFix/>
            </a:blip>
            <a:srcRect l="7468" r="9374" b="6251"/>
            <a:stretch/>
          </p:blipFill>
          <p:spPr>
            <a:xfrm>
              <a:off x="3649391" y="868094"/>
              <a:ext cx="1845221" cy="14548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p39"/>
            <p:cNvPicPr preferRelativeResize="0"/>
            <p:nvPr/>
          </p:nvPicPr>
          <p:blipFill rotWithShape="1">
            <a:blip r:embed="rId6">
              <a:alphaModFix/>
            </a:blip>
            <a:srcRect l="5517" r="9994"/>
            <a:stretch/>
          </p:blipFill>
          <p:spPr>
            <a:xfrm>
              <a:off x="3479325" y="868088"/>
              <a:ext cx="2185350" cy="14548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23D3BB3-9ECB-4061-83EA-BF2542BB4EE5}"/>
              </a:ext>
            </a:extLst>
          </p:cNvPr>
          <p:cNvGrpSpPr/>
          <p:nvPr/>
        </p:nvGrpSpPr>
        <p:grpSpPr>
          <a:xfrm>
            <a:off x="6248400" y="870475"/>
            <a:ext cx="2743200" cy="2075032"/>
            <a:chOff x="6248400" y="868094"/>
            <a:chExt cx="2743200" cy="2075032"/>
          </a:xfrm>
        </p:grpSpPr>
        <p:pic>
          <p:nvPicPr>
            <p:cNvPr id="225" name="Google Shape;225;p39" descr="Happy business woman talking via cellphone with partner and reading financial information form laptop computer.Smiling female skilled editor calling via cellphone and searching information on notebook"/>
            <p:cNvPicPr preferRelativeResize="0"/>
            <p:nvPr/>
          </p:nvPicPr>
          <p:blipFill rotWithShape="1">
            <a:blip r:embed="rId7">
              <a:alphaModFix/>
            </a:blip>
            <a:srcRect l="9641" r="9895" b="9000"/>
            <a:stretch/>
          </p:blipFill>
          <p:spPr>
            <a:xfrm>
              <a:off x="6700309" y="868094"/>
              <a:ext cx="1839383" cy="14548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" name="Google Shape;228;p39"/>
            <p:cNvSpPr txBox="1"/>
            <p:nvPr/>
          </p:nvSpPr>
          <p:spPr>
            <a:xfrm>
              <a:off x="6248400" y="2328141"/>
              <a:ext cx="2743200" cy="6149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en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Media Specialist</a:t>
              </a:r>
              <a:r>
                <a:rPr lang="en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Digital/Social Media Manager</a:t>
              </a:r>
              <a:endParaRPr/>
            </a:p>
          </p:txBody>
        </p:sp>
        <p:pic>
          <p:nvPicPr>
            <p:cNvPr id="234" name="Google Shape;234;p3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527325" y="868100"/>
              <a:ext cx="2185349" cy="145761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1AAECB7-531D-4D3B-A1C1-19E085157186}"/>
              </a:ext>
            </a:extLst>
          </p:cNvPr>
          <p:cNvGrpSpPr/>
          <p:nvPr/>
        </p:nvGrpSpPr>
        <p:grpSpPr>
          <a:xfrm>
            <a:off x="1676400" y="3029882"/>
            <a:ext cx="2743200" cy="2062483"/>
            <a:chOff x="1676400" y="3027500"/>
            <a:chExt cx="2743200" cy="2062483"/>
          </a:xfrm>
        </p:grpSpPr>
        <p:pic>
          <p:nvPicPr>
            <p:cNvPr id="226" name="Google Shape;226;p39" descr="Group of colleagues going over paperwork together in a modern office. Positive way of discussing important questions. Team-workers analyzing together graphs and charts on printed statistic documents"/>
            <p:cNvPicPr preferRelativeResize="0"/>
            <p:nvPr/>
          </p:nvPicPr>
          <p:blipFill rotWithShape="1">
            <a:blip r:embed="rId9">
              <a:alphaModFix/>
            </a:blip>
            <a:srcRect l="13333" r="6203" b="9000"/>
            <a:stretch/>
          </p:blipFill>
          <p:spPr>
            <a:xfrm>
              <a:off x="2126850" y="3028534"/>
              <a:ext cx="1839383" cy="14548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9" name="Google Shape;229;p39"/>
            <p:cNvSpPr txBox="1"/>
            <p:nvPr/>
          </p:nvSpPr>
          <p:spPr>
            <a:xfrm>
              <a:off x="1676400" y="4474998"/>
              <a:ext cx="2743200" cy="6149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en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Insights Specialist</a:t>
              </a:r>
              <a:r>
                <a:rPr lang="en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Insights/Analytics Manager</a:t>
              </a:r>
              <a:endParaRPr/>
            </a:p>
          </p:txBody>
        </p:sp>
        <p:pic>
          <p:nvPicPr>
            <p:cNvPr id="235" name="Google Shape;235;p3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953863" y="3027500"/>
              <a:ext cx="2185350" cy="14568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C07E535-AE7A-4188-AE34-8C27349DDE61}"/>
              </a:ext>
            </a:extLst>
          </p:cNvPr>
          <p:cNvGrpSpPr/>
          <p:nvPr/>
        </p:nvGrpSpPr>
        <p:grpSpPr>
          <a:xfrm>
            <a:off x="4724400" y="3029882"/>
            <a:ext cx="2743200" cy="2062483"/>
            <a:chOff x="4724400" y="3027500"/>
            <a:chExt cx="2743200" cy="2062483"/>
          </a:xfrm>
        </p:grpSpPr>
        <p:pic>
          <p:nvPicPr>
            <p:cNvPr id="227" name="Google Shape;227;p39" descr="Team Meeting of Renewable Energy Engineers Working on an Innovative More Efficient Solar Panel Battery Concept. Group of Specialists Gathered Around Table, Solving Problems. Bright Research Facility"/>
            <p:cNvPicPr preferRelativeResize="0"/>
            <p:nvPr/>
          </p:nvPicPr>
          <p:blipFill rotWithShape="1">
            <a:blip r:embed="rId11">
              <a:alphaModFix/>
            </a:blip>
            <a:srcRect l="16743" r="15378" b="9938"/>
            <a:stretch/>
          </p:blipFill>
          <p:spPr>
            <a:xfrm>
              <a:off x="5177770" y="3028534"/>
              <a:ext cx="1839383" cy="14548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39"/>
            <p:cNvSpPr txBox="1"/>
            <p:nvPr/>
          </p:nvSpPr>
          <p:spPr>
            <a:xfrm>
              <a:off x="4724400" y="4474998"/>
              <a:ext cx="2743200" cy="6149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en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Innovation Specialist</a:t>
              </a:r>
              <a:r>
                <a:rPr lang="en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Innovation Manager</a:t>
              </a:r>
              <a:endParaRPr/>
            </a:p>
          </p:txBody>
        </p:sp>
        <p:pic>
          <p:nvPicPr>
            <p:cNvPr id="236" name="Google Shape;236;p39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5003325" y="3027501"/>
              <a:ext cx="2185350" cy="14557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39"/>
            <p:cNvPicPr preferRelativeResize="0"/>
            <p:nvPr/>
          </p:nvPicPr>
          <p:blipFill rotWithShape="1">
            <a:blip r:embed="rId13">
              <a:alphaModFix/>
            </a:blip>
            <a:srcRect l="24998"/>
            <a:stretch/>
          </p:blipFill>
          <p:spPr>
            <a:xfrm>
              <a:off x="5004788" y="3027500"/>
              <a:ext cx="2185350" cy="14569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23697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2"/>
          <p:cNvSpPr txBox="1">
            <a:spLocks noGrp="1"/>
          </p:cNvSpPr>
          <p:nvPr>
            <p:ph type="title"/>
          </p:nvPr>
        </p:nvSpPr>
        <p:spPr>
          <a:xfrm>
            <a:off x="533400" y="97631"/>
            <a:ext cx="8305800" cy="6762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50" tIns="45725" rIns="91450" bIns="45725" rtlCol="0" anchor="t" anchorCtr="0">
            <a:noAutofit/>
          </a:bodyPr>
          <a:lstStyle/>
          <a:p>
            <a:r>
              <a:rPr lang="en"/>
              <a:t>Other types of marketing</a:t>
            </a:r>
            <a:endParaRPr/>
          </a:p>
        </p:txBody>
      </p:sp>
      <p:sp>
        <p:nvSpPr>
          <p:cNvPr id="390" name="Google Shape;390;p52"/>
          <p:cNvSpPr txBox="1"/>
          <p:nvPr/>
        </p:nvSpPr>
        <p:spPr>
          <a:xfrm>
            <a:off x="2286000" y="975414"/>
            <a:ext cx="6019800" cy="3909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lnSpc>
                <a:spcPct val="125000"/>
              </a:lnSpc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Public Relations</a:t>
            </a:r>
            <a:endParaRPr sz="1600" dirty="0"/>
          </a:p>
          <a:p>
            <a:pPr marL="342900" indent="-342900">
              <a:lnSpc>
                <a:spcPct val="125000"/>
              </a:lnSpc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Shopper Marketing</a:t>
            </a:r>
            <a:endParaRPr sz="1600" dirty="0"/>
          </a:p>
          <a:p>
            <a:pPr marL="342900" indent="-342900">
              <a:lnSpc>
                <a:spcPct val="125000"/>
              </a:lnSpc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Sports &amp; Entertainment Marketing</a:t>
            </a:r>
            <a:endParaRPr sz="1600" dirty="0"/>
          </a:p>
          <a:p>
            <a:pPr marL="342900" indent="-342900">
              <a:lnSpc>
                <a:spcPct val="125000"/>
              </a:lnSpc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eCommerce Marketing</a:t>
            </a:r>
            <a:endParaRPr sz="1600" dirty="0"/>
          </a:p>
          <a:p>
            <a:pPr marL="342900" indent="-342900">
              <a:lnSpc>
                <a:spcPct val="125000"/>
              </a:lnSpc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Agency Account Representative</a:t>
            </a:r>
            <a:endParaRPr sz="1600" dirty="0"/>
          </a:p>
          <a:p>
            <a:pPr marL="342900" indent="-342900">
              <a:lnSpc>
                <a:spcPct val="125000"/>
              </a:lnSpc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Brand Ambassador</a:t>
            </a:r>
            <a:endParaRPr sz="1600" dirty="0"/>
          </a:p>
          <a:p>
            <a:pPr marL="342900" indent="-342900">
              <a:lnSpc>
                <a:spcPct val="125000"/>
              </a:lnSpc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many, many more options</a:t>
            </a: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5"/>
          <p:cNvSpPr txBox="1">
            <a:spLocks noGrp="1"/>
          </p:cNvSpPr>
          <p:nvPr>
            <p:ph type="title"/>
          </p:nvPr>
        </p:nvSpPr>
        <p:spPr>
          <a:xfrm>
            <a:off x="609600" y="97631"/>
            <a:ext cx="7924800" cy="676200"/>
          </a:xfrm>
          <a:prstGeom prst="rect">
            <a:avLst/>
          </a:prstGeom>
        </p:spPr>
        <p:txBody>
          <a:bodyPr spcFirstLastPara="1" vert="horz" wrap="square" lIns="91450" tIns="45725" rIns="91450" bIns="45725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8 Big Industries for Marketing Jobs</a:t>
            </a:r>
            <a:endParaRPr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C9520B-4D5F-4670-AEC8-297FC034ACDD}"/>
              </a:ext>
            </a:extLst>
          </p:cNvPr>
          <p:cNvGrpSpPr/>
          <p:nvPr/>
        </p:nvGrpSpPr>
        <p:grpSpPr>
          <a:xfrm>
            <a:off x="41097" y="780824"/>
            <a:ext cx="2273098" cy="1840673"/>
            <a:chOff x="403375" y="1295350"/>
            <a:chExt cx="1700201" cy="1376761"/>
          </a:xfrm>
        </p:grpSpPr>
        <p:pic>
          <p:nvPicPr>
            <p:cNvPr id="423" name="Google Shape;423;p5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375" y="1295350"/>
              <a:ext cx="1700201" cy="1133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6A797D6-7DD2-4D5B-B1F7-83664AD78C5A}"/>
                </a:ext>
              </a:extLst>
            </p:cNvPr>
            <p:cNvSpPr/>
            <p:nvPr/>
          </p:nvSpPr>
          <p:spPr>
            <a:xfrm>
              <a:off x="583646" y="2418884"/>
              <a:ext cx="1339659" cy="253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6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Consumer Services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27AE4C-44AF-4000-939C-AEF48409659C}"/>
              </a:ext>
            </a:extLst>
          </p:cNvPr>
          <p:cNvGrpSpPr/>
          <p:nvPr/>
        </p:nvGrpSpPr>
        <p:grpSpPr>
          <a:xfrm>
            <a:off x="2007609" y="857611"/>
            <a:ext cx="2485873" cy="1763886"/>
            <a:chOff x="2412848" y="1358650"/>
            <a:chExt cx="1859349" cy="1319327"/>
          </a:xfrm>
        </p:grpSpPr>
        <p:pic>
          <p:nvPicPr>
            <p:cNvPr id="424" name="Google Shape;424;p5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467810" y="1358650"/>
              <a:ext cx="1749426" cy="10068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FB3D582-DCB8-4DBE-8892-F8886D9180DE}"/>
                </a:ext>
              </a:extLst>
            </p:cNvPr>
            <p:cNvSpPr/>
            <p:nvPr/>
          </p:nvSpPr>
          <p:spPr>
            <a:xfrm>
              <a:off x="2412848" y="2424750"/>
              <a:ext cx="1859349" cy="253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6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Consumer Packaged Goods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6AD367-A049-42E2-8291-33562E4C8B43}"/>
              </a:ext>
            </a:extLst>
          </p:cNvPr>
          <p:cNvGrpSpPr/>
          <p:nvPr/>
        </p:nvGrpSpPr>
        <p:grpSpPr>
          <a:xfrm>
            <a:off x="4590232" y="857610"/>
            <a:ext cx="2019226" cy="1766436"/>
            <a:chOff x="4881473" y="1358649"/>
            <a:chExt cx="1510313" cy="1321234"/>
          </a:xfrm>
        </p:grpSpPr>
        <p:pic>
          <p:nvPicPr>
            <p:cNvPr id="426" name="Google Shape;426;p5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81473" y="1358649"/>
              <a:ext cx="1510313" cy="10068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2288566-F8DD-466D-A1A1-4E42DEF8F640}"/>
                </a:ext>
              </a:extLst>
            </p:cNvPr>
            <p:cNvSpPr/>
            <p:nvPr/>
          </p:nvSpPr>
          <p:spPr>
            <a:xfrm>
              <a:off x="5350861" y="2426656"/>
              <a:ext cx="571536" cy="253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" sz="16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Energy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17C785-7CAE-4BE9-AEA3-D329011957F3}"/>
              </a:ext>
            </a:extLst>
          </p:cNvPr>
          <p:cNvGrpSpPr/>
          <p:nvPr/>
        </p:nvGrpSpPr>
        <p:grpSpPr>
          <a:xfrm>
            <a:off x="6737011" y="867650"/>
            <a:ext cx="2163834" cy="1756398"/>
            <a:chOff x="7081875" y="1366925"/>
            <a:chExt cx="1618475" cy="1313726"/>
          </a:xfrm>
        </p:grpSpPr>
        <p:pic>
          <p:nvPicPr>
            <p:cNvPr id="430" name="Google Shape;430;p5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081875" y="1366925"/>
              <a:ext cx="1618475" cy="990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3C809B-2C71-405A-816E-1C2535B1B072}"/>
                </a:ext>
              </a:extLst>
            </p:cNvPr>
            <p:cNvSpPr/>
            <p:nvPr/>
          </p:nvSpPr>
          <p:spPr>
            <a:xfrm>
              <a:off x="7463000" y="2427424"/>
              <a:ext cx="856225" cy="253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" sz="16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Technology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A69E5FE-164F-4486-92DC-AF30494394D5}"/>
              </a:ext>
            </a:extLst>
          </p:cNvPr>
          <p:cNvGrpSpPr/>
          <p:nvPr/>
        </p:nvGrpSpPr>
        <p:grpSpPr>
          <a:xfrm>
            <a:off x="537172" y="3121201"/>
            <a:ext cx="1343002" cy="1822665"/>
            <a:chOff x="751215" y="3199899"/>
            <a:chExt cx="1004520" cy="1363291"/>
          </a:xfrm>
        </p:grpSpPr>
        <p:pic>
          <p:nvPicPr>
            <p:cNvPr id="425" name="Google Shape;425;p5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51215" y="3199899"/>
              <a:ext cx="1004520" cy="10068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0A8FBEB-E530-4377-B479-331C572D264C}"/>
                </a:ext>
              </a:extLst>
            </p:cNvPr>
            <p:cNvSpPr/>
            <p:nvPr/>
          </p:nvSpPr>
          <p:spPr>
            <a:xfrm>
              <a:off x="838624" y="4309963"/>
              <a:ext cx="829702" cy="253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" sz="16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Healthcare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081F4F-A6BE-45D9-90E0-345CB34DF557}"/>
              </a:ext>
            </a:extLst>
          </p:cNvPr>
          <p:cNvGrpSpPr/>
          <p:nvPr/>
        </p:nvGrpSpPr>
        <p:grpSpPr>
          <a:xfrm>
            <a:off x="2095045" y="3122051"/>
            <a:ext cx="2338909" cy="1821815"/>
            <a:chOff x="2467811" y="3200599"/>
            <a:chExt cx="1749425" cy="1362655"/>
          </a:xfrm>
        </p:grpSpPr>
        <p:pic>
          <p:nvPicPr>
            <p:cNvPr id="428" name="Google Shape;428;p5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467811" y="3200599"/>
              <a:ext cx="1749425" cy="1005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CFF1D8-AAF2-4753-9667-9D1E64C9EA63}"/>
                </a:ext>
              </a:extLst>
            </p:cNvPr>
            <p:cNvSpPr/>
            <p:nvPr/>
          </p:nvSpPr>
          <p:spPr>
            <a:xfrm>
              <a:off x="2958030" y="4310027"/>
              <a:ext cx="768986" cy="253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" sz="16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Education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912FD4-4488-45AE-90CA-F4A6D5AA190A}"/>
              </a:ext>
            </a:extLst>
          </p:cNvPr>
          <p:cNvGrpSpPr/>
          <p:nvPr/>
        </p:nvGrpSpPr>
        <p:grpSpPr>
          <a:xfrm>
            <a:off x="4493008" y="3121200"/>
            <a:ext cx="2184957" cy="1822664"/>
            <a:chOff x="4819493" y="3199899"/>
            <a:chExt cx="1634274" cy="1363290"/>
          </a:xfrm>
        </p:grpSpPr>
        <p:pic>
          <p:nvPicPr>
            <p:cNvPr id="427" name="Google Shape;427;p5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881180" y="3199899"/>
              <a:ext cx="1510899" cy="1006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811C019-0A64-4A41-A9EB-CDE6D6DBFE3B}"/>
                </a:ext>
              </a:extLst>
            </p:cNvPr>
            <p:cNvSpPr/>
            <p:nvPr/>
          </p:nvSpPr>
          <p:spPr>
            <a:xfrm>
              <a:off x="4819493" y="4309962"/>
              <a:ext cx="1634274" cy="253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6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Travel &amp; Transportation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C1CA751-7FD9-4B10-A0D1-7E8833549D11}"/>
              </a:ext>
            </a:extLst>
          </p:cNvPr>
          <p:cNvGrpSpPr/>
          <p:nvPr/>
        </p:nvGrpSpPr>
        <p:grpSpPr>
          <a:xfrm>
            <a:off x="6737012" y="3121199"/>
            <a:ext cx="2163834" cy="1822662"/>
            <a:chOff x="7081875" y="3199899"/>
            <a:chExt cx="1618475" cy="1363289"/>
          </a:xfrm>
        </p:grpSpPr>
        <p:pic>
          <p:nvPicPr>
            <p:cNvPr id="429" name="Google Shape;429;p5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081875" y="3199899"/>
              <a:ext cx="1618475" cy="10068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16E2E79-F98E-4762-8CD8-095822829133}"/>
                </a:ext>
              </a:extLst>
            </p:cNvPr>
            <p:cNvSpPr/>
            <p:nvPr/>
          </p:nvSpPr>
          <p:spPr>
            <a:xfrm>
              <a:off x="7160470" y="4309961"/>
              <a:ext cx="1461283" cy="253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6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Financial Institutions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830378-66F5-4AB3-BF94-F63782C5F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5338"/>
            <a:ext cx="7924800" cy="676901"/>
          </a:xfrm>
        </p:spPr>
        <p:txBody>
          <a:bodyPr/>
          <a:lstStyle/>
          <a:p>
            <a:pPr algn="ctr"/>
            <a:r>
              <a:rPr lang="en-US" dirty="0"/>
              <a:t>Who Is This Guy?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44C77D-E572-4B7C-9550-ED42B9548E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0" r="9533" b="27778"/>
          <a:stretch/>
        </p:blipFill>
        <p:spPr>
          <a:xfrm>
            <a:off x="6400801" y="778817"/>
            <a:ext cx="2743200" cy="43760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9C4080-AE79-4DE1-B6A6-BD05ED20246D}"/>
              </a:ext>
            </a:extLst>
          </p:cNvPr>
          <p:cNvSpPr txBox="1"/>
          <p:nvPr/>
        </p:nvSpPr>
        <p:spPr>
          <a:xfrm>
            <a:off x="388911" y="1991502"/>
            <a:ext cx="5379358" cy="589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870">
              <a:lnSpc>
                <a:spcPct val="150000"/>
              </a:lnSpc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 Years in Consumer Products Marketing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2DD65A-930D-4DCC-B42F-BD20802DB1A2}"/>
              </a:ext>
            </a:extLst>
          </p:cNvPr>
          <p:cNvSpPr txBox="1"/>
          <p:nvPr/>
        </p:nvSpPr>
        <p:spPr>
          <a:xfrm>
            <a:off x="388911" y="2750281"/>
            <a:ext cx="5859489" cy="589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870">
              <a:lnSpc>
                <a:spcPct val="150000"/>
              </a:lnSpc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Brand, Retailer, Innovation, &amp; Field Marketing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73DBA3-A0A6-4EA8-9347-5E052334BABF}"/>
              </a:ext>
            </a:extLst>
          </p:cNvPr>
          <p:cNvSpPr txBox="1"/>
          <p:nvPr/>
        </p:nvSpPr>
        <p:spPr>
          <a:xfrm>
            <a:off x="386328" y="1118095"/>
            <a:ext cx="1936364" cy="589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870">
              <a:lnSpc>
                <a:spcPct val="150000"/>
              </a:lnSpc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Rich Blazevich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100CEE-7C86-4940-AE31-4F1411A73FDE}"/>
              </a:ext>
            </a:extLst>
          </p:cNvPr>
          <p:cNvSpPr txBox="1"/>
          <p:nvPr/>
        </p:nvSpPr>
        <p:spPr>
          <a:xfrm>
            <a:off x="386328" y="3509059"/>
            <a:ext cx="5637184" cy="589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870">
              <a:lnSpc>
                <a:spcPct val="150000"/>
              </a:lnSpc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Recruiting Team Leader for Marketing Dept.</a:t>
            </a:r>
          </a:p>
        </p:txBody>
      </p:sp>
    </p:spTree>
    <p:extLst>
      <p:ext uri="{BB962C8B-B14F-4D97-AF65-F5344CB8AC3E}">
        <p14:creationId xmlns:p14="http://schemas.microsoft.com/office/powerpoint/2010/main" val="178965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4"/>
          <p:cNvSpPr txBox="1">
            <a:spLocks noGrp="1"/>
          </p:cNvSpPr>
          <p:nvPr>
            <p:ph type="title"/>
          </p:nvPr>
        </p:nvSpPr>
        <p:spPr>
          <a:xfrm>
            <a:off x="609600" y="97631"/>
            <a:ext cx="7924800" cy="676200"/>
          </a:xfrm>
          <a:prstGeom prst="rect">
            <a:avLst/>
          </a:prstGeom>
        </p:spPr>
        <p:txBody>
          <a:bodyPr spcFirstLastPara="1" vert="horz" wrap="square" lIns="91450" tIns="45725" rIns="91450" bIns="45725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Client vs Agency Marketing Jobs</a:t>
            </a:r>
            <a:endParaRPr dirty="0"/>
          </a:p>
        </p:txBody>
      </p:sp>
      <p:sp>
        <p:nvSpPr>
          <p:cNvPr id="412" name="Google Shape;412;p54"/>
          <p:cNvSpPr txBox="1"/>
          <p:nvPr/>
        </p:nvSpPr>
        <p:spPr>
          <a:xfrm>
            <a:off x="143675" y="1363792"/>
            <a:ext cx="4343400" cy="8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Product o</a:t>
            </a: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 </a:t>
            </a:r>
            <a:r>
              <a:rPr lang="en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Service Firms</a:t>
            </a:r>
            <a:endParaRPr dirty="0"/>
          </a:p>
        </p:txBody>
      </p:sp>
      <p:sp>
        <p:nvSpPr>
          <p:cNvPr id="413" name="Google Shape;413;p54"/>
          <p:cNvSpPr txBox="1"/>
          <p:nvPr/>
        </p:nvSpPr>
        <p:spPr>
          <a:xfrm>
            <a:off x="5064925" y="1363792"/>
            <a:ext cx="3876900" cy="8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Agencies</a:t>
            </a:r>
            <a:endParaRPr dirty="0"/>
          </a:p>
        </p:txBody>
      </p:sp>
      <p:sp>
        <p:nvSpPr>
          <p:cNvPr id="414" name="Google Shape;414;p54"/>
          <p:cNvSpPr/>
          <p:nvPr/>
        </p:nvSpPr>
        <p:spPr>
          <a:xfrm>
            <a:off x="4638675" y="1258681"/>
            <a:ext cx="41400" cy="3202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highlight>
                <a:srgbClr val="FFFFFF"/>
              </a:highlight>
            </a:endParaRPr>
          </a:p>
        </p:txBody>
      </p:sp>
      <p:pic>
        <p:nvPicPr>
          <p:cNvPr id="9" name="Picture 2" descr="Related image">
            <a:extLst>
              <a:ext uri="{FF2B5EF4-FFF2-40B4-BE49-F238E27FC236}">
                <a16:creationId xmlns:a16="http://schemas.microsoft.com/office/drawing/2014/main" id="{143EE16B-B763-40C8-BD39-4F7D7BC4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916" y="1911659"/>
            <a:ext cx="3672918" cy="224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EFB312-23C1-410E-9520-D27227EF70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96"/>
          <a:stretch/>
        </p:blipFill>
        <p:spPr>
          <a:xfrm>
            <a:off x="478916" y="1911659"/>
            <a:ext cx="3672918" cy="224490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6"/>
          <p:cNvSpPr txBox="1">
            <a:spLocks noGrp="1"/>
          </p:cNvSpPr>
          <p:nvPr>
            <p:ph type="title"/>
          </p:nvPr>
        </p:nvSpPr>
        <p:spPr>
          <a:xfrm>
            <a:off x="609600" y="97631"/>
            <a:ext cx="7924800" cy="676200"/>
          </a:xfrm>
          <a:prstGeom prst="rect">
            <a:avLst/>
          </a:prstGeom>
        </p:spPr>
        <p:txBody>
          <a:bodyPr spcFirstLastPara="1" vert="horz" wrap="square" lIns="91450" tIns="45725" rIns="91450" bIns="45725" rtlCol="0" anchor="t" anchorCtr="0">
            <a:noAutofit/>
          </a:bodyPr>
          <a:lstStyle/>
          <a:p>
            <a:r>
              <a:rPr lang="en"/>
              <a:t>Topics in This Module</a:t>
            </a:r>
            <a:endParaRPr/>
          </a:p>
        </p:txBody>
      </p:sp>
      <p:sp>
        <p:nvSpPr>
          <p:cNvPr id="436" name="Google Shape;436;p56"/>
          <p:cNvSpPr txBox="1">
            <a:spLocks noGrp="1"/>
          </p:cNvSpPr>
          <p:nvPr>
            <p:ph type="body" idx="1"/>
          </p:nvPr>
        </p:nvSpPr>
        <p:spPr>
          <a:xfrm>
            <a:off x="853375" y="1257356"/>
            <a:ext cx="7924800" cy="3086100"/>
          </a:xfrm>
          <a:prstGeom prst="rect">
            <a:avLst/>
          </a:prstGeom>
        </p:spPr>
        <p:txBody>
          <a:bodyPr spcFirstLastPara="1" vert="horz" wrap="square" lIns="91450" tIns="45725" rIns="91450" bIns="45725" rtlCol="0" anchor="t" anchorCtr="0">
            <a:noAutofit/>
          </a:bodyPr>
          <a:lstStyle/>
          <a:p>
            <a:pPr indent="-457200">
              <a:spcBef>
                <a:spcPts val="2000"/>
              </a:spcBef>
              <a:buClr>
                <a:srgbClr val="6FA8DC"/>
              </a:buClr>
              <a:buSzPts val="3000"/>
              <a:buFont typeface="Calibri"/>
              <a:buAutoNum type="arabicPeriod"/>
            </a:pPr>
            <a:r>
              <a:rPr lang="en" sz="3000" b="1" dirty="0">
                <a:solidFill>
                  <a:srgbClr val="6FA8DC"/>
                </a:solidFill>
              </a:rPr>
              <a:t>What do marketers do?</a:t>
            </a:r>
            <a:endParaRPr sz="3000" b="1" dirty="0">
              <a:solidFill>
                <a:srgbClr val="FFFFFF"/>
              </a:solidFill>
            </a:endParaRPr>
          </a:p>
          <a:p>
            <a:pPr indent="-457200">
              <a:spcBef>
                <a:spcPts val="2000"/>
              </a:spcBef>
              <a:buClr>
                <a:srgbClr val="6FA8DC"/>
              </a:buClr>
              <a:buSzPts val="3000"/>
              <a:buFont typeface="Calibri"/>
              <a:buAutoNum type="arabicPeriod"/>
            </a:pPr>
            <a:r>
              <a:rPr lang="en" sz="3000" b="1" dirty="0">
                <a:solidFill>
                  <a:srgbClr val="6FA8DC"/>
                </a:solidFill>
              </a:rPr>
              <a:t>What are common types of marketing jobs?</a:t>
            </a:r>
            <a:endParaRPr sz="3000" b="1" dirty="0">
              <a:solidFill>
                <a:srgbClr val="6FA8DC"/>
              </a:solidFill>
            </a:endParaRPr>
          </a:p>
          <a:p>
            <a:pPr indent="-457200">
              <a:spcBef>
                <a:spcPts val="2000"/>
              </a:spcBef>
              <a:buClr>
                <a:srgbClr val="FFFFFF"/>
              </a:buClr>
              <a:buSzPts val="3000"/>
              <a:buFont typeface="Calibri"/>
              <a:buAutoNum type="arabicPeriod"/>
            </a:pPr>
            <a:r>
              <a:rPr lang="en" sz="3000" b="1" dirty="0">
                <a:solidFill>
                  <a:srgbClr val="FFFFFF"/>
                </a:solidFill>
              </a:rPr>
              <a:t>Which type of marketing job is best for you?</a:t>
            </a:r>
            <a:endParaRPr sz="3000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sz="3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7"/>
          <p:cNvSpPr txBox="1">
            <a:spLocks noGrp="1"/>
          </p:cNvSpPr>
          <p:nvPr>
            <p:ph type="title"/>
          </p:nvPr>
        </p:nvSpPr>
        <p:spPr>
          <a:xfrm>
            <a:off x="609600" y="97631"/>
            <a:ext cx="7924800" cy="676200"/>
          </a:xfrm>
          <a:prstGeom prst="rect">
            <a:avLst/>
          </a:prstGeom>
        </p:spPr>
        <p:txBody>
          <a:bodyPr spcFirstLastPara="1" vert="horz" wrap="square" lIns="91450" tIns="45725" rIns="91450" bIns="45725" rtlCol="0" anchor="t" anchorCtr="0">
            <a:noAutofit/>
          </a:bodyPr>
          <a:lstStyle/>
          <a:p>
            <a:r>
              <a:rPr lang="en" dirty="0"/>
              <a:t>Quiz: Which marketing jobs interest you?</a:t>
            </a:r>
            <a:endParaRPr dirty="0"/>
          </a:p>
        </p:txBody>
      </p:sp>
      <p:sp>
        <p:nvSpPr>
          <p:cNvPr id="8" name="Google Shape;442;p57">
            <a:extLst>
              <a:ext uri="{FF2B5EF4-FFF2-40B4-BE49-F238E27FC236}">
                <a16:creationId xmlns:a16="http://schemas.microsoft.com/office/drawing/2014/main" id="{87476859-5007-41BB-9227-F3AB037CFB56}"/>
              </a:ext>
            </a:extLst>
          </p:cNvPr>
          <p:cNvSpPr txBox="1">
            <a:spLocks/>
          </p:cNvSpPr>
          <p:nvPr/>
        </p:nvSpPr>
        <p:spPr>
          <a:xfrm>
            <a:off x="1784888" y="1023156"/>
            <a:ext cx="6629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50" tIns="45725" rIns="91450" bIns="45725" rtlCol="0" anchor="t" anchorCtr="0">
            <a:noAutofit/>
          </a:bodyPr>
          <a:lstStyle>
            <a:lvl1pPr marL="457200" lvl="0" indent="-342900" algn="l" defTabSz="91469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1800"/>
              <a:buFont typeface="Arial" pitchFamily="34" charset="0"/>
              <a:buChar char="•"/>
              <a:defRPr sz="1800" kern="1200" spc="30" baseline="0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914400" lvl="1" indent="-342900" algn="l" defTabSz="91469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itchFamily="34" charset="0"/>
              <a:buChar char="•"/>
              <a:defRPr sz="1800" kern="1200" spc="30" baseline="0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371600" lvl="2" indent="-342900" algn="l" defTabSz="91469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itchFamily="34" charset="0"/>
              <a:buChar char="•"/>
              <a:defRPr sz="1800" kern="1200" spc="30" baseline="0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828800" lvl="3" indent="-342900" algn="l" defTabSz="91469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itchFamily="34" charset="0"/>
              <a:buChar char="•"/>
              <a:defRPr sz="1800" kern="1200" spc="30" baseline="0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286000" lvl="4" indent="-342900" algn="l" defTabSz="91469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itchFamily="34" charset="0"/>
              <a:buChar char="•"/>
              <a:defRPr sz="1800" kern="1200" spc="30" baseline="0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743200" lvl="5" indent="-342900" algn="l" defTabSz="914693" rtl="0" eaLnBrk="1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tx2"/>
              </a:buClr>
              <a:buSzPts val="1800"/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69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ts val="1800"/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69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ts val="1800"/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69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ts val="1800"/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800"/>
              <a:t>Generalist</a:t>
            </a:r>
          </a:p>
          <a:p>
            <a:pPr marL="285750" indent="-285750"/>
            <a:r>
              <a:rPr lang="en-US" sz="2800"/>
              <a:t>Content Creator</a:t>
            </a:r>
          </a:p>
          <a:p>
            <a:pPr marL="285750" indent="-285750"/>
            <a:r>
              <a:rPr lang="en-US" sz="2800"/>
              <a:t>Media Specialist</a:t>
            </a:r>
          </a:p>
          <a:p>
            <a:pPr marL="285750" indent="-285750"/>
            <a:r>
              <a:rPr lang="en-US" sz="2800"/>
              <a:t>Insights Specialist</a:t>
            </a:r>
          </a:p>
          <a:p>
            <a:pPr marL="285750" indent="-285750"/>
            <a:r>
              <a:rPr lang="en-US" sz="2800"/>
              <a:t>Innovation Specialist</a:t>
            </a:r>
          </a:p>
          <a:p>
            <a:pPr marL="285750" indent="-285750"/>
            <a:r>
              <a:rPr lang="en-US" sz="2800"/>
              <a:t>Other</a:t>
            </a:r>
          </a:p>
          <a:p>
            <a:pPr marL="285750" indent="-285750"/>
            <a:r>
              <a:rPr lang="en-US" sz="2800"/>
              <a:t>Undecided</a:t>
            </a:r>
          </a:p>
          <a:p>
            <a:pPr marL="285750" indent="-285750"/>
            <a:endParaRPr lang="en-US" sz="2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8"/>
          <p:cNvSpPr txBox="1">
            <a:spLocks noGrp="1"/>
          </p:cNvSpPr>
          <p:nvPr>
            <p:ph type="title"/>
          </p:nvPr>
        </p:nvSpPr>
        <p:spPr>
          <a:xfrm>
            <a:off x="609600" y="97631"/>
            <a:ext cx="7924800" cy="676200"/>
          </a:xfrm>
          <a:prstGeom prst="rect">
            <a:avLst/>
          </a:prstGeom>
        </p:spPr>
        <p:txBody>
          <a:bodyPr spcFirstLastPara="1" vert="horz" wrap="square" lIns="91450" tIns="45725" rIns="91450" bIns="45725" rtlCol="0" anchor="t" anchorCtr="0">
            <a:noAutofit/>
          </a:bodyPr>
          <a:lstStyle/>
          <a:p>
            <a:r>
              <a:rPr lang="en" dirty="0"/>
              <a:t>Quiz: Which industries interest you?</a:t>
            </a:r>
            <a:endParaRPr dirty="0"/>
          </a:p>
        </p:txBody>
      </p:sp>
      <p:sp>
        <p:nvSpPr>
          <p:cNvPr id="6" name="Google Shape;442;p57">
            <a:extLst>
              <a:ext uri="{FF2B5EF4-FFF2-40B4-BE49-F238E27FC236}">
                <a16:creationId xmlns:a16="http://schemas.microsoft.com/office/drawing/2014/main" id="{515F64B6-AFAF-4A3A-B3D5-205E5B22B1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784888" y="1029493"/>
            <a:ext cx="6781800" cy="3089275"/>
          </a:xfrm>
          <a:prstGeom prst="rect">
            <a:avLst/>
          </a:prstGeom>
        </p:spPr>
        <p:txBody>
          <a:bodyPr spcFirstLastPara="1" vert="horz" wrap="square" lIns="91450" tIns="45725" rIns="91450" bIns="45725" rtlCol="0" anchor="t" anchorCtr="0">
            <a:noAutofit/>
          </a:bodyPr>
          <a:lstStyle/>
          <a:p>
            <a:pPr marL="285750" indent="-285750"/>
            <a:r>
              <a:rPr lang="en" sz="2800" dirty="0"/>
              <a:t>Consumer Services</a:t>
            </a:r>
          </a:p>
          <a:p>
            <a:pPr marL="285750" indent="-285750"/>
            <a:r>
              <a:rPr lang="en" sz="2800" dirty="0"/>
              <a:t>Consumer Packaged Goods</a:t>
            </a:r>
          </a:p>
          <a:p>
            <a:pPr marL="285750" indent="-285750"/>
            <a:r>
              <a:rPr lang="en" sz="2800" dirty="0"/>
              <a:t>Energy</a:t>
            </a:r>
          </a:p>
          <a:p>
            <a:pPr marL="285750" indent="-285750"/>
            <a:r>
              <a:rPr lang="en" sz="2800" dirty="0"/>
              <a:t>Technology</a:t>
            </a:r>
          </a:p>
          <a:p>
            <a:pPr marL="285750" indent="-285750"/>
            <a:r>
              <a:rPr lang="en" sz="2800" dirty="0"/>
              <a:t>Healthcare</a:t>
            </a:r>
          </a:p>
          <a:p>
            <a:pPr marL="285750" indent="-285750"/>
            <a:r>
              <a:rPr lang="en" sz="2800" dirty="0"/>
              <a:t>Education</a:t>
            </a:r>
          </a:p>
          <a:p>
            <a:pPr marL="285750" indent="-285750"/>
            <a:r>
              <a:rPr lang="en" sz="2800" dirty="0"/>
              <a:t>Travel &amp; Transportation</a:t>
            </a:r>
          </a:p>
          <a:p>
            <a:pPr marL="285750" indent="-285750"/>
            <a:r>
              <a:rPr lang="en" sz="2800" dirty="0"/>
              <a:t>Financial Institutions</a:t>
            </a:r>
          </a:p>
          <a:p>
            <a:pPr marL="285750" indent="-285750"/>
            <a:r>
              <a:rPr lang="en" sz="2800" dirty="0"/>
              <a:t>Other</a:t>
            </a:r>
          </a:p>
          <a:p>
            <a:pPr marL="285750" indent="-285750"/>
            <a:endParaRPr sz="32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993E1B-ABC3-4475-A994-A7894DF88C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31" y="861178"/>
            <a:ext cx="9135541" cy="3540063"/>
          </a:xfrm>
        </p:spPr>
        <p:txBody>
          <a:bodyPr/>
          <a:lstStyle/>
          <a:p>
            <a:r>
              <a:rPr lang="en-US" sz="7943" dirty="0">
                <a:solidFill>
                  <a:schemeClr val="tx1"/>
                </a:solidFill>
              </a:rPr>
              <a:t>Job </a:t>
            </a:r>
            <a:br>
              <a:rPr lang="en-US" sz="7943" dirty="0">
                <a:solidFill>
                  <a:schemeClr val="tx1"/>
                </a:solidFill>
              </a:rPr>
            </a:br>
            <a:r>
              <a:rPr lang="en-US" sz="7943" dirty="0">
                <a:solidFill>
                  <a:schemeClr val="tx1"/>
                </a:solidFill>
              </a:rPr>
              <a:t>Selection</a:t>
            </a:r>
            <a:br>
              <a:rPr lang="en-US" sz="7943" dirty="0">
                <a:solidFill>
                  <a:schemeClr val="tx1"/>
                </a:solidFill>
              </a:rPr>
            </a:br>
            <a:r>
              <a:rPr lang="en-US" sz="7943" dirty="0">
                <a:solidFill>
                  <a:schemeClr val="tx1"/>
                </a:solidFill>
              </a:rPr>
              <a:t>Dos and Don’ts</a:t>
            </a:r>
          </a:p>
        </p:txBody>
      </p:sp>
    </p:spTree>
    <p:extLst>
      <p:ext uri="{BB962C8B-B14F-4D97-AF65-F5344CB8AC3E}">
        <p14:creationId xmlns:p14="http://schemas.microsoft.com/office/powerpoint/2010/main" val="41987333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8749" y="58289"/>
            <a:ext cx="8831023" cy="612605"/>
          </a:xfrm>
          <a:prstGeom prst="rect">
            <a:avLst/>
          </a:prstGeom>
        </p:spPr>
        <p:txBody>
          <a:bodyPr vert="horz" lIns="91355" tIns="45678" rIns="91355" bIns="45678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50" baseline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defTabSz="913577"/>
            <a:r>
              <a:rPr lang="en-US" sz="3597" dirty="0">
                <a:solidFill>
                  <a:srgbClr val="FFFFFF"/>
                </a:solidFill>
              </a:rPr>
              <a:t>Job Selection Dos and Don’ts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2705E9-7B69-4D61-9940-99B7BC205AA0}"/>
              </a:ext>
            </a:extLst>
          </p:cNvPr>
          <p:cNvSpPr/>
          <p:nvPr/>
        </p:nvSpPr>
        <p:spPr>
          <a:xfrm>
            <a:off x="166258" y="2284411"/>
            <a:ext cx="445423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079" indent="-287079" defTabSz="913870">
              <a:lnSpc>
                <a:spcPct val="90000"/>
              </a:lnSpc>
              <a:spcAft>
                <a:spcPts val="1798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spc="80" dirty="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Pick a path; if unsure, pick marketing generalist</a:t>
            </a:r>
          </a:p>
          <a:p>
            <a:pPr marL="287079" indent="-287079" defTabSz="913870">
              <a:lnSpc>
                <a:spcPct val="90000"/>
              </a:lnSpc>
              <a:spcAft>
                <a:spcPts val="1798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spc="80" dirty="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 multiple jobs</a:t>
            </a:r>
          </a:p>
          <a:p>
            <a:pPr marL="287079" indent="-287079" defTabSz="913870">
              <a:lnSpc>
                <a:spcPct val="90000"/>
              </a:lnSpc>
              <a:spcAft>
                <a:spcPts val="1798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spc="80" dirty="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Build your targeted job description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F17F79-3C36-4D78-AF96-1C537942164B}"/>
              </a:ext>
            </a:extLst>
          </p:cNvPr>
          <p:cNvSpPr/>
          <p:nvPr/>
        </p:nvSpPr>
        <p:spPr>
          <a:xfrm>
            <a:off x="4786747" y="2284412"/>
            <a:ext cx="428375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079" indent="-287079" defTabSz="913870">
              <a:lnSpc>
                <a:spcPct val="90000"/>
              </a:lnSpc>
              <a:spcAft>
                <a:spcPts val="1798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spc="80" dirty="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 “open to anything” (aka unfocused)</a:t>
            </a:r>
          </a:p>
          <a:p>
            <a:pPr marL="287079" indent="-287079" defTabSz="913870">
              <a:lnSpc>
                <a:spcPct val="90000"/>
              </a:lnSpc>
              <a:spcAft>
                <a:spcPts val="1798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spc="80" dirty="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Skimp on the research</a:t>
            </a:r>
          </a:p>
          <a:p>
            <a:pPr marL="287079" indent="-287079" defTabSz="913870">
              <a:lnSpc>
                <a:spcPct val="90000"/>
              </a:lnSpc>
              <a:spcAft>
                <a:spcPts val="1798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spc="80" dirty="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 intimidated by duties you haven’t done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8A5D86-896A-463B-8B81-6D5C6662B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498" y="899283"/>
            <a:ext cx="1156524" cy="1197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123B62-4F30-4156-8840-434463BEA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591" y="1066155"/>
            <a:ext cx="1156523" cy="120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9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830378-66F5-4AB3-BF94-F63782C5F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5338"/>
            <a:ext cx="7924800" cy="676901"/>
          </a:xfrm>
        </p:spPr>
        <p:txBody>
          <a:bodyPr/>
          <a:lstStyle/>
          <a:p>
            <a:pPr algn="ctr"/>
            <a:r>
              <a:rPr lang="en-US" dirty="0"/>
              <a:t>Today’s Topics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7EE8BF-B2A8-49E1-A48D-08DF2A19426D}"/>
              </a:ext>
            </a:extLst>
          </p:cNvPr>
          <p:cNvSpPr txBox="1"/>
          <p:nvPr/>
        </p:nvSpPr>
        <p:spPr>
          <a:xfrm>
            <a:off x="2057400" y="930205"/>
            <a:ext cx="5638800" cy="4134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000"/>
              </a:spcAft>
              <a:buAutoNum type="arabicPeriod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What is marketing?</a:t>
            </a:r>
          </a:p>
          <a:p>
            <a:pPr marL="457200" indent="-457200">
              <a:spcAft>
                <a:spcPts val="2000"/>
              </a:spcAft>
              <a:buAutoNum type="arabicPeriod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What do marketers do?</a:t>
            </a:r>
          </a:p>
          <a:p>
            <a:pPr marL="457200" indent="-457200">
              <a:spcAft>
                <a:spcPts val="2000"/>
              </a:spcAft>
              <a:buAutoNum type="arabicPeriod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What are common types of marketing jobs?</a:t>
            </a:r>
          </a:p>
          <a:p>
            <a:pPr marL="457200" indent="-457200">
              <a:spcAft>
                <a:spcPts val="2000"/>
              </a:spcAft>
              <a:buAutoNum type="arabicPeriod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Which type of marketing job might be best for you?</a:t>
            </a:r>
          </a:p>
          <a:p>
            <a:pPr>
              <a:spcAft>
                <a:spcPts val="2000"/>
              </a:spcAft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Bonus: Marketing Job Description</a:t>
            </a:r>
          </a:p>
        </p:txBody>
      </p:sp>
    </p:spTree>
    <p:extLst>
      <p:ext uri="{BB962C8B-B14F-4D97-AF65-F5344CB8AC3E}">
        <p14:creationId xmlns:p14="http://schemas.microsoft.com/office/powerpoint/2010/main" val="1296561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993E1B-ABC3-4475-A994-A7894DF88C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31" y="1964531"/>
            <a:ext cx="9135541" cy="2436710"/>
          </a:xfrm>
        </p:spPr>
        <p:txBody>
          <a:bodyPr/>
          <a:lstStyle/>
          <a:p>
            <a:r>
              <a:rPr lang="en-US" sz="7943" dirty="0">
                <a:solidFill>
                  <a:schemeClr val="tx1"/>
                </a:solidFill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8248001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118252-7AEB-4428-A80F-373771074E6A}"/>
              </a:ext>
            </a:extLst>
          </p:cNvPr>
          <p:cNvSpPr/>
          <p:nvPr/>
        </p:nvSpPr>
        <p:spPr>
          <a:xfrm>
            <a:off x="2050468" y="1650665"/>
            <a:ext cx="486209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sym typeface="Calibri"/>
              </a:rPr>
              <a:t>Build </a:t>
            </a:r>
            <a: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sym typeface="Calibri"/>
              </a:rPr>
              <a:t>Y</a:t>
            </a:r>
            <a:r>
              <a:rPr lang="en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sym typeface="Calibri"/>
              </a:rPr>
              <a:t>our </a:t>
            </a:r>
          </a:p>
          <a:p>
            <a:pPr algn="ctr"/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sym typeface="Calibri"/>
              </a:rPr>
              <a:t>Targeted</a:t>
            </a:r>
            <a:r>
              <a:rPr lang="en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sym typeface="Calibri"/>
              </a:rPr>
              <a:t> </a:t>
            </a:r>
          </a:p>
          <a:p>
            <a:pPr algn="ctr"/>
            <a:r>
              <a:rPr lang="en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sym typeface="Calibri"/>
              </a:rPr>
              <a:t>Job Description</a:t>
            </a:r>
            <a:endParaRPr lang="en-US" sz="3200" dirty="0"/>
          </a:p>
        </p:txBody>
      </p:sp>
      <p:sp>
        <p:nvSpPr>
          <p:cNvPr id="480" name="Google Shape;480;p60"/>
          <p:cNvSpPr txBox="1">
            <a:spLocks noGrp="1"/>
          </p:cNvSpPr>
          <p:nvPr>
            <p:ph type="title"/>
          </p:nvPr>
        </p:nvSpPr>
        <p:spPr>
          <a:xfrm>
            <a:off x="250517" y="105514"/>
            <a:ext cx="8549268" cy="6762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50" tIns="45725" rIns="91450" bIns="45725" rtlCol="0" anchor="t" anchorCtr="0">
            <a:no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Targeted Job Description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A6E019-3EF5-45E0-88BE-27104AE36363}"/>
              </a:ext>
            </a:extLst>
          </p:cNvPr>
          <p:cNvSpPr/>
          <p:nvPr/>
        </p:nvSpPr>
        <p:spPr>
          <a:xfrm>
            <a:off x="2050468" y="613778"/>
            <a:ext cx="4862092" cy="461869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14300" indent="-114300" algn="ctr">
              <a:lnSpc>
                <a:spcPct val="110000"/>
              </a:lnSpc>
              <a:tabLst>
                <a:tab pos="573088" algn="l"/>
                <a:tab pos="2000250" algn="l"/>
              </a:tabLst>
            </a:pPr>
            <a:r>
              <a:rPr lang="en-US" sz="105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Palatino Linotype" panose="02040502050505030304" pitchFamily="18" charset="0"/>
              </a:rPr>
              <a:t> </a:t>
            </a:r>
          </a:p>
          <a:p>
            <a:pPr algn="ctr">
              <a:tabLst>
                <a:tab pos="573088" algn="l"/>
                <a:tab pos="2000250" algn="l"/>
              </a:tabLst>
            </a:pPr>
            <a:r>
              <a:rPr lang="en-US" sz="1050" b="1" dirty="0">
                <a:solidFill>
                  <a:schemeClr val="bg1"/>
                </a:solidFill>
              </a:rPr>
              <a:t>Katie Brimmer</a:t>
            </a:r>
            <a:endParaRPr lang="en-US" sz="1050" dirty="0">
              <a:solidFill>
                <a:schemeClr val="bg1"/>
              </a:solidFill>
            </a:endParaRPr>
          </a:p>
          <a:p>
            <a:pPr algn="ctr">
              <a:tabLst>
                <a:tab pos="573088" algn="l"/>
                <a:tab pos="2000250" algn="l"/>
              </a:tabLst>
            </a:pPr>
            <a:r>
              <a:rPr lang="en-US" sz="1050" b="1" dirty="0">
                <a:solidFill>
                  <a:schemeClr val="bg1"/>
                </a:solidFill>
              </a:rPr>
              <a:t>Targeted Job Description for</a:t>
            </a:r>
            <a:endParaRPr lang="en-US" sz="1050" dirty="0">
              <a:solidFill>
                <a:schemeClr val="bg1"/>
              </a:solidFill>
            </a:endParaRPr>
          </a:p>
          <a:p>
            <a:pPr algn="ctr">
              <a:tabLst>
                <a:tab pos="573088" algn="l"/>
                <a:tab pos="2000250" algn="l"/>
              </a:tabLst>
            </a:pPr>
            <a:r>
              <a:rPr lang="en-US" sz="1050" b="1" dirty="0">
                <a:solidFill>
                  <a:schemeClr val="bg1"/>
                </a:solidFill>
              </a:rPr>
              <a:t>Marketing Assistant</a:t>
            </a:r>
            <a:endParaRPr lang="en-US" sz="1050" dirty="0">
              <a:solidFill>
                <a:schemeClr val="bg1"/>
              </a:solidFill>
            </a:endParaRPr>
          </a:p>
          <a:p>
            <a:pPr>
              <a:tabLst>
                <a:tab pos="573088" algn="l"/>
                <a:tab pos="2000250" algn="l"/>
              </a:tabLst>
            </a:pPr>
            <a:r>
              <a:rPr lang="en-US" sz="900" dirty="0">
                <a:solidFill>
                  <a:schemeClr val="bg1"/>
                </a:solidFill>
              </a:rPr>
              <a:t> </a:t>
            </a:r>
          </a:p>
          <a:p>
            <a:pPr marL="341313">
              <a:tabLst>
                <a:tab pos="573088" algn="l"/>
                <a:tab pos="1196975" algn="l"/>
                <a:tab pos="2289175" algn="l"/>
              </a:tabLst>
            </a:pPr>
            <a:r>
              <a:rPr lang="en-US" sz="1000" b="1" dirty="0">
                <a:solidFill>
                  <a:schemeClr val="bg1"/>
                </a:solidFill>
              </a:rPr>
              <a:t>Type of Job</a:t>
            </a:r>
            <a:r>
              <a:rPr lang="en-US" sz="1000" dirty="0">
                <a:solidFill>
                  <a:schemeClr val="bg1"/>
                </a:solidFill>
              </a:rPr>
              <a:t>:	Marketing generalist developing advertising programs</a:t>
            </a:r>
          </a:p>
          <a:p>
            <a:pPr marL="341313">
              <a:tabLst>
                <a:tab pos="573088" algn="l"/>
                <a:tab pos="1196975" algn="l"/>
                <a:tab pos="2289175" algn="l"/>
              </a:tabLst>
            </a:pPr>
            <a:r>
              <a:rPr lang="en-US" sz="1000" b="1" dirty="0">
                <a:solidFill>
                  <a:schemeClr val="bg1"/>
                </a:solidFill>
              </a:rPr>
              <a:t>Industry</a:t>
            </a:r>
            <a:r>
              <a:rPr lang="en-US" sz="1000" dirty="0">
                <a:solidFill>
                  <a:schemeClr val="bg1"/>
                </a:solidFill>
              </a:rPr>
              <a:t>:	Financial Services</a:t>
            </a:r>
          </a:p>
          <a:p>
            <a:pPr marL="341313">
              <a:tabLst>
                <a:tab pos="573088" algn="l"/>
                <a:tab pos="1196975" algn="l"/>
                <a:tab pos="2289175" algn="l"/>
              </a:tabLst>
            </a:pPr>
            <a:r>
              <a:rPr lang="en-US" sz="1000" b="1" dirty="0">
                <a:solidFill>
                  <a:schemeClr val="bg1"/>
                </a:solidFill>
              </a:rPr>
              <a:t>Geography</a:t>
            </a:r>
            <a:r>
              <a:rPr lang="en-US" sz="1000" dirty="0">
                <a:solidFill>
                  <a:schemeClr val="bg1"/>
                </a:solidFill>
              </a:rPr>
              <a:t>:	Los Angeles, California area</a:t>
            </a:r>
          </a:p>
          <a:p>
            <a:pPr marL="341313">
              <a:tabLst>
                <a:tab pos="573088" algn="l"/>
                <a:tab pos="2000250" algn="l"/>
              </a:tabLst>
            </a:pPr>
            <a:r>
              <a:rPr lang="en-US" sz="1000" dirty="0">
                <a:solidFill>
                  <a:schemeClr val="bg1"/>
                </a:solidFill>
              </a:rPr>
              <a:t> </a:t>
            </a:r>
          </a:p>
          <a:p>
            <a:pPr marL="341313">
              <a:tabLst>
                <a:tab pos="460375" algn="l"/>
                <a:tab pos="2000250" algn="l"/>
                <a:tab pos="2460625" algn="l"/>
              </a:tabLst>
            </a:pPr>
            <a:r>
              <a:rPr lang="en-US" sz="1000" b="1" dirty="0">
                <a:solidFill>
                  <a:schemeClr val="bg1"/>
                </a:solidFill>
              </a:rPr>
              <a:t>Required Skills:</a:t>
            </a:r>
            <a:endParaRPr lang="en-US" sz="1000" dirty="0">
              <a:solidFill>
                <a:schemeClr val="bg1"/>
              </a:solidFill>
            </a:endParaRPr>
          </a:p>
          <a:p>
            <a:pPr marL="341313">
              <a:tabLst>
                <a:tab pos="460375" algn="l"/>
                <a:tab pos="2000250" algn="l"/>
                <a:tab pos="2460625" algn="l"/>
              </a:tabLst>
            </a:pPr>
            <a:r>
              <a:rPr lang="en-US" sz="1000" dirty="0">
                <a:solidFill>
                  <a:schemeClr val="bg1"/>
                </a:solidFill>
              </a:rPr>
              <a:t>	• Creativity	 	• Analytical Skills</a:t>
            </a:r>
          </a:p>
          <a:p>
            <a:pPr marL="341313">
              <a:tabLst>
                <a:tab pos="460375" algn="l"/>
                <a:tab pos="2000250" algn="l"/>
                <a:tab pos="2460625" algn="l"/>
              </a:tabLst>
            </a:pPr>
            <a:r>
              <a:rPr lang="en-US" sz="1000" dirty="0">
                <a:solidFill>
                  <a:schemeClr val="bg1"/>
                </a:solidFill>
              </a:rPr>
              <a:t>	• Leadership	 	• Communication Skills</a:t>
            </a:r>
          </a:p>
          <a:p>
            <a:pPr marL="341313">
              <a:tabLst>
                <a:tab pos="460375" algn="l"/>
                <a:tab pos="2000250" algn="l"/>
                <a:tab pos="2460625" algn="l"/>
              </a:tabLst>
            </a:pPr>
            <a:r>
              <a:rPr lang="en-US" sz="1000" dirty="0">
                <a:solidFill>
                  <a:schemeClr val="bg1"/>
                </a:solidFill>
              </a:rPr>
              <a:t>	• Project Management		• Organizational Skills</a:t>
            </a:r>
          </a:p>
          <a:p>
            <a:pPr marL="341313">
              <a:tabLst>
                <a:tab pos="460375" algn="l"/>
                <a:tab pos="2000250" algn="l"/>
                <a:tab pos="2460625" algn="l"/>
              </a:tabLst>
            </a:pPr>
            <a:r>
              <a:rPr lang="en-US" sz="1000" b="1" dirty="0">
                <a:solidFill>
                  <a:schemeClr val="bg1"/>
                </a:solidFill>
              </a:rPr>
              <a:t> </a:t>
            </a:r>
            <a:endParaRPr lang="en-US" sz="1000" dirty="0">
              <a:solidFill>
                <a:schemeClr val="bg1"/>
              </a:solidFill>
            </a:endParaRPr>
          </a:p>
          <a:p>
            <a:pPr marL="341313">
              <a:tabLst>
                <a:tab pos="460375" algn="l"/>
                <a:tab pos="2000250" algn="l"/>
                <a:tab pos="2460625" algn="l"/>
              </a:tabLst>
            </a:pPr>
            <a:r>
              <a:rPr lang="en-US" sz="1000" b="1" dirty="0">
                <a:solidFill>
                  <a:schemeClr val="bg1"/>
                </a:solidFill>
              </a:rPr>
              <a:t>Job Duties:</a:t>
            </a:r>
            <a:endParaRPr lang="en-US" sz="1000" dirty="0">
              <a:solidFill>
                <a:schemeClr val="bg1"/>
              </a:solidFill>
            </a:endParaRPr>
          </a:p>
          <a:p>
            <a:pPr marL="341313">
              <a:tabLst>
                <a:tab pos="460375" algn="l"/>
                <a:tab pos="2000250" algn="l"/>
                <a:tab pos="2460625" algn="l"/>
              </a:tabLst>
            </a:pPr>
            <a:r>
              <a:rPr lang="en-US" sz="1000" dirty="0">
                <a:solidFill>
                  <a:schemeClr val="bg1"/>
                </a:solidFill>
              </a:rPr>
              <a:t>	• Develop selling materials</a:t>
            </a:r>
          </a:p>
          <a:p>
            <a:pPr marL="341313">
              <a:tabLst>
                <a:tab pos="460375" algn="l"/>
                <a:tab pos="2000250" algn="l"/>
                <a:tab pos="2460625" algn="l"/>
              </a:tabLst>
            </a:pPr>
            <a:r>
              <a:rPr lang="en-US" sz="1000" dirty="0">
                <a:solidFill>
                  <a:schemeClr val="bg1"/>
                </a:solidFill>
              </a:rPr>
              <a:t>	• Lead agency teams to deliver marketing campaigns</a:t>
            </a:r>
          </a:p>
          <a:p>
            <a:pPr marL="341313">
              <a:tabLst>
                <a:tab pos="460375" algn="l"/>
                <a:tab pos="2000250" algn="l"/>
                <a:tab pos="2460625" algn="l"/>
              </a:tabLst>
            </a:pPr>
            <a:r>
              <a:rPr lang="en-US" sz="1000" dirty="0">
                <a:solidFill>
                  <a:schemeClr val="bg1"/>
                </a:solidFill>
              </a:rPr>
              <a:t>	• Manage project timelines </a:t>
            </a:r>
          </a:p>
          <a:p>
            <a:pPr marL="341313">
              <a:tabLst>
                <a:tab pos="460375" algn="l"/>
                <a:tab pos="2000250" algn="l"/>
                <a:tab pos="2460625" algn="l"/>
              </a:tabLst>
            </a:pPr>
            <a:r>
              <a:rPr lang="en-US" sz="1000" dirty="0">
                <a:solidFill>
                  <a:schemeClr val="bg1"/>
                </a:solidFill>
              </a:rPr>
              <a:t>	• Analyze data and identified ways to improve business results</a:t>
            </a:r>
          </a:p>
          <a:p>
            <a:pPr>
              <a:tabLst>
                <a:tab pos="460375" algn="l"/>
                <a:tab pos="2000250" algn="l"/>
                <a:tab pos="2460625" algn="l"/>
              </a:tabLst>
            </a:pPr>
            <a:r>
              <a:rPr lang="en-US" sz="1000" dirty="0">
                <a:solidFill>
                  <a:schemeClr val="bg1"/>
                </a:solidFill>
              </a:rPr>
              <a:t>	• Perform written and verbal communications tasks</a:t>
            </a:r>
          </a:p>
          <a:p>
            <a:pPr>
              <a:tabLst>
                <a:tab pos="460375" algn="l"/>
                <a:tab pos="2000250" algn="l"/>
                <a:tab pos="2460625" algn="l"/>
              </a:tabLst>
            </a:pPr>
            <a:r>
              <a:rPr lang="en-US" sz="1000" dirty="0">
                <a:solidFill>
                  <a:schemeClr val="bg1"/>
                </a:solidFill>
              </a:rPr>
              <a:t>	• Organize schedules for marketing events</a:t>
            </a:r>
          </a:p>
          <a:p>
            <a:pPr>
              <a:tabLst>
                <a:tab pos="460375" algn="l"/>
                <a:tab pos="2000250" algn="l"/>
                <a:tab pos="2460625" algn="l"/>
              </a:tabLst>
            </a:pPr>
            <a:r>
              <a:rPr lang="en-US" sz="1000" dirty="0">
                <a:solidFill>
                  <a:schemeClr val="bg1"/>
                </a:solidFill>
              </a:rPr>
              <a:t> </a:t>
            </a:r>
          </a:p>
          <a:p>
            <a:pPr>
              <a:tabLst>
                <a:tab pos="341313" algn="l"/>
                <a:tab pos="2000250" algn="l"/>
                <a:tab pos="2460625" algn="l"/>
              </a:tabLst>
            </a:pPr>
            <a:r>
              <a:rPr lang="en-US" sz="1000" b="1" dirty="0">
                <a:solidFill>
                  <a:schemeClr val="bg1"/>
                </a:solidFill>
              </a:rPr>
              <a:t>	Educational Requirements:</a:t>
            </a:r>
            <a:endParaRPr lang="en-US" sz="1000" dirty="0">
              <a:solidFill>
                <a:schemeClr val="bg1"/>
              </a:solidFill>
            </a:endParaRPr>
          </a:p>
          <a:p>
            <a:pPr>
              <a:tabLst>
                <a:tab pos="460375" algn="l"/>
                <a:tab pos="2000250" algn="l"/>
                <a:tab pos="2460625" algn="l"/>
              </a:tabLst>
            </a:pPr>
            <a:r>
              <a:rPr lang="en-US" sz="1000" dirty="0">
                <a:solidFill>
                  <a:schemeClr val="bg1"/>
                </a:solidFill>
              </a:rPr>
              <a:t>	• Bachelor of Business Administration	</a:t>
            </a:r>
          </a:p>
          <a:p>
            <a:pPr>
              <a:tabLst>
                <a:tab pos="460375" algn="l"/>
                <a:tab pos="2000250" algn="l"/>
                <a:tab pos="2460625" algn="l"/>
              </a:tabLst>
            </a:pPr>
            <a:r>
              <a:rPr lang="en-US" sz="1000" dirty="0">
                <a:solidFill>
                  <a:schemeClr val="bg1"/>
                </a:solidFill>
              </a:rPr>
              <a:t>	• Emphasis in Marketing preferred</a:t>
            </a:r>
          </a:p>
          <a:p>
            <a:pPr>
              <a:tabLst>
                <a:tab pos="460375" algn="l"/>
                <a:tab pos="2000250" algn="l"/>
                <a:tab pos="2460625" algn="l"/>
              </a:tabLst>
            </a:pPr>
            <a:endParaRPr lang="en-US" sz="1000" b="1" dirty="0">
              <a:solidFill>
                <a:schemeClr val="bg1"/>
              </a:solidFill>
            </a:endParaRPr>
          </a:p>
          <a:p>
            <a:pPr>
              <a:tabLst>
                <a:tab pos="341313" algn="l"/>
                <a:tab pos="2000250" algn="l"/>
                <a:tab pos="2460625" algn="l"/>
              </a:tabLst>
            </a:pPr>
            <a:r>
              <a:rPr lang="en-US" sz="1000" b="1" dirty="0">
                <a:solidFill>
                  <a:schemeClr val="bg1"/>
                </a:solidFill>
              </a:rPr>
              <a:t>	Additional Requirements:</a:t>
            </a:r>
          </a:p>
          <a:p>
            <a:pPr>
              <a:tabLst>
                <a:tab pos="460375" algn="l"/>
              </a:tabLst>
            </a:pPr>
            <a:r>
              <a:rPr lang="en-US" sz="1000" dirty="0">
                <a:solidFill>
                  <a:schemeClr val="bg1"/>
                </a:solidFill>
              </a:rPr>
              <a:t>	• Proficient in SEO and Google AdWords </a:t>
            </a:r>
          </a:p>
          <a:p>
            <a:pPr>
              <a:tabLst>
                <a:tab pos="460375" algn="l"/>
              </a:tabLst>
            </a:pPr>
            <a:r>
              <a:rPr lang="en-US" sz="1000" dirty="0">
                <a:solidFill>
                  <a:schemeClr val="bg1"/>
                </a:solidFill>
              </a:rPr>
              <a:t>	• Experience with Facebook marketing a plus</a:t>
            </a:r>
          </a:p>
          <a:p>
            <a:pPr marL="631825" indent="-171450">
              <a:lnSpc>
                <a:spcPct val="115000"/>
              </a:lnSpc>
              <a:tabLst>
                <a:tab pos="1717675" algn="l"/>
                <a:tab pos="4117975" algn="l"/>
              </a:tabLst>
            </a:pPr>
            <a:endParaRPr lang="en-US" sz="800" dirty="0">
              <a:solidFill>
                <a:schemeClr val="bg1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92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0"/>
          <p:cNvSpPr txBox="1">
            <a:spLocks noGrp="1"/>
          </p:cNvSpPr>
          <p:nvPr>
            <p:ph type="title"/>
          </p:nvPr>
        </p:nvSpPr>
        <p:spPr>
          <a:xfrm>
            <a:off x="250517" y="105514"/>
            <a:ext cx="8549268" cy="6762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50" tIns="45725" rIns="91450" bIns="45725" rtlCol="0" anchor="t" anchorCtr="0">
            <a:no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Targeted</a:t>
            </a:r>
            <a: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Job Description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A6E019-3EF5-45E0-88BE-27104AE36363}"/>
              </a:ext>
            </a:extLst>
          </p:cNvPr>
          <p:cNvSpPr/>
          <p:nvPr/>
        </p:nvSpPr>
        <p:spPr>
          <a:xfrm>
            <a:off x="990600" y="855187"/>
            <a:ext cx="7612566" cy="43435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14300" indent="-114300" algn="ctr">
              <a:lnSpc>
                <a:spcPct val="110000"/>
              </a:lnSpc>
              <a:tabLst>
                <a:tab pos="573088" algn="l"/>
                <a:tab pos="2000250" algn="l"/>
              </a:tabLst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Palatino Linotype" panose="02040502050505030304" pitchFamily="18" charset="0"/>
              </a:rPr>
              <a:t> </a:t>
            </a:r>
          </a:p>
          <a:p>
            <a:pPr algn="ctr">
              <a:tabLst>
                <a:tab pos="573088" algn="l"/>
                <a:tab pos="2000250" algn="l"/>
              </a:tabLst>
            </a:pPr>
            <a:r>
              <a:rPr lang="en-US" sz="2000" b="1" dirty="0">
                <a:solidFill>
                  <a:schemeClr val="bg1"/>
                </a:solidFill>
              </a:rPr>
              <a:t>Katie Brimmer</a:t>
            </a:r>
            <a:endParaRPr lang="en-US" sz="2000" dirty="0">
              <a:solidFill>
                <a:schemeClr val="bg1"/>
              </a:solidFill>
            </a:endParaRPr>
          </a:p>
          <a:p>
            <a:pPr algn="ctr">
              <a:tabLst>
                <a:tab pos="573088" algn="l"/>
                <a:tab pos="2000250" algn="l"/>
              </a:tabLst>
            </a:pPr>
            <a:r>
              <a:rPr lang="en-US" sz="2000" b="1" dirty="0">
                <a:solidFill>
                  <a:schemeClr val="bg1"/>
                </a:solidFill>
              </a:rPr>
              <a:t>Targeted Job Description for</a:t>
            </a:r>
            <a:endParaRPr lang="en-US" sz="2000" dirty="0">
              <a:solidFill>
                <a:schemeClr val="bg1"/>
              </a:solidFill>
            </a:endParaRPr>
          </a:p>
          <a:p>
            <a:pPr algn="ctr">
              <a:tabLst>
                <a:tab pos="573088" algn="l"/>
                <a:tab pos="2000250" algn="l"/>
              </a:tabLst>
            </a:pPr>
            <a:r>
              <a:rPr lang="en-US" sz="2000" b="1" dirty="0">
                <a:solidFill>
                  <a:schemeClr val="bg1"/>
                </a:solidFill>
              </a:rPr>
              <a:t>Marketing Assistant</a:t>
            </a:r>
            <a:endParaRPr lang="en-US" sz="2000" dirty="0">
              <a:solidFill>
                <a:schemeClr val="bg1"/>
              </a:solidFill>
            </a:endParaRPr>
          </a:p>
          <a:p>
            <a:pPr>
              <a:tabLst>
                <a:tab pos="573088" algn="l"/>
                <a:tab pos="2000250" algn="l"/>
              </a:tabLst>
            </a:pPr>
            <a:r>
              <a:rPr lang="en-US" sz="1600" dirty="0">
                <a:solidFill>
                  <a:schemeClr val="bg1"/>
                </a:solidFill>
              </a:rPr>
              <a:t> </a:t>
            </a:r>
          </a:p>
          <a:p>
            <a:pPr marL="341313">
              <a:tabLst>
                <a:tab pos="573088" algn="l"/>
                <a:tab pos="1887538" algn="l"/>
              </a:tabLst>
            </a:pPr>
            <a:r>
              <a:rPr lang="en-US" b="1" dirty="0">
                <a:solidFill>
                  <a:schemeClr val="bg1"/>
                </a:solidFill>
              </a:rPr>
              <a:t>Type of Job</a:t>
            </a:r>
            <a:r>
              <a:rPr lang="en-US" dirty="0">
                <a:solidFill>
                  <a:schemeClr val="bg1"/>
                </a:solidFill>
              </a:rPr>
              <a:t>:	Marketing generalist developing advertising programs</a:t>
            </a:r>
          </a:p>
          <a:p>
            <a:pPr marL="341313">
              <a:tabLst>
                <a:tab pos="573088" algn="l"/>
                <a:tab pos="1887538" algn="l"/>
              </a:tabLst>
            </a:pPr>
            <a:r>
              <a:rPr lang="en-US" b="1" dirty="0">
                <a:solidFill>
                  <a:schemeClr val="bg1"/>
                </a:solidFill>
              </a:rPr>
              <a:t>Industry</a:t>
            </a:r>
            <a:r>
              <a:rPr lang="en-US" dirty="0">
                <a:solidFill>
                  <a:schemeClr val="bg1"/>
                </a:solidFill>
              </a:rPr>
              <a:t>:	Financial Services</a:t>
            </a:r>
          </a:p>
          <a:p>
            <a:pPr marL="341313">
              <a:tabLst>
                <a:tab pos="573088" algn="l"/>
                <a:tab pos="1887538" algn="l"/>
              </a:tabLst>
            </a:pPr>
            <a:r>
              <a:rPr lang="en-US" b="1" dirty="0">
                <a:solidFill>
                  <a:schemeClr val="bg1"/>
                </a:solidFill>
              </a:rPr>
              <a:t>Geography</a:t>
            </a:r>
            <a:r>
              <a:rPr lang="en-US" dirty="0">
                <a:solidFill>
                  <a:schemeClr val="bg1"/>
                </a:solidFill>
              </a:rPr>
              <a:t>:	Los Angeles, California area</a:t>
            </a:r>
          </a:p>
          <a:p>
            <a:pPr marL="341313">
              <a:tabLst>
                <a:tab pos="573088" algn="l"/>
                <a:tab pos="2000250" algn="l"/>
              </a:tabLst>
            </a:pPr>
            <a:r>
              <a:rPr lang="en-US" dirty="0">
                <a:solidFill>
                  <a:schemeClr val="bg1"/>
                </a:solidFill>
              </a:rPr>
              <a:t> </a:t>
            </a:r>
          </a:p>
          <a:p>
            <a:pPr marL="341313">
              <a:tabLst>
                <a:tab pos="573088" algn="l"/>
                <a:tab pos="2000250" algn="l"/>
              </a:tabLst>
            </a:pPr>
            <a:r>
              <a:rPr lang="en-US" b="1" dirty="0">
                <a:solidFill>
                  <a:schemeClr val="bg1"/>
                </a:solidFill>
              </a:rPr>
              <a:t>Required Skills:</a:t>
            </a:r>
            <a:endParaRPr lang="en-US" dirty="0">
              <a:solidFill>
                <a:schemeClr val="bg1"/>
              </a:solidFill>
            </a:endParaRPr>
          </a:p>
          <a:p>
            <a:pPr marL="341313">
              <a:tabLst>
                <a:tab pos="573088" algn="l"/>
                <a:tab pos="2000250" algn="l"/>
                <a:tab pos="3716338" algn="l"/>
              </a:tabLst>
            </a:pPr>
            <a:r>
              <a:rPr lang="en-US" dirty="0">
                <a:solidFill>
                  <a:schemeClr val="bg1"/>
                </a:solidFill>
              </a:rPr>
              <a:t>	• Creativity	 	• Analytical Skills</a:t>
            </a:r>
          </a:p>
          <a:p>
            <a:pPr marL="341313">
              <a:tabLst>
                <a:tab pos="573088" algn="l"/>
                <a:tab pos="2000250" algn="l"/>
                <a:tab pos="3716338" algn="l"/>
              </a:tabLst>
            </a:pPr>
            <a:r>
              <a:rPr lang="en-US" dirty="0">
                <a:solidFill>
                  <a:schemeClr val="bg1"/>
                </a:solidFill>
              </a:rPr>
              <a:t>	• Leadership	 	• Communication Skills</a:t>
            </a:r>
          </a:p>
          <a:p>
            <a:pPr marL="341313">
              <a:tabLst>
                <a:tab pos="573088" algn="l"/>
                <a:tab pos="2000250" algn="l"/>
                <a:tab pos="3716338" algn="l"/>
              </a:tabLst>
            </a:pPr>
            <a:r>
              <a:rPr lang="en-US" dirty="0">
                <a:solidFill>
                  <a:schemeClr val="bg1"/>
                </a:solidFill>
              </a:rPr>
              <a:t>	• Project Management	• Organizational Skills</a:t>
            </a:r>
          </a:p>
          <a:p>
            <a:pPr marL="341313">
              <a:tabLst>
                <a:tab pos="573088" algn="l"/>
                <a:tab pos="2000250" algn="l"/>
                <a:tab pos="3716338" algn="l"/>
              </a:tabLst>
            </a:pPr>
            <a:r>
              <a:rPr lang="en-US" b="1" dirty="0">
                <a:solidFill>
                  <a:schemeClr val="tx1"/>
                </a:solidFill>
              </a:rPr>
              <a:t> 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55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D3238-9166-4B1C-94B2-35D48A958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marketers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F222-C612-4366-B960-073BF59622F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85873" y="1356059"/>
            <a:ext cx="4187123" cy="30861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Clr>
                <a:schemeClr val="tx1"/>
              </a:buClr>
              <a:buNone/>
            </a:pPr>
            <a:r>
              <a:rPr lang="en-US" sz="4396" dirty="0"/>
              <a:t>Marketers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dirty="0"/>
              <a:t>inspire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dirty="0"/>
              <a:t>people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dirty="0"/>
              <a:t>to buy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dirty="0"/>
              <a:t>an organization’s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dirty="0"/>
              <a:t>products or services</a:t>
            </a:r>
          </a:p>
        </p:txBody>
      </p:sp>
    </p:spTree>
    <p:extLst>
      <p:ext uri="{BB962C8B-B14F-4D97-AF65-F5344CB8AC3E}">
        <p14:creationId xmlns:p14="http://schemas.microsoft.com/office/powerpoint/2010/main" val="161674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FFC3D4-695D-40EB-A969-55190619312A}"/>
              </a:ext>
            </a:extLst>
          </p:cNvPr>
          <p:cNvSpPr/>
          <p:nvPr/>
        </p:nvSpPr>
        <p:spPr>
          <a:xfrm>
            <a:off x="847493" y="766922"/>
            <a:ext cx="7612566" cy="44690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1313">
              <a:tabLst>
                <a:tab pos="573088" algn="l"/>
                <a:tab pos="2000250" algn="l"/>
                <a:tab pos="3716338" algn="l"/>
              </a:tabLst>
            </a:pPr>
            <a:r>
              <a:rPr lang="en-US" b="1" dirty="0">
                <a:solidFill>
                  <a:schemeClr val="bg1"/>
                </a:solidFill>
              </a:rPr>
              <a:t>Job Duties: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0" name="Google Shape;480;p60"/>
          <p:cNvSpPr txBox="1">
            <a:spLocks noGrp="1"/>
          </p:cNvSpPr>
          <p:nvPr>
            <p:ph type="title"/>
          </p:nvPr>
        </p:nvSpPr>
        <p:spPr>
          <a:xfrm>
            <a:off x="250517" y="105514"/>
            <a:ext cx="8549268" cy="6762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50" tIns="45725" rIns="91450" bIns="45725" rtlCol="0" anchor="t" anchorCtr="0">
            <a:no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Targeted</a:t>
            </a:r>
            <a: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Job Description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A6E019-3EF5-45E0-88BE-27104AE36363}"/>
              </a:ext>
            </a:extLst>
          </p:cNvPr>
          <p:cNvSpPr/>
          <p:nvPr/>
        </p:nvSpPr>
        <p:spPr>
          <a:xfrm>
            <a:off x="847493" y="766922"/>
            <a:ext cx="7612566" cy="4469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1313">
              <a:tabLst>
                <a:tab pos="573088" algn="l"/>
                <a:tab pos="2000250" algn="l"/>
                <a:tab pos="3716338" algn="l"/>
              </a:tabLst>
            </a:pPr>
            <a:r>
              <a:rPr lang="en-US" b="1" dirty="0">
                <a:solidFill>
                  <a:schemeClr val="bg1"/>
                </a:solidFill>
              </a:rPr>
              <a:t>Job Duties:</a:t>
            </a:r>
            <a:endParaRPr lang="en-US" dirty="0">
              <a:solidFill>
                <a:schemeClr val="bg1"/>
              </a:solidFill>
            </a:endParaRPr>
          </a:p>
          <a:p>
            <a:pPr marL="341313">
              <a:tabLst>
                <a:tab pos="573088" algn="l"/>
                <a:tab pos="2000250" algn="l"/>
                <a:tab pos="3716338" algn="l"/>
              </a:tabLst>
            </a:pPr>
            <a:r>
              <a:rPr lang="en-US" dirty="0">
                <a:solidFill>
                  <a:schemeClr val="bg1"/>
                </a:solidFill>
              </a:rPr>
              <a:t>	• Develop selling materials</a:t>
            </a:r>
          </a:p>
          <a:p>
            <a:pPr marL="341313">
              <a:tabLst>
                <a:tab pos="573088" algn="l"/>
                <a:tab pos="2000250" algn="l"/>
                <a:tab pos="3716338" algn="l"/>
              </a:tabLst>
            </a:pPr>
            <a:r>
              <a:rPr lang="en-US" dirty="0">
                <a:solidFill>
                  <a:schemeClr val="bg1"/>
                </a:solidFill>
              </a:rPr>
              <a:t>	• Lead agency teams to deliver marketing campaigns</a:t>
            </a:r>
          </a:p>
          <a:p>
            <a:pPr marL="341313">
              <a:tabLst>
                <a:tab pos="573088" algn="l"/>
                <a:tab pos="2000250" algn="l"/>
                <a:tab pos="3716338" algn="l"/>
              </a:tabLst>
            </a:pPr>
            <a:r>
              <a:rPr lang="en-US" dirty="0">
                <a:solidFill>
                  <a:schemeClr val="bg1"/>
                </a:solidFill>
              </a:rPr>
              <a:t>	• Manage project timelines </a:t>
            </a:r>
          </a:p>
          <a:p>
            <a:pPr marL="341313">
              <a:tabLst>
                <a:tab pos="573088" algn="l"/>
                <a:tab pos="2000250" algn="l"/>
                <a:tab pos="3716338" algn="l"/>
              </a:tabLst>
            </a:pPr>
            <a:r>
              <a:rPr lang="en-US" dirty="0">
                <a:solidFill>
                  <a:schemeClr val="bg1"/>
                </a:solidFill>
              </a:rPr>
              <a:t>	• Analyze data and identified ways to improve business results</a:t>
            </a:r>
          </a:p>
          <a:p>
            <a:pPr marL="341313">
              <a:tabLst>
                <a:tab pos="573088" algn="l"/>
                <a:tab pos="2000250" algn="l"/>
                <a:tab pos="3716338" algn="l"/>
              </a:tabLst>
            </a:pPr>
            <a:r>
              <a:rPr lang="en-US" dirty="0">
                <a:solidFill>
                  <a:schemeClr val="bg1"/>
                </a:solidFill>
              </a:rPr>
              <a:t>	• Perform written and verbal communications tasks</a:t>
            </a:r>
          </a:p>
          <a:p>
            <a:pPr marL="341313">
              <a:tabLst>
                <a:tab pos="573088" algn="l"/>
                <a:tab pos="2000250" algn="l"/>
                <a:tab pos="3716338" algn="l"/>
              </a:tabLst>
            </a:pPr>
            <a:r>
              <a:rPr lang="en-US" dirty="0">
                <a:solidFill>
                  <a:schemeClr val="bg1"/>
                </a:solidFill>
              </a:rPr>
              <a:t>	• Organize schedules for marketing events</a:t>
            </a:r>
          </a:p>
          <a:p>
            <a:pPr marL="341313">
              <a:tabLst>
                <a:tab pos="573088" algn="l"/>
                <a:tab pos="2000250" algn="l"/>
                <a:tab pos="3716338" algn="l"/>
              </a:tabLst>
            </a:pPr>
            <a:endParaRPr lang="en-US" b="1" dirty="0">
              <a:solidFill>
                <a:schemeClr val="bg1"/>
              </a:solidFill>
            </a:endParaRPr>
          </a:p>
          <a:p>
            <a:pPr marL="341313">
              <a:tabLst>
                <a:tab pos="573088" algn="l"/>
                <a:tab pos="2000250" algn="l"/>
                <a:tab pos="3716338" algn="l"/>
              </a:tabLst>
            </a:pPr>
            <a:r>
              <a:rPr lang="en-US" b="1" dirty="0">
                <a:solidFill>
                  <a:schemeClr val="bg1"/>
                </a:solidFill>
              </a:rPr>
              <a:t>Educational Requirements:</a:t>
            </a:r>
            <a:endParaRPr lang="en-US" dirty="0">
              <a:solidFill>
                <a:schemeClr val="bg1"/>
              </a:solidFill>
            </a:endParaRPr>
          </a:p>
          <a:p>
            <a:pPr marL="341313">
              <a:tabLst>
                <a:tab pos="573088" algn="l"/>
                <a:tab pos="2000250" algn="l"/>
              </a:tabLst>
            </a:pPr>
            <a:r>
              <a:rPr lang="en-US" dirty="0">
                <a:solidFill>
                  <a:schemeClr val="bg1"/>
                </a:solidFill>
              </a:rPr>
              <a:t>	• Bachelor of Business Administration	</a:t>
            </a:r>
          </a:p>
          <a:p>
            <a:pPr marL="341313">
              <a:tabLst>
                <a:tab pos="573088" algn="l"/>
                <a:tab pos="2000250" algn="l"/>
              </a:tabLst>
            </a:pPr>
            <a:r>
              <a:rPr lang="en-US" dirty="0">
                <a:solidFill>
                  <a:schemeClr val="bg1"/>
                </a:solidFill>
              </a:rPr>
              <a:t>	• Emphasis in Marketing preferred</a:t>
            </a:r>
          </a:p>
          <a:p>
            <a:pPr marL="631825" indent="-171450">
              <a:lnSpc>
                <a:spcPct val="115000"/>
              </a:lnSpc>
              <a:tabLst>
                <a:tab pos="1717675" algn="l"/>
                <a:tab pos="4117975" algn="l"/>
              </a:tabLst>
            </a:pPr>
            <a:endParaRPr lang="en-US" dirty="0">
              <a:solidFill>
                <a:schemeClr val="bg1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Palatino Linotype" panose="02040502050505030304" pitchFamily="18" charset="0"/>
            </a:endParaRPr>
          </a:p>
          <a:p>
            <a:pPr marL="341313">
              <a:tabLst>
                <a:tab pos="573088" algn="l"/>
                <a:tab pos="2000250" algn="l"/>
                <a:tab pos="3716338" algn="l"/>
              </a:tabLst>
            </a:pPr>
            <a:r>
              <a:rPr lang="en-US" b="1" dirty="0">
                <a:solidFill>
                  <a:schemeClr val="bg1"/>
                </a:solidFill>
              </a:rPr>
              <a:t>Additional Requirements:</a:t>
            </a:r>
          </a:p>
          <a:p>
            <a:pPr marL="341313">
              <a:tabLst>
                <a:tab pos="573088" algn="l"/>
                <a:tab pos="2000250" algn="l"/>
              </a:tabLst>
            </a:pPr>
            <a:r>
              <a:rPr lang="en-US" sz="1600" dirty="0">
                <a:solidFill>
                  <a:schemeClr val="bg1"/>
                </a:solidFill>
              </a:rPr>
              <a:t>	</a:t>
            </a:r>
            <a:r>
              <a:rPr lang="en-US" dirty="0">
                <a:solidFill>
                  <a:schemeClr val="bg1"/>
                </a:solidFill>
              </a:rPr>
              <a:t>• Proficient in SEO and Google AdWords </a:t>
            </a:r>
          </a:p>
          <a:p>
            <a:pPr marL="341313">
              <a:tabLst>
                <a:tab pos="573088" algn="l"/>
                <a:tab pos="2000250" algn="l"/>
              </a:tabLst>
            </a:pPr>
            <a:r>
              <a:rPr lang="en-US" dirty="0">
                <a:solidFill>
                  <a:schemeClr val="bg1"/>
                </a:solidFill>
              </a:rPr>
              <a:t> 	• Experience with Facebook marketing a plus</a:t>
            </a:r>
          </a:p>
          <a:p>
            <a:pPr marL="631825" indent="-171450">
              <a:lnSpc>
                <a:spcPct val="115000"/>
              </a:lnSpc>
              <a:tabLst>
                <a:tab pos="1717675" algn="l"/>
                <a:tab pos="4117975" algn="l"/>
              </a:tabLst>
            </a:pPr>
            <a:endParaRPr lang="en-US" dirty="0">
              <a:solidFill>
                <a:schemeClr val="tx1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0"/>
          <p:cNvSpPr txBox="1">
            <a:spLocks noGrp="1"/>
          </p:cNvSpPr>
          <p:nvPr>
            <p:ph type="title"/>
          </p:nvPr>
        </p:nvSpPr>
        <p:spPr>
          <a:xfrm>
            <a:off x="250517" y="105514"/>
            <a:ext cx="8549268" cy="6762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50" tIns="45725" rIns="91450" bIns="45725" rtlCol="0" anchor="t" anchorCtr="0">
            <a:no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Targeted</a:t>
            </a:r>
            <a: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Job Description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Image result for linkedin jobs logo">
            <a:extLst>
              <a:ext uri="{FF2B5EF4-FFF2-40B4-BE49-F238E27FC236}">
                <a16:creationId xmlns:a16="http://schemas.microsoft.com/office/drawing/2014/main" id="{03D4B578-564F-43CE-8A95-77B9AA01C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0" y="2429723"/>
            <a:ext cx="2194560" cy="21945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8921D2C-C1EF-4CA5-A741-7852B0001A3B}"/>
              </a:ext>
            </a:extLst>
          </p:cNvPr>
          <p:cNvSpPr/>
          <p:nvPr/>
        </p:nvSpPr>
        <p:spPr>
          <a:xfrm>
            <a:off x="1086551" y="1150667"/>
            <a:ext cx="68772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sym typeface="Calibri"/>
              </a:rPr>
              <a:t>Go to Job Posting Website</a:t>
            </a:r>
            <a:endParaRPr lang="en-US" sz="2800" dirty="0"/>
          </a:p>
        </p:txBody>
      </p:sp>
      <p:pic>
        <p:nvPicPr>
          <p:cNvPr id="1028" name="Picture 4" descr="Image result for indeed logo">
            <a:extLst>
              <a:ext uri="{FF2B5EF4-FFF2-40B4-BE49-F238E27FC236}">
                <a16:creationId xmlns:a16="http://schemas.microsoft.com/office/drawing/2014/main" id="{EFAD76FA-2E8D-4537-ADAB-97F90156F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229" y="2429723"/>
            <a:ext cx="2194560" cy="21945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48F7D6-9C83-440E-A68E-68401CC91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1188" y="2429723"/>
            <a:ext cx="2194560" cy="2194560"/>
          </a:xfrm>
          <a:prstGeom prst="rect">
            <a:avLst/>
          </a:prstGeom>
        </p:spPr>
      </p:pic>
      <p:pic>
        <p:nvPicPr>
          <p:cNvPr id="1034" name="Picture 10" descr="Image result for glassdoor logo">
            <a:extLst>
              <a:ext uri="{FF2B5EF4-FFF2-40B4-BE49-F238E27FC236}">
                <a16:creationId xmlns:a16="http://schemas.microsoft.com/office/drawing/2014/main" id="{3022F3AD-2822-4521-83DC-A5AF23E06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r="10809"/>
          <a:stretch/>
        </p:blipFill>
        <p:spPr bwMode="auto">
          <a:xfrm>
            <a:off x="6807148" y="2429723"/>
            <a:ext cx="2194560" cy="21945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1EE67B1-840A-41BF-B887-136766F494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71" y="1981664"/>
            <a:ext cx="3061085" cy="3061085"/>
          </a:xfrm>
          <a:prstGeom prst="round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54251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0"/>
          <p:cNvSpPr txBox="1">
            <a:spLocks noGrp="1"/>
          </p:cNvSpPr>
          <p:nvPr>
            <p:ph type="title"/>
          </p:nvPr>
        </p:nvSpPr>
        <p:spPr>
          <a:xfrm>
            <a:off x="250517" y="105514"/>
            <a:ext cx="8549268" cy="6762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50" tIns="45725" rIns="91450" bIns="45725" rtlCol="0" anchor="t" anchorCtr="0">
            <a:no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 Job Listing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004EFC-46B6-4FFF-B973-C24DDC119D4C}"/>
              </a:ext>
            </a:extLst>
          </p:cNvPr>
          <p:cNvSpPr/>
          <p:nvPr/>
        </p:nvSpPr>
        <p:spPr>
          <a:xfrm>
            <a:off x="250517" y="870308"/>
            <a:ext cx="8647298" cy="4343584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D8E8E6-1BC1-4732-869E-94080780F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72" y="905479"/>
            <a:ext cx="8578591" cy="50774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AB84D86-78A4-41B0-B6BA-F8F544BAD6FA}"/>
              </a:ext>
            </a:extLst>
          </p:cNvPr>
          <p:cNvGrpSpPr/>
          <p:nvPr/>
        </p:nvGrpSpPr>
        <p:grpSpPr>
          <a:xfrm>
            <a:off x="456025" y="1484949"/>
            <a:ext cx="8343760" cy="4156929"/>
            <a:chOff x="456025" y="1482567"/>
            <a:chExt cx="8343760" cy="41569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D05B2CB-F9D0-4835-86B4-A86575973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6025" y="1966068"/>
              <a:ext cx="8343760" cy="171979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32F7A4-D9C5-4646-98B0-90EF8DF9EE89}"/>
                </a:ext>
              </a:extLst>
            </p:cNvPr>
            <p:cNvSpPr txBox="1"/>
            <p:nvPr/>
          </p:nvSpPr>
          <p:spPr>
            <a:xfrm>
              <a:off x="456025" y="3700504"/>
              <a:ext cx="823195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>
                  <a:solidFill>
                    <a:schemeClr val="bg1"/>
                  </a:solidFill>
                </a:rPr>
                <a:t>We are currently searching for a Marketing Assistant to support our financial services plan by developing marketing. This highly creative self-starter will be responsible for overseeing marketing policies and programs, identifying areas of improvement to increase brand awareness, and driving marketing campaigns in support of new product launches.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A582097-9E0F-4923-9F8C-9E344EEE0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6025" y="1482567"/>
              <a:ext cx="3285952" cy="5159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82106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0"/>
          <p:cNvSpPr txBox="1">
            <a:spLocks noGrp="1"/>
          </p:cNvSpPr>
          <p:nvPr>
            <p:ph type="title"/>
          </p:nvPr>
        </p:nvSpPr>
        <p:spPr>
          <a:xfrm>
            <a:off x="250517" y="105514"/>
            <a:ext cx="8549268" cy="6762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50" tIns="45725" rIns="91450" bIns="45725" rtlCol="0" anchor="t" anchorCtr="0">
            <a:no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 Job Listing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004EFC-46B6-4FFF-B973-C24DDC119D4C}"/>
              </a:ext>
            </a:extLst>
          </p:cNvPr>
          <p:cNvSpPr/>
          <p:nvPr/>
        </p:nvSpPr>
        <p:spPr>
          <a:xfrm>
            <a:off x="250517" y="870308"/>
            <a:ext cx="8647298" cy="4343584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D8E8E6-1BC1-4732-869E-94080780F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72" y="905479"/>
            <a:ext cx="8578591" cy="5077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32F7A4-D9C5-4646-98B0-90EF8DF9EE89}"/>
              </a:ext>
            </a:extLst>
          </p:cNvPr>
          <p:cNvSpPr txBox="1"/>
          <p:nvPr/>
        </p:nvSpPr>
        <p:spPr>
          <a:xfrm>
            <a:off x="456025" y="1604636"/>
            <a:ext cx="82319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2000250" algn="l"/>
              </a:tabLst>
            </a:pPr>
            <a:r>
              <a:rPr lang="en-US" sz="2000" dirty="0">
                <a:solidFill>
                  <a:schemeClr val="bg1"/>
                </a:solidFill>
              </a:rPr>
              <a:t>Responsibilities:	• Develop selling materials</a:t>
            </a:r>
          </a:p>
          <a:p>
            <a:pPr algn="just">
              <a:tabLst>
                <a:tab pos="2000250" algn="l"/>
              </a:tabLst>
            </a:pPr>
            <a:r>
              <a:rPr lang="en-US" sz="2000" dirty="0">
                <a:solidFill>
                  <a:schemeClr val="bg1"/>
                </a:solidFill>
              </a:rPr>
              <a:t>	• Lead agency teams to deliver marketing campaigns</a:t>
            </a:r>
          </a:p>
          <a:p>
            <a:pPr algn="just">
              <a:tabLst>
                <a:tab pos="2000250" algn="l"/>
              </a:tabLst>
            </a:pPr>
            <a:r>
              <a:rPr lang="en-US" sz="2000" dirty="0">
                <a:solidFill>
                  <a:schemeClr val="bg1"/>
                </a:solidFill>
              </a:rPr>
              <a:t>	• Manage project timelines </a:t>
            </a:r>
          </a:p>
          <a:p>
            <a:pPr>
              <a:tabLst>
                <a:tab pos="2000250" algn="l"/>
              </a:tabLst>
            </a:pPr>
            <a:r>
              <a:rPr lang="en-US" sz="2000" dirty="0">
                <a:solidFill>
                  <a:schemeClr val="bg1"/>
                </a:solidFill>
              </a:rPr>
              <a:t>	• Analyze data and identify business opportunities</a:t>
            </a:r>
          </a:p>
          <a:p>
            <a:pPr algn="just">
              <a:tabLst>
                <a:tab pos="2000250" algn="l"/>
              </a:tabLst>
            </a:pPr>
            <a:r>
              <a:rPr lang="en-US" sz="2000" dirty="0">
                <a:solidFill>
                  <a:schemeClr val="bg1"/>
                </a:solidFill>
              </a:rPr>
              <a:t>	• Perform written and verbal communications tasks</a:t>
            </a:r>
          </a:p>
          <a:p>
            <a:pPr algn="just">
              <a:tabLst>
                <a:tab pos="2000250" algn="l"/>
              </a:tabLst>
            </a:pPr>
            <a:r>
              <a:rPr lang="en-US" sz="2000" dirty="0">
                <a:solidFill>
                  <a:schemeClr val="bg1"/>
                </a:solidFill>
              </a:rPr>
              <a:t>	• Organize schedules for marketing events</a:t>
            </a:r>
          </a:p>
          <a:p>
            <a:pPr algn="just">
              <a:tabLst>
                <a:tab pos="2000250" algn="l"/>
              </a:tabLst>
            </a:pPr>
            <a:endParaRPr lang="en-US" sz="2000" dirty="0">
              <a:solidFill>
                <a:schemeClr val="bg1"/>
              </a:solidFill>
            </a:endParaRPr>
          </a:p>
          <a:p>
            <a:pPr algn="just">
              <a:tabLst>
                <a:tab pos="2000250" algn="l"/>
                <a:tab pos="4802188" algn="l"/>
              </a:tabLst>
            </a:pPr>
            <a:r>
              <a:rPr lang="en-US" sz="2000" dirty="0">
                <a:solidFill>
                  <a:schemeClr val="bg1"/>
                </a:solidFill>
              </a:rPr>
              <a:t>Required Skills:	• Creativity	• Analytical Skills</a:t>
            </a:r>
          </a:p>
          <a:p>
            <a:pPr algn="just">
              <a:tabLst>
                <a:tab pos="2000250" algn="l"/>
                <a:tab pos="4802188" algn="l"/>
              </a:tabLst>
            </a:pPr>
            <a:r>
              <a:rPr lang="en-US" sz="2000" dirty="0">
                <a:solidFill>
                  <a:schemeClr val="bg1"/>
                </a:solidFill>
              </a:rPr>
              <a:t>	• Leadership	• Communication Skills</a:t>
            </a:r>
          </a:p>
          <a:p>
            <a:pPr algn="just">
              <a:tabLst>
                <a:tab pos="2000250" algn="l"/>
                <a:tab pos="4802188" algn="l"/>
              </a:tabLst>
            </a:pPr>
            <a:r>
              <a:rPr lang="en-US" sz="2000" dirty="0">
                <a:solidFill>
                  <a:schemeClr val="bg1"/>
                </a:solidFill>
              </a:rPr>
              <a:t>	• Project Management	• Organizational Skills</a:t>
            </a:r>
          </a:p>
          <a:p>
            <a:pPr algn="just">
              <a:tabLst>
                <a:tab pos="2000250" algn="l"/>
              </a:tabLst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08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0"/>
          <p:cNvSpPr txBox="1">
            <a:spLocks noGrp="1"/>
          </p:cNvSpPr>
          <p:nvPr>
            <p:ph type="title"/>
          </p:nvPr>
        </p:nvSpPr>
        <p:spPr>
          <a:xfrm>
            <a:off x="250517" y="105514"/>
            <a:ext cx="8549268" cy="6762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50" tIns="45725" rIns="91450" bIns="45725" rtlCol="0" anchor="t" anchorCtr="0">
            <a:no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Targeted</a:t>
            </a:r>
            <a: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Job Description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A6E019-3EF5-45E0-88BE-27104AE36363}"/>
              </a:ext>
            </a:extLst>
          </p:cNvPr>
          <p:cNvSpPr/>
          <p:nvPr/>
        </p:nvSpPr>
        <p:spPr>
          <a:xfrm>
            <a:off x="2050468" y="613778"/>
            <a:ext cx="4862092" cy="461869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14300" indent="-114300" algn="ctr">
              <a:lnSpc>
                <a:spcPct val="110000"/>
              </a:lnSpc>
              <a:tabLst>
                <a:tab pos="573088" algn="l"/>
                <a:tab pos="2000250" algn="l"/>
              </a:tabLst>
            </a:pPr>
            <a:r>
              <a:rPr lang="en-US" sz="105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Palatino Linotype" panose="02040502050505030304" pitchFamily="18" charset="0"/>
              </a:rPr>
              <a:t> </a:t>
            </a:r>
          </a:p>
          <a:p>
            <a:pPr algn="ctr">
              <a:tabLst>
                <a:tab pos="573088" algn="l"/>
                <a:tab pos="2000250" algn="l"/>
              </a:tabLst>
            </a:pPr>
            <a:r>
              <a:rPr lang="en-US" sz="1050" b="1" dirty="0">
                <a:solidFill>
                  <a:schemeClr val="bg1"/>
                </a:solidFill>
              </a:rPr>
              <a:t>Katie Brimmer</a:t>
            </a:r>
            <a:endParaRPr lang="en-US" sz="1050" dirty="0">
              <a:solidFill>
                <a:schemeClr val="bg1"/>
              </a:solidFill>
            </a:endParaRPr>
          </a:p>
          <a:p>
            <a:pPr algn="ctr">
              <a:tabLst>
                <a:tab pos="573088" algn="l"/>
                <a:tab pos="2000250" algn="l"/>
              </a:tabLst>
            </a:pPr>
            <a:r>
              <a:rPr lang="en-US" sz="1050" b="1" dirty="0">
                <a:solidFill>
                  <a:schemeClr val="bg1"/>
                </a:solidFill>
              </a:rPr>
              <a:t>Targeted Job Description for</a:t>
            </a:r>
            <a:endParaRPr lang="en-US" sz="1050" dirty="0">
              <a:solidFill>
                <a:schemeClr val="bg1"/>
              </a:solidFill>
            </a:endParaRPr>
          </a:p>
          <a:p>
            <a:pPr algn="ctr">
              <a:tabLst>
                <a:tab pos="573088" algn="l"/>
                <a:tab pos="2000250" algn="l"/>
              </a:tabLst>
            </a:pPr>
            <a:r>
              <a:rPr lang="en-US" sz="1050" b="1" dirty="0">
                <a:solidFill>
                  <a:schemeClr val="bg1"/>
                </a:solidFill>
              </a:rPr>
              <a:t>Marketing Assistant</a:t>
            </a:r>
            <a:endParaRPr lang="en-US" sz="1050" dirty="0">
              <a:solidFill>
                <a:schemeClr val="bg1"/>
              </a:solidFill>
            </a:endParaRPr>
          </a:p>
          <a:p>
            <a:pPr>
              <a:tabLst>
                <a:tab pos="573088" algn="l"/>
                <a:tab pos="2000250" algn="l"/>
              </a:tabLst>
            </a:pPr>
            <a:r>
              <a:rPr lang="en-US" sz="900" dirty="0">
                <a:solidFill>
                  <a:schemeClr val="bg1"/>
                </a:solidFill>
              </a:rPr>
              <a:t> </a:t>
            </a:r>
          </a:p>
          <a:p>
            <a:pPr marL="341313">
              <a:tabLst>
                <a:tab pos="573088" algn="l"/>
                <a:tab pos="1196975" algn="l"/>
                <a:tab pos="2289175" algn="l"/>
              </a:tabLst>
            </a:pPr>
            <a:r>
              <a:rPr lang="en-US" sz="1000" b="1" dirty="0">
                <a:solidFill>
                  <a:schemeClr val="bg1"/>
                </a:solidFill>
              </a:rPr>
              <a:t>Type of Job</a:t>
            </a:r>
            <a:r>
              <a:rPr lang="en-US" sz="1000" dirty="0">
                <a:solidFill>
                  <a:schemeClr val="bg1"/>
                </a:solidFill>
              </a:rPr>
              <a:t>:	Marketing generalist developing advertising programs</a:t>
            </a:r>
          </a:p>
          <a:p>
            <a:pPr marL="341313">
              <a:tabLst>
                <a:tab pos="573088" algn="l"/>
                <a:tab pos="1196975" algn="l"/>
                <a:tab pos="2289175" algn="l"/>
              </a:tabLst>
            </a:pPr>
            <a:r>
              <a:rPr lang="en-US" sz="1000" b="1" dirty="0">
                <a:solidFill>
                  <a:schemeClr val="bg1"/>
                </a:solidFill>
              </a:rPr>
              <a:t>Industry</a:t>
            </a:r>
            <a:r>
              <a:rPr lang="en-US" sz="1000" dirty="0">
                <a:solidFill>
                  <a:schemeClr val="bg1"/>
                </a:solidFill>
              </a:rPr>
              <a:t>:	Financial Services</a:t>
            </a:r>
          </a:p>
          <a:p>
            <a:pPr marL="341313">
              <a:tabLst>
                <a:tab pos="573088" algn="l"/>
                <a:tab pos="1196975" algn="l"/>
                <a:tab pos="2289175" algn="l"/>
              </a:tabLst>
            </a:pPr>
            <a:r>
              <a:rPr lang="en-US" sz="1000" b="1" dirty="0">
                <a:solidFill>
                  <a:schemeClr val="bg1"/>
                </a:solidFill>
              </a:rPr>
              <a:t>Geography</a:t>
            </a:r>
            <a:r>
              <a:rPr lang="en-US" sz="1000" dirty="0">
                <a:solidFill>
                  <a:schemeClr val="bg1"/>
                </a:solidFill>
              </a:rPr>
              <a:t>:	Los Angeles, California area</a:t>
            </a:r>
          </a:p>
          <a:p>
            <a:pPr marL="341313">
              <a:tabLst>
                <a:tab pos="573088" algn="l"/>
                <a:tab pos="2000250" algn="l"/>
              </a:tabLst>
            </a:pPr>
            <a:r>
              <a:rPr lang="en-US" sz="1000" dirty="0">
                <a:solidFill>
                  <a:schemeClr val="bg1"/>
                </a:solidFill>
              </a:rPr>
              <a:t> </a:t>
            </a:r>
          </a:p>
          <a:p>
            <a:pPr marL="341313">
              <a:tabLst>
                <a:tab pos="460375" algn="l"/>
                <a:tab pos="2000250" algn="l"/>
                <a:tab pos="2460625" algn="l"/>
              </a:tabLst>
            </a:pPr>
            <a:r>
              <a:rPr lang="en-US" sz="1000" b="1" dirty="0">
                <a:solidFill>
                  <a:schemeClr val="bg1"/>
                </a:solidFill>
              </a:rPr>
              <a:t>Required Skills:</a:t>
            </a:r>
            <a:endParaRPr lang="en-US" sz="1000" dirty="0">
              <a:solidFill>
                <a:schemeClr val="bg1"/>
              </a:solidFill>
            </a:endParaRPr>
          </a:p>
          <a:p>
            <a:pPr marL="341313">
              <a:tabLst>
                <a:tab pos="460375" algn="l"/>
                <a:tab pos="2000250" algn="l"/>
                <a:tab pos="2460625" algn="l"/>
              </a:tabLst>
            </a:pPr>
            <a:r>
              <a:rPr lang="en-US" sz="1000" dirty="0">
                <a:solidFill>
                  <a:schemeClr val="bg1"/>
                </a:solidFill>
              </a:rPr>
              <a:t>	• Creativity	 	• Analytical Skills</a:t>
            </a:r>
          </a:p>
          <a:p>
            <a:pPr marL="341313">
              <a:tabLst>
                <a:tab pos="460375" algn="l"/>
                <a:tab pos="2000250" algn="l"/>
                <a:tab pos="2460625" algn="l"/>
              </a:tabLst>
            </a:pPr>
            <a:r>
              <a:rPr lang="en-US" sz="1000" dirty="0">
                <a:solidFill>
                  <a:schemeClr val="bg1"/>
                </a:solidFill>
              </a:rPr>
              <a:t>	• Leadership	 	• Communication Skills</a:t>
            </a:r>
          </a:p>
          <a:p>
            <a:pPr marL="341313">
              <a:tabLst>
                <a:tab pos="460375" algn="l"/>
                <a:tab pos="2000250" algn="l"/>
                <a:tab pos="2460625" algn="l"/>
              </a:tabLst>
            </a:pPr>
            <a:r>
              <a:rPr lang="en-US" sz="1000" dirty="0">
                <a:solidFill>
                  <a:schemeClr val="bg1"/>
                </a:solidFill>
              </a:rPr>
              <a:t>	• Project Management		• Organizational Skills</a:t>
            </a:r>
          </a:p>
          <a:p>
            <a:pPr marL="341313">
              <a:tabLst>
                <a:tab pos="460375" algn="l"/>
                <a:tab pos="2000250" algn="l"/>
                <a:tab pos="2460625" algn="l"/>
              </a:tabLst>
            </a:pPr>
            <a:r>
              <a:rPr lang="en-US" sz="1000" b="1" dirty="0">
                <a:solidFill>
                  <a:schemeClr val="bg1"/>
                </a:solidFill>
              </a:rPr>
              <a:t> </a:t>
            </a:r>
            <a:endParaRPr lang="en-US" sz="1000" dirty="0">
              <a:solidFill>
                <a:schemeClr val="bg1"/>
              </a:solidFill>
            </a:endParaRPr>
          </a:p>
          <a:p>
            <a:pPr marL="341313">
              <a:tabLst>
                <a:tab pos="460375" algn="l"/>
                <a:tab pos="2000250" algn="l"/>
                <a:tab pos="2460625" algn="l"/>
              </a:tabLst>
            </a:pPr>
            <a:r>
              <a:rPr lang="en-US" sz="1000" b="1" dirty="0">
                <a:solidFill>
                  <a:schemeClr val="bg1"/>
                </a:solidFill>
              </a:rPr>
              <a:t>Job Duties:</a:t>
            </a:r>
            <a:endParaRPr lang="en-US" sz="1000" dirty="0">
              <a:solidFill>
                <a:schemeClr val="bg1"/>
              </a:solidFill>
            </a:endParaRPr>
          </a:p>
          <a:p>
            <a:pPr marL="341313">
              <a:tabLst>
                <a:tab pos="460375" algn="l"/>
                <a:tab pos="2000250" algn="l"/>
                <a:tab pos="2460625" algn="l"/>
              </a:tabLst>
            </a:pPr>
            <a:r>
              <a:rPr lang="en-US" sz="1000" dirty="0">
                <a:solidFill>
                  <a:schemeClr val="bg1"/>
                </a:solidFill>
              </a:rPr>
              <a:t>	• Develop selling materials</a:t>
            </a:r>
          </a:p>
          <a:p>
            <a:pPr marL="341313">
              <a:tabLst>
                <a:tab pos="460375" algn="l"/>
                <a:tab pos="2000250" algn="l"/>
                <a:tab pos="2460625" algn="l"/>
              </a:tabLst>
            </a:pPr>
            <a:r>
              <a:rPr lang="en-US" sz="1000" dirty="0">
                <a:solidFill>
                  <a:schemeClr val="bg1"/>
                </a:solidFill>
              </a:rPr>
              <a:t>	• Lead agency teams to deliver marketing campaigns</a:t>
            </a:r>
          </a:p>
          <a:p>
            <a:pPr marL="341313">
              <a:tabLst>
                <a:tab pos="460375" algn="l"/>
                <a:tab pos="2000250" algn="l"/>
                <a:tab pos="2460625" algn="l"/>
              </a:tabLst>
            </a:pPr>
            <a:r>
              <a:rPr lang="en-US" sz="1000" dirty="0">
                <a:solidFill>
                  <a:schemeClr val="bg1"/>
                </a:solidFill>
              </a:rPr>
              <a:t>	• Manage project timelines </a:t>
            </a:r>
          </a:p>
          <a:p>
            <a:pPr marL="341313">
              <a:tabLst>
                <a:tab pos="460375" algn="l"/>
                <a:tab pos="2000250" algn="l"/>
                <a:tab pos="2460625" algn="l"/>
              </a:tabLst>
            </a:pPr>
            <a:r>
              <a:rPr lang="en-US" sz="1000" dirty="0">
                <a:solidFill>
                  <a:schemeClr val="bg1"/>
                </a:solidFill>
              </a:rPr>
              <a:t>	• Analyze data and identified ways to improve business results</a:t>
            </a:r>
          </a:p>
          <a:p>
            <a:pPr>
              <a:tabLst>
                <a:tab pos="460375" algn="l"/>
                <a:tab pos="2000250" algn="l"/>
                <a:tab pos="2460625" algn="l"/>
              </a:tabLst>
            </a:pPr>
            <a:r>
              <a:rPr lang="en-US" sz="1000" dirty="0">
                <a:solidFill>
                  <a:schemeClr val="bg1"/>
                </a:solidFill>
              </a:rPr>
              <a:t>	• Perform written and verbal communications tasks</a:t>
            </a:r>
          </a:p>
          <a:p>
            <a:pPr>
              <a:tabLst>
                <a:tab pos="460375" algn="l"/>
                <a:tab pos="2000250" algn="l"/>
                <a:tab pos="2460625" algn="l"/>
              </a:tabLst>
            </a:pPr>
            <a:r>
              <a:rPr lang="en-US" sz="1000" dirty="0">
                <a:solidFill>
                  <a:schemeClr val="bg1"/>
                </a:solidFill>
              </a:rPr>
              <a:t>	• Organize schedules for marketing events</a:t>
            </a:r>
          </a:p>
          <a:p>
            <a:pPr>
              <a:tabLst>
                <a:tab pos="460375" algn="l"/>
                <a:tab pos="2000250" algn="l"/>
                <a:tab pos="2460625" algn="l"/>
              </a:tabLst>
            </a:pPr>
            <a:r>
              <a:rPr lang="en-US" sz="1000" dirty="0">
                <a:solidFill>
                  <a:schemeClr val="bg1"/>
                </a:solidFill>
              </a:rPr>
              <a:t> </a:t>
            </a:r>
          </a:p>
          <a:p>
            <a:pPr>
              <a:tabLst>
                <a:tab pos="341313" algn="l"/>
                <a:tab pos="2000250" algn="l"/>
                <a:tab pos="2460625" algn="l"/>
              </a:tabLst>
            </a:pPr>
            <a:r>
              <a:rPr lang="en-US" sz="1000" b="1" dirty="0">
                <a:solidFill>
                  <a:schemeClr val="bg1"/>
                </a:solidFill>
              </a:rPr>
              <a:t>	Educational Requirements:</a:t>
            </a:r>
            <a:endParaRPr lang="en-US" sz="1000" dirty="0">
              <a:solidFill>
                <a:schemeClr val="bg1"/>
              </a:solidFill>
            </a:endParaRPr>
          </a:p>
          <a:p>
            <a:pPr>
              <a:tabLst>
                <a:tab pos="460375" algn="l"/>
                <a:tab pos="2000250" algn="l"/>
                <a:tab pos="2460625" algn="l"/>
              </a:tabLst>
            </a:pPr>
            <a:r>
              <a:rPr lang="en-US" sz="1000" dirty="0">
                <a:solidFill>
                  <a:schemeClr val="bg1"/>
                </a:solidFill>
              </a:rPr>
              <a:t>	• Bachelor of Business Administration	</a:t>
            </a:r>
          </a:p>
          <a:p>
            <a:pPr>
              <a:tabLst>
                <a:tab pos="460375" algn="l"/>
                <a:tab pos="2000250" algn="l"/>
                <a:tab pos="2460625" algn="l"/>
              </a:tabLst>
            </a:pPr>
            <a:r>
              <a:rPr lang="en-US" sz="1000" dirty="0">
                <a:solidFill>
                  <a:schemeClr val="bg1"/>
                </a:solidFill>
              </a:rPr>
              <a:t>	• Emphasis in Marketing preferred</a:t>
            </a:r>
          </a:p>
          <a:p>
            <a:pPr>
              <a:tabLst>
                <a:tab pos="460375" algn="l"/>
                <a:tab pos="2000250" algn="l"/>
                <a:tab pos="2460625" algn="l"/>
              </a:tabLst>
            </a:pPr>
            <a:endParaRPr lang="en-US" sz="1000" b="1" dirty="0">
              <a:solidFill>
                <a:schemeClr val="bg1"/>
              </a:solidFill>
            </a:endParaRPr>
          </a:p>
          <a:p>
            <a:pPr>
              <a:tabLst>
                <a:tab pos="341313" algn="l"/>
                <a:tab pos="2000250" algn="l"/>
                <a:tab pos="2460625" algn="l"/>
              </a:tabLst>
            </a:pPr>
            <a:r>
              <a:rPr lang="en-US" sz="1000" b="1" dirty="0">
                <a:solidFill>
                  <a:schemeClr val="bg1"/>
                </a:solidFill>
              </a:rPr>
              <a:t>	Additional Requirements:</a:t>
            </a:r>
          </a:p>
          <a:p>
            <a:pPr>
              <a:tabLst>
                <a:tab pos="460375" algn="l"/>
              </a:tabLst>
            </a:pPr>
            <a:r>
              <a:rPr lang="en-US" sz="1000" dirty="0">
                <a:solidFill>
                  <a:schemeClr val="bg1"/>
                </a:solidFill>
              </a:rPr>
              <a:t>	• Proficient in SEO and Google AdWords </a:t>
            </a:r>
          </a:p>
          <a:p>
            <a:pPr>
              <a:tabLst>
                <a:tab pos="460375" algn="l"/>
              </a:tabLst>
            </a:pPr>
            <a:r>
              <a:rPr lang="en-US" sz="1000" dirty="0">
                <a:solidFill>
                  <a:schemeClr val="bg1"/>
                </a:solidFill>
              </a:rPr>
              <a:t>	• Experience with Facebook marketing a plus</a:t>
            </a:r>
          </a:p>
          <a:p>
            <a:pPr marL="631825" indent="-171450">
              <a:lnSpc>
                <a:spcPct val="115000"/>
              </a:lnSpc>
              <a:tabLst>
                <a:tab pos="1717675" algn="l"/>
                <a:tab pos="4117975" algn="l"/>
              </a:tabLst>
            </a:pPr>
            <a:endParaRPr lang="en-US" sz="800" dirty="0">
              <a:solidFill>
                <a:schemeClr val="bg1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Palatino Linotype" panose="02040502050505030304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830378-66F5-4AB3-BF94-F63782C5F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5338"/>
            <a:ext cx="7924800" cy="676901"/>
          </a:xfrm>
        </p:spPr>
        <p:txBody>
          <a:bodyPr/>
          <a:lstStyle/>
          <a:p>
            <a:pPr algn="ctr"/>
            <a:r>
              <a:rPr lang="en-US" dirty="0"/>
              <a:t>Today’s Topics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7EE8BF-B2A8-49E1-A48D-08DF2A19426D}"/>
              </a:ext>
            </a:extLst>
          </p:cNvPr>
          <p:cNvSpPr txBox="1"/>
          <p:nvPr/>
        </p:nvSpPr>
        <p:spPr>
          <a:xfrm>
            <a:off x="2133600" y="1126331"/>
            <a:ext cx="487679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000"/>
              </a:spcAft>
              <a:buAutoNum type="arabicPeriod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What is marketing?</a:t>
            </a:r>
          </a:p>
          <a:p>
            <a:pPr marL="457200" indent="-457200">
              <a:spcAft>
                <a:spcPts val="2000"/>
              </a:spcAft>
              <a:buAutoNum type="arabicPeriod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What do marketers do?</a:t>
            </a:r>
          </a:p>
          <a:p>
            <a:pPr marL="457200" indent="-457200">
              <a:spcAft>
                <a:spcPts val="2000"/>
              </a:spcAft>
              <a:buAutoNum type="arabicPeriod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What are common types of marketing jobs?</a:t>
            </a:r>
          </a:p>
          <a:p>
            <a:pPr marL="457200" indent="-457200">
              <a:spcAft>
                <a:spcPts val="2000"/>
              </a:spcAft>
              <a:buAutoNum type="arabicPeriod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Which type of marketing job might be best for you?</a:t>
            </a:r>
          </a:p>
        </p:txBody>
      </p:sp>
    </p:spTree>
    <p:extLst>
      <p:ext uri="{BB962C8B-B14F-4D97-AF65-F5344CB8AC3E}">
        <p14:creationId xmlns:p14="http://schemas.microsoft.com/office/powerpoint/2010/main" val="1859260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D3238-9166-4B1C-94B2-35D48A958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marketers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F222-C612-4366-B960-073BF59622F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8748" y="1356059"/>
            <a:ext cx="4187123" cy="30861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Clr>
                <a:schemeClr val="tx1"/>
              </a:buClr>
              <a:buNone/>
            </a:pPr>
            <a:r>
              <a:rPr lang="en-US" sz="4396" dirty="0"/>
              <a:t>Marketers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dirty="0"/>
              <a:t>inspire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dirty="0"/>
              <a:t>people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dirty="0"/>
              <a:t>to buy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dirty="0"/>
              <a:t>an organization’s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dirty="0"/>
              <a:t>products or services</a:t>
            </a:r>
          </a:p>
        </p:txBody>
      </p:sp>
    </p:spTree>
    <p:extLst>
      <p:ext uri="{BB962C8B-B14F-4D97-AF65-F5344CB8AC3E}">
        <p14:creationId xmlns:p14="http://schemas.microsoft.com/office/powerpoint/2010/main" val="148788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D3238-9166-4B1C-94B2-35D48A958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marketers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F222-C612-4366-B960-073BF59622F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8748" y="1356059"/>
            <a:ext cx="4187123" cy="30861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Clr>
                <a:schemeClr val="tx1"/>
              </a:buClr>
              <a:buNone/>
            </a:pPr>
            <a:r>
              <a:rPr lang="en-US" sz="4396" dirty="0">
                <a:solidFill>
                  <a:srgbClr val="3589C7"/>
                </a:solidFill>
              </a:rPr>
              <a:t>Marketers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b="1" dirty="0"/>
              <a:t>inspire</a:t>
            </a:r>
            <a:r>
              <a:rPr lang="en-US" sz="4396" dirty="0"/>
              <a:t>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dirty="0">
                <a:solidFill>
                  <a:srgbClr val="3589C7"/>
                </a:solidFill>
              </a:rPr>
              <a:t>people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dirty="0">
                <a:solidFill>
                  <a:srgbClr val="3589C7"/>
                </a:solidFill>
              </a:rPr>
              <a:t>to buy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dirty="0">
                <a:solidFill>
                  <a:srgbClr val="3589C7"/>
                </a:solidFill>
              </a:rPr>
              <a:t>an organization's products or 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DB2A76-B268-42B1-A1B7-1B5DC0FFD1CA}"/>
              </a:ext>
            </a:extLst>
          </p:cNvPr>
          <p:cNvSpPr txBox="1"/>
          <p:nvPr/>
        </p:nvSpPr>
        <p:spPr>
          <a:xfrm>
            <a:off x="4922197" y="1356059"/>
            <a:ext cx="3882605" cy="2379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70">
              <a:lnSpc>
                <a:spcPct val="80000"/>
              </a:lnSpc>
            </a:pPr>
            <a:r>
              <a:rPr lang="en-US" sz="3697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Marketers </a:t>
            </a:r>
          </a:p>
          <a:p>
            <a:pPr algn="ctr" defTabSz="913870">
              <a:lnSpc>
                <a:spcPct val="80000"/>
              </a:lnSpc>
            </a:pPr>
            <a:r>
              <a:rPr lang="en-US" sz="3697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 </a:t>
            </a:r>
          </a:p>
          <a:p>
            <a:pPr algn="ctr" defTabSz="913870">
              <a:lnSpc>
                <a:spcPct val="80000"/>
              </a:lnSpc>
            </a:pPr>
            <a:r>
              <a:rPr lang="en-US" sz="3697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products </a:t>
            </a:r>
          </a:p>
          <a:p>
            <a:pPr algn="ctr" defTabSz="913870">
              <a:lnSpc>
                <a:spcPct val="80000"/>
              </a:lnSpc>
            </a:pPr>
            <a:r>
              <a:rPr lang="en-US" sz="3697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</a:p>
          <a:p>
            <a:pPr algn="ctr" defTabSz="913870">
              <a:lnSpc>
                <a:spcPct val="80000"/>
              </a:lnSpc>
            </a:pPr>
            <a:r>
              <a:rPr lang="en-US" sz="3697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advertising ideas</a:t>
            </a:r>
          </a:p>
        </p:txBody>
      </p:sp>
    </p:spTree>
    <p:extLst>
      <p:ext uri="{BB962C8B-B14F-4D97-AF65-F5344CB8AC3E}">
        <p14:creationId xmlns:p14="http://schemas.microsoft.com/office/powerpoint/2010/main" val="122535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D3238-9166-4B1C-94B2-35D48A958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skills are needed to do that?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F222-C612-4366-B960-073BF59622F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8748" y="1356059"/>
            <a:ext cx="4187123" cy="30861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Clr>
                <a:schemeClr val="tx1"/>
              </a:buClr>
              <a:buNone/>
            </a:pPr>
            <a:r>
              <a:rPr lang="en-US" sz="4396" dirty="0">
                <a:solidFill>
                  <a:srgbClr val="3589C7"/>
                </a:solidFill>
              </a:rPr>
              <a:t>Marketers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b="1" dirty="0"/>
              <a:t>inspire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dirty="0">
                <a:solidFill>
                  <a:srgbClr val="3589C7"/>
                </a:solidFill>
              </a:rPr>
              <a:t>people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dirty="0">
                <a:solidFill>
                  <a:srgbClr val="3589C7"/>
                </a:solidFill>
              </a:rPr>
              <a:t>to buy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dirty="0">
                <a:solidFill>
                  <a:srgbClr val="3589C7"/>
                </a:solidFill>
              </a:rPr>
              <a:t>an organization's products or services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53B42B-C3E0-406E-BEB8-A808BC02EA82}"/>
              </a:ext>
            </a:extLst>
          </p:cNvPr>
          <p:cNvSpPr txBox="1"/>
          <p:nvPr/>
        </p:nvSpPr>
        <p:spPr>
          <a:xfrm>
            <a:off x="4679754" y="1127671"/>
            <a:ext cx="4030578" cy="2229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493" indent="-285493" defTabSz="91387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197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Creativity</a:t>
            </a:r>
          </a:p>
          <a:p>
            <a:pPr marL="285493" indent="-285493" defTabSz="91387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197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Leadership</a:t>
            </a:r>
          </a:p>
          <a:p>
            <a:pPr marL="285493" indent="-285493" defTabSz="91387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197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 Skills</a:t>
            </a:r>
          </a:p>
        </p:txBody>
      </p:sp>
    </p:spTree>
    <p:extLst>
      <p:ext uri="{BB962C8B-B14F-4D97-AF65-F5344CB8AC3E}">
        <p14:creationId xmlns:p14="http://schemas.microsoft.com/office/powerpoint/2010/main" val="375572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D3238-9166-4B1C-94B2-35D48A958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marketers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F222-C612-4366-B960-073BF59622F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8748" y="1356059"/>
            <a:ext cx="4187123" cy="30861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Clr>
                <a:schemeClr val="tx1"/>
              </a:buClr>
              <a:buNone/>
            </a:pPr>
            <a:r>
              <a:rPr lang="en-US" sz="4396" dirty="0">
                <a:solidFill>
                  <a:srgbClr val="3589C7"/>
                </a:solidFill>
              </a:rPr>
              <a:t>Marketers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dirty="0">
                <a:solidFill>
                  <a:srgbClr val="3589C7"/>
                </a:solidFill>
              </a:rPr>
              <a:t>inspire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b="1" dirty="0"/>
              <a:t>people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dirty="0">
                <a:solidFill>
                  <a:srgbClr val="3589C7"/>
                </a:solidFill>
              </a:rPr>
              <a:t>to buy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dirty="0">
                <a:solidFill>
                  <a:srgbClr val="3589C7"/>
                </a:solidFill>
              </a:rPr>
              <a:t>an organization's products or services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53B42B-C3E0-406E-BEB8-A808BC02EA82}"/>
              </a:ext>
            </a:extLst>
          </p:cNvPr>
          <p:cNvSpPr txBox="1"/>
          <p:nvPr/>
        </p:nvSpPr>
        <p:spPr>
          <a:xfrm>
            <a:off x="5108421" y="1356059"/>
            <a:ext cx="3882605" cy="2377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70">
              <a:lnSpc>
                <a:spcPct val="80000"/>
              </a:lnSpc>
            </a:pPr>
            <a:r>
              <a:rPr lang="en-US" sz="3697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Marketers </a:t>
            </a:r>
          </a:p>
          <a:p>
            <a:pPr algn="ctr" defTabSz="913870">
              <a:lnSpc>
                <a:spcPct val="80000"/>
              </a:lnSpc>
            </a:pPr>
            <a:r>
              <a:rPr lang="en-US" sz="3697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</a:t>
            </a:r>
          </a:p>
          <a:p>
            <a:pPr algn="ctr" defTabSz="913870">
              <a:lnSpc>
                <a:spcPct val="80000"/>
              </a:lnSpc>
            </a:pPr>
            <a:r>
              <a:rPr lang="en-US" sz="3697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audiences </a:t>
            </a:r>
            <a:r>
              <a:rPr lang="en-US" sz="3697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understand their </a:t>
            </a:r>
          </a:p>
          <a:p>
            <a:pPr algn="ctr" defTabSz="913870">
              <a:lnSpc>
                <a:spcPct val="80000"/>
              </a:lnSpc>
            </a:pPr>
            <a:r>
              <a:rPr lang="en-US" sz="3697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needs and desires</a:t>
            </a:r>
            <a:endParaRPr lang="en-US" sz="3697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58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D3238-9166-4B1C-94B2-35D48A958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skills are needed to do that?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F222-C612-4366-B960-073BF59622F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8748" y="1356059"/>
            <a:ext cx="4187123" cy="30861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Clr>
                <a:schemeClr val="tx1"/>
              </a:buClr>
              <a:buNone/>
            </a:pPr>
            <a:r>
              <a:rPr lang="en-US" sz="4396" dirty="0">
                <a:solidFill>
                  <a:srgbClr val="3589C7"/>
                </a:solidFill>
              </a:rPr>
              <a:t>Marketers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dirty="0">
                <a:solidFill>
                  <a:srgbClr val="3589C7"/>
                </a:solidFill>
              </a:rPr>
              <a:t>inspire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b="1" dirty="0"/>
              <a:t>people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dirty="0">
                <a:solidFill>
                  <a:srgbClr val="3589C7"/>
                </a:solidFill>
              </a:rPr>
              <a:t>to buy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396" dirty="0">
                <a:solidFill>
                  <a:srgbClr val="3589C7"/>
                </a:solidFill>
              </a:rPr>
              <a:t>an organization's products or services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53B42B-C3E0-406E-BEB8-A808BC02EA82}"/>
              </a:ext>
            </a:extLst>
          </p:cNvPr>
          <p:cNvSpPr txBox="1"/>
          <p:nvPr/>
        </p:nvSpPr>
        <p:spPr>
          <a:xfrm>
            <a:off x="5028778" y="1127672"/>
            <a:ext cx="1942772" cy="29679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493" indent="-285493" defTabSz="91387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197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Curiosity</a:t>
            </a:r>
          </a:p>
          <a:p>
            <a:pPr marL="285493" indent="-285493" defTabSz="91387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197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Empathy</a:t>
            </a:r>
          </a:p>
          <a:p>
            <a:pPr marL="285493" indent="-285493" defTabSz="91387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197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493" indent="-285493" defTabSz="91387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197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44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11083</TotalTime>
  <Words>1794</Words>
  <Application>Microsoft Office PowerPoint</Application>
  <PresentationFormat>Custom</PresentationFormat>
  <Paragraphs>436</Paragraphs>
  <Slides>45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Arial Narrow</vt:lpstr>
      <vt:lpstr>Calibri</vt:lpstr>
      <vt:lpstr>Palatino Linotype</vt:lpstr>
      <vt:lpstr>Horizon</vt:lpstr>
      <vt:lpstr>PowerPoint Presentation</vt:lpstr>
      <vt:lpstr>Today’s Topics</vt:lpstr>
      <vt:lpstr>Who Is This Guy?</vt:lpstr>
      <vt:lpstr>What do marketers do?</vt:lpstr>
      <vt:lpstr>What do marketers do?</vt:lpstr>
      <vt:lpstr>What do marketers do?</vt:lpstr>
      <vt:lpstr>What skills are needed to do that?</vt:lpstr>
      <vt:lpstr>What do marketers do?</vt:lpstr>
      <vt:lpstr>What skills are needed to do that?</vt:lpstr>
      <vt:lpstr>What do marketers do?</vt:lpstr>
      <vt:lpstr>What skills are needed to do that?</vt:lpstr>
      <vt:lpstr>Skills needed for marketing</vt:lpstr>
      <vt:lpstr>Topics in This Module</vt:lpstr>
      <vt:lpstr>Types of marketing jobs</vt:lpstr>
      <vt:lpstr>Marketing Generalists</vt:lpstr>
      <vt:lpstr>Marketing Generalist</vt:lpstr>
      <vt:lpstr>Marketing Generalist Career Path</vt:lpstr>
      <vt:lpstr>Content Creators</vt:lpstr>
      <vt:lpstr>Content Creator</vt:lpstr>
      <vt:lpstr>Content Creator</vt:lpstr>
      <vt:lpstr>Media Specialist</vt:lpstr>
      <vt:lpstr>Media Specialist</vt:lpstr>
      <vt:lpstr>Insights Specialists</vt:lpstr>
      <vt:lpstr>Insights Specialist</vt:lpstr>
      <vt:lpstr>Innovation Specialist</vt:lpstr>
      <vt:lpstr>Innovation Specialist</vt:lpstr>
      <vt:lpstr>Types of marketing jobs</vt:lpstr>
      <vt:lpstr>Other types of marketing</vt:lpstr>
      <vt:lpstr>8 Big Industries for Marketing Jobs</vt:lpstr>
      <vt:lpstr>Client vs Agency Marketing Jobs</vt:lpstr>
      <vt:lpstr>Topics in This Module</vt:lpstr>
      <vt:lpstr>Quiz: Which marketing jobs interest you?</vt:lpstr>
      <vt:lpstr>Quiz: Which industries interest you?</vt:lpstr>
      <vt:lpstr>Job  Selection Dos and Don’ts</vt:lpstr>
      <vt:lpstr>PowerPoint Presentation</vt:lpstr>
      <vt:lpstr>Today’s Topics</vt:lpstr>
      <vt:lpstr>Q&amp;A</vt:lpstr>
      <vt:lpstr>Targeted Job Description</vt:lpstr>
      <vt:lpstr>Targeted Job Description</vt:lpstr>
      <vt:lpstr>Targeted Job Description</vt:lpstr>
      <vt:lpstr>Targeted Job Description</vt:lpstr>
      <vt:lpstr>Marketing Job Listing</vt:lpstr>
      <vt:lpstr>Marketing Job Listing</vt:lpstr>
      <vt:lpstr>Targeted Job Description</vt:lpstr>
      <vt:lpstr>Today’s Topics</vt:lpstr>
    </vt:vector>
  </TitlesOfParts>
  <Company>PepsiCo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Blazevich, Richard</dc:creator>
  <cp:lastModifiedBy>Rich Blazevich</cp:lastModifiedBy>
  <cp:revision>208</cp:revision>
  <cp:lastPrinted>2018-06-13T15:32:08Z</cp:lastPrinted>
  <dcterms:created xsi:type="dcterms:W3CDTF">2017-10-03T23:40:09Z</dcterms:created>
  <dcterms:modified xsi:type="dcterms:W3CDTF">2021-08-03T16:14:28Z</dcterms:modified>
</cp:coreProperties>
</file>